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F67011-D427-4E9A-8694-F9FFB04031BE}">
          <p14:sldIdLst>
            <p14:sldId id="271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8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9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2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5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5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9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2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5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2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1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944F-F4F4-465F-959B-96FA72843D15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71EF-B6DC-462D-B6C1-41FB1188F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3"/>
          <p:cNvSpPr/>
          <p:nvPr/>
        </p:nvSpPr>
        <p:spPr>
          <a:xfrm rot="-5400000">
            <a:off x="-1350818" y="1350819"/>
            <a:ext cx="6774875" cy="4073238"/>
          </a:xfrm>
          <a:prstGeom prst="flowChartOffpageConnector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7;p13"/>
          <p:cNvSpPr txBox="1"/>
          <p:nvPr/>
        </p:nvSpPr>
        <p:spPr>
          <a:xfrm>
            <a:off x="5765634" y="2171050"/>
            <a:ext cx="4595132" cy="1577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sz="4000" b="1" dirty="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0391" y="229324"/>
            <a:ext cx="958249" cy="119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59;p13"/>
          <p:cNvCxnSpPr/>
          <p:nvPr/>
        </p:nvCxnSpPr>
        <p:spPr>
          <a:xfrm rot="10800000" flipH="1">
            <a:off x="5489539" y="3206500"/>
            <a:ext cx="4889700" cy="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;p13"/>
          <p:cNvSpPr txBox="1"/>
          <p:nvPr/>
        </p:nvSpPr>
        <p:spPr>
          <a:xfrm>
            <a:off x="6143915" y="3435809"/>
            <a:ext cx="5025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team -APSSDC</a:t>
            </a:r>
            <a:endParaRPr sz="1800" i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25" y="169100"/>
            <a:ext cx="1318250" cy="1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38" y="5504464"/>
            <a:ext cx="1053501" cy="105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3"/>
          <p:cNvSpPr txBox="1"/>
          <p:nvPr/>
        </p:nvSpPr>
        <p:spPr>
          <a:xfrm>
            <a:off x="4349334" y="1899076"/>
            <a:ext cx="43236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Proxima Nova"/>
                <a:cs typeface="Proxima Nova"/>
                <a:sym typeface="Montserrat"/>
              </a:rPr>
              <a:t>An Introduction to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618" y="2499065"/>
            <a:ext cx="2513149" cy="183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890695-448A-4A70-962B-E4C046495EBA}"/>
              </a:ext>
            </a:extLst>
          </p:cNvPr>
          <p:cNvSpPr/>
          <p:nvPr/>
        </p:nvSpPr>
        <p:spPr>
          <a:xfrm>
            <a:off x="7730836" y="5635929"/>
            <a:ext cx="466370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</a:t>
            </a:r>
            <a:endParaRPr lang="en-US" sz="32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Matampalli</a:t>
            </a:r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satheesh</a:t>
            </a:r>
            <a:endParaRPr lang="en-US" sz="32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2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F86A70-179E-4AA2-AC88-E46A296C1E97}"/>
              </a:ext>
            </a:extLst>
          </p:cNvPr>
          <p:cNvSpPr/>
          <p:nvPr/>
        </p:nvSpPr>
        <p:spPr>
          <a:xfrm>
            <a:off x="0" y="0"/>
            <a:ext cx="6814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Technologies Used 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82B8A78-40A4-4C88-96A7-15E4134E6ACC}"/>
              </a:ext>
            </a:extLst>
          </p:cNvPr>
          <p:cNvSpPr/>
          <p:nvPr/>
        </p:nvSpPr>
        <p:spPr>
          <a:xfrm>
            <a:off x="808383" y="1431235"/>
            <a:ext cx="2822713" cy="76862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FA4CD5-6024-463B-BDE5-51D1B45BEF90}"/>
              </a:ext>
            </a:extLst>
          </p:cNvPr>
          <p:cNvSpPr/>
          <p:nvPr/>
        </p:nvSpPr>
        <p:spPr>
          <a:xfrm>
            <a:off x="1373117" y="1431235"/>
            <a:ext cx="14622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xmlns="" id="{F9A3A030-686F-4CE7-8EE5-F01163A17262}"/>
              </a:ext>
            </a:extLst>
          </p:cNvPr>
          <p:cNvSpPr/>
          <p:nvPr/>
        </p:nvSpPr>
        <p:spPr>
          <a:xfrm>
            <a:off x="808383" y="2418522"/>
            <a:ext cx="2822713" cy="76862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D5E7D67-9A0F-46E6-9DF0-84AAC8E8E411}"/>
              </a:ext>
            </a:extLst>
          </p:cNvPr>
          <p:cNvSpPr/>
          <p:nvPr/>
        </p:nvSpPr>
        <p:spPr>
          <a:xfrm>
            <a:off x="1548645" y="2479262"/>
            <a:ext cx="1111203" cy="707886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xmlns="" id="{6054049E-C8F5-4439-9B69-3461F63703F0}"/>
              </a:ext>
            </a:extLst>
          </p:cNvPr>
          <p:cNvSpPr/>
          <p:nvPr/>
        </p:nvSpPr>
        <p:spPr>
          <a:xfrm>
            <a:off x="808383" y="3429000"/>
            <a:ext cx="2822713" cy="7686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0A446B0-8A2E-480F-9036-FD147108FD67}"/>
              </a:ext>
            </a:extLst>
          </p:cNvPr>
          <p:cNvSpPr/>
          <p:nvPr/>
        </p:nvSpPr>
        <p:spPr>
          <a:xfrm>
            <a:off x="1761043" y="3459370"/>
            <a:ext cx="686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xmlns="" id="{3AB69E5B-2012-417D-82FC-C8B859E34894}"/>
              </a:ext>
            </a:extLst>
          </p:cNvPr>
          <p:cNvSpPr/>
          <p:nvPr/>
        </p:nvSpPr>
        <p:spPr>
          <a:xfrm>
            <a:off x="808383" y="4391990"/>
            <a:ext cx="2822713" cy="76862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AEF0DE-A5F3-4196-A463-017AA459B358}"/>
              </a:ext>
            </a:extLst>
          </p:cNvPr>
          <p:cNvSpPr/>
          <p:nvPr/>
        </p:nvSpPr>
        <p:spPr>
          <a:xfrm>
            <a:off x="943588" y="4391990"/>
            <a:ext cx="25523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xmlns="" id="{04FFAB2C-75D6-48C8-BA2B-18A0248127D1}"/>
              </a:ext>
            </a:extLst>
          </p:cNvPr>
          <p:cNvSpPr/>
          <p:nvPr/>
        </p:nvSpPr>
        <p:spPr>
          <a:xfrm>
            <a:off x="788093" y="5419034"/>
            <a:ext cx="2822713" cy="768626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7F6C3E-3582-487C-8C74-0D0A72E02278}"/>
              </a:ext>
            </a:extLst>
          </p:cNvPr>
          <p:cNvSpPr/>
          <p:nvPr/>
        </p:nvSpPr>
        <p:spPr>
          <a:xfrm>
            <a:off x="1178099" y="5419034"/>
            <a:ext cx="18117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jQuery</a:t>
            </a:r>
          </a:p>
        </p:txBody>
      </p:sp>
      <p:sp>
        <p:nvSpPr>
          <p:cNvPr id="13" name="Rectangle: Rounded Corners 13">
            <a:extLst>
              <a:ext uri="{FF2B5EF4-FFF2-40B4-BE49-F238E27FC236}">
                <a16:creationId xmlns:a16="http://schemas.microsoft.com/office/drawing/2014/main" xmlns="" id="{AF7A56BB-CA22-47FA-8F47-00BAC31C8910}"/>
              </a:ext>
            </a:extLst>
          </p:cNvPr>
          <p:cNvSpPr/>
          <p:nvPr/>
        </p:nvSpPr>
        <p:spPr>
          <a:xfrm>
            <a:off x="6149011" y="1431235"/>
            <a:ext cx="2822713" cy="76862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7477089-BBF7-41B4-A0B2-B3F014C3B23E}"/>
              </a:ext>
            </a:extLst>
          </p:cNvPr>
          <p:cNvSpPr/>
          <p:nvPr/>
        </p:nvSpPr>
        <p:spPr>
          <a:xfrm>
            <a:off x="6437227" y="1461605"/>
            <a:ext cx="2015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15" name="Rectangle: Rounded Corners 15">
            <a:extLst>
              <a:ext uri="{FF2B5EF4-FFF2-40B4-BE49-F238E27FC236}">
                <a16:creationId xmlns:a16="http://schemas.microsoft.com/office/drawing/2014/main" xmlns="" id="{F652E0B0-E9BB-427E-B970-17ABFDC06466}"/>
              </a:ext>
            </a:extLst>
          </p:cNvPr>
          <p:cNvSpPr/>
          <p:nvPr/>
        </p:nvSpPr>
        <p:spPr>
          <a:xfrm>
            <a:off x="6135758" y="2418522"/>
            <a:ext cx="2822713" cy="76862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403346F-FD83-4A58-B98A-CFAE78FDD7F4}"/>
              </a:ext>
            </a:extLst>
          </p:cNvPr>
          <p:cNvSpPr/>
          <p:nvPr/>
        </p:nvSpPr>
        <p:spPr>
          <a:xfrm>
            <a:off x="6491001" y="2448892"/>
            <a:ext cx="20168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SQLite3</a:t>
            </a:r>
          </a:p>
        </p:txBody>
      </p:sp>
      <p:sp>
        <p:nvSpPr>
          <p:cNvPr id="17" name="Rectangle: Rounded Corners 17">
            <a:extLst>
              <a:ext uri="{FF2B5EF4-FFF2-40B4-BE49-F238E27FC236}">
                <a16:creationId xmlns:a16="http://schemas.microsoft.com/office/drawing/2014/main" xmlns="" id="{AD607390-D4DD-4FE8-924D-FFADE52E299F}"/>
              </a:ext>
            </a:extLst>
          </p:cNvPr>
          <p:cNvSpPr/>
          <p:nvPr/>
        </p:nvSpPr>
        <p:spPr>
          <a:xfrm>
            <a:off x="5804964" y="3429000"/>
            <a:ext cx="3604591" cy="76862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xmlns="" id="{782EC27E-7918-40B0-A7D8-806D2C32DF61}"/>
              </a:ext>
            </a:extLst>
          </p:cNvPr>
          <p:cNvSpPr/>
          <p:nvPr/>
        </p:nvSpPr>
        <p:spPr>
          <a:xfrm>
            <a:off x="5913574" y="4510154"/>
            <a:ext cx="3293585" cy="768626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AFD2CCC-8309-4984-8B4E-746B8CE6DF40}"/>
              </a:ext>
            </a:extLst>
          </p:cNvPr>
          <p:cNvSpPr/>
          <p:nvPr/>
        </p:nvSpPr>
        <p:spPr>
          <a:xfrm>
            <a:off x="5887511" y="4540524"/>
            <a:ext cx="33361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Django Auth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AEE8232-15B9-41E7-9EE6-FAF3DA94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38" y="1680589"/>
            <a:ext cx="2822712" cy="295237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7B37D99-1FF8-494F-9F08-6660984A1ED2}"/>
              </a:ext>
            </a:extLst>
          </p:cNvPr>
          <p:cNvSpPr/>
          <p:nvPr/>
        </p:nvSpPr>
        <p:spPr>
          <a:xfrm>
            <a:off x="5903832" y="3469306"/>
            <a:ext cx="3336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 Auth</a:t>
            </a:r>
          </a:p>
        </p:txBody>
      </p:sp>
      <p:sp>
        <p:nvSpPr>
          <p:cNvPr id="22" name="Rectangle: Rounded Corners 4">
            <a:extLst>
              <a:ext uri="{FF2B5EF4-FFF2-40B4-BE49-F238E27FC236}">
                <a16:creationId xmlns:a16="http://schemas.microsoft.com/office/drawing/2014/main" xmlns="" id="{9B53E2A4-A6EE-4FF5-9F6E-4CE5D9C3E49C}"/>
              </a:ext>
            </a:extLst>
          </p:cNvPr>
          <p:cNvSpPr/>
          <p:nvPr/>
        </p:nvSpPr>
        <p:spPr>
          <a:xfrm>
            <a:off x="5427276" y="5426765"/>
            <a:ext cx="4359965" cy="7686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9AD4A09-1574-488D-8C5C-AC66AB7F9680}"/>
              </a:ext>
            </a:extLst>
          </p:cNvPr>
          <p:cNvSpPr/>
          <p:nvPr/>
        </p:nvSpPr>
        <p:spPr>
          <a:xfrm>
            <a:off x="5741939" y="5449404"/>
            <a:ext cx="39405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Flash </a:t>
            </a: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Msgs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&amp; …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4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6994" y="148319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39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011243-19CC-4BBF-8651-42C7D671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333" y="1353826"/>
            <a:ext cx="2845333" cy="2658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4F6DEF2-2822-452F-854D-F10ACB06061C}"/>
              </a:ext>
            </a:extLst>
          </p:cNvPr>
          <p:cNvSpPr/>
          <p:nvPr/>
        </p:nvSpPr>
        <p:spPr>
          <a:xfrm>
            <a:off x="3097828" y="4263872"/>
            <a:ext cx="648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Let’s Get Started…</a:t>
            </a:r>
            <a:endParaRPr lang="en-US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037" y="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75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18094F4-F235-48B7-81B7-51E9EB6E3DBE}"/>
              </a:ext>
            </a:extLst>
          </p:cNvPr>
          <p:cNvSpPr/>
          <p:nvPr/>
        </p:nvSpPr>
        <p:spPr>
          <a:xfrm>
            <a:off x="666221" y="598900"/>
            <a:ext cx="4645054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</a:t>
            </a:r>
            <a:r>
              <a:rPr lang="en-US" sz="3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new </a:t>
            </a:r>
            <a:r>
              <a:rPr lang="en-US" sz="3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  <a:r>
              <a:rPr lang="en-US" sz="3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6019D9-6C73-42CA-8E28-FBE907EC4017}"/>
              </a:ext>
            </a:extLst>
          </p:cNvPr>
          <p:cNvSpPr/>
          <p:nvPr/>
        </p:nvSpPr>
        <p:spPr>
          <a:xfrm>
            <a:off x="666221" y="1810239"/>
            <a:ext cx="77873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i="1" dirty="0" smtClean="0">
                <a:solidFill>
                  <a:srgbClr val="444444"/>
                </a:solidFill>
                <a:latin typeface="Georgia" panose="02040502050405020303" pitchFamily="18" charset="0"/>
              </a:rPr>
              <a:t>python   </a:t>
            </a:r>
            <a:r>
              <a:rPr lang="en-US" sz="3200" i="1" dirty="0">
                <a:solidFill>
                  <a:srgbClr val="444444"/>
                </a:solidFill>
                <a:latin typeface="Georgia" panose="02040502050405020303" pitchFamily="18" charset="0"/>
              </a:rPr>
              <a:t>manage.py    </a:t>
            </a:r>
            <a:r>
              <a:rPr lang="en-US" sz="3200" i="1" dirty="0" err="1" smtClean="0">
                <a:solidFill>
                  <a:srgbClr val="444444"/>
                </a:solidFill>
                <a:latin typeface="Georgia" panose="02040502050405020303" pitchFamily="18" charset="0"/>
              </a:rPr>
              <a:t>startproject</a:t>
            </a:r>
            <a:r>
              <a:rPr lang="en-US" sz="3200" i="1" dirty="0" smtClean="0">
                <a:solidFill>
                  <a:srgbClr val="444444"/>
                </a:solidFill>
                <a:latin typeface="Georgia" panose="02040502050405020303" pitchFamily="18" charset="0"/>
              </a:rPr>
              <a:t>        </a:t>
            </a:r>
            <a:r>
              <a:rPr lang="en-US" sz="3200" i="1" dirty="0" err="1" smtClean="0">
                <a:solidFill>
                  <a:srgbClr val="444444"/>
                </a:solidFill>
                <a:latin typeface="Georgia" panose="02040502050405020303" pitchFamily="18" charset="0"/>
              </a:rPr>
              <a:t>projectname</a:t>
            </a:r>
            <a:endParaRPr lang="en-US" sz="3200" i="1" dirty="0" smtClean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i="1" dirty="0" smtClean="0">
                <a:solidFill>
                  <a:srgbClr val="444444"/>
                </a:solidFill>
                <a:latin typeface="Georgia" panose="02040502050405020303" pitchFamily="18" charset="0"/>
              </a:rPr>
              <a:t>Move into that project.</a:t>
            </a:r>
            <a:endParaRPr lang="en-US" sz="3200" i="1" dirty="0">
              <a:solidFill>
                <a:srgbClr val="444444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35864" y="78207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64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18094F4-F235-48B7-81B7-51E9EB6E3DBE}"/>
              </a:ext>
            </a:extLst>
          </p:cNvPr>
          <p:cNvSpPr/>
          <p:nvPr/>
        </p:nvSpPr>
        <p:spPr>
          <a:xfrm>
            <a:off x="1139414" y="0"/>
            <a:ext cx="3877023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a new app </a:t>
            </a:r>
            <a:r>
              <a:rPr lang="en-US" sz="3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3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86019D9-6C73-42CA-8E28-FBE907EC4017}"/>
              </a:ext>
            </a:extLst>
          </p:cNvPr>
          <p:cNvSpPr/>
          <p:nvPr/>
        </p:nvSpPr>
        <p:spPr>
          <a:xfrm>
            <a:off x="468794" y="885448"/>
            <a:ext cx="77873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i="1" dirty="0" smtClean="0">
                <a:solidFill>
                  <a:srgbClr val="444444"/>
                </a:solidFill>
                <a:latin typeface="Georgia" panose="02040502050405020303" pitchFamily="18" charset="0"/>
              </a:rPr>
              <a:t>python   </a:t>
            </a:r>
            <a:r>
              <a:rPr lang="en-US" sz="3200" i="1" dirty="0">
                <a:solidFill>
                  <a:srgbClr val="444444"/>
                </a:solidFill>
                <a:latin typeface="Georgia" panose="02040502050405020303" pitchFamily="18" charset="0"/>
              </a:rPr>
              <a:t>manage.py    </a:t>
            </a:r>
            <a:r>
              <a:rPr lang="en-US" sz="3200" i="1" dirty="0" err="1">
                <a:solidFill>
                  <a:srgbClr val="444444"/>
                </a:solidFill>
                <a:latin typeface="Georgia" panose="02040502050405020303" pitchFamily="18" charset="0"/>
              </a:rPr>
              <a:t>startapp</a:t>
            </a:r>
            <a:r>
              <a:rPr lang="en-US" sz="3200" i="1" dirty="0">
                <a:solidFill>
                  <a:srgbClr val="444444"/>
                </a:solidFill>
                <a:latin typeface="Georgia" panose="02040502050405020303" pitchFamily="18" charset="0"/>
              </a:rPr>
              <a:t>  </a:t>
            </a:r>
            <a:r>
              <a:rPr lang="en-US" sz="3200" i="1" dirty="0" err="1" smtClean="0">
                <a:solidFill>
                  <a:srgbClr val="444444"/>
                </a:solidFill>
                <a:latin typeface="Georgia" panose="02040502050405020303" pitchFamily="18" charset="0"/>
              </a:rPr>
              <a:t>appname</a:t>
            </a:r>
            <a:endParaRPr lang="en-US" sz="3200" i="1" dirty="0" smtClean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i="1" dirty="0" smtClean="0">
                <a:solidFill>
                  <a:srgbClr val="444444"/>
                </a:solidFill>
                <a:latin typeface="Georgia" panose="02040502050405020303" pitchFamily="18" charset="0"/>
              </a:rPr>
              <a:t>Add app name into settings.py in installed apps</a:t>
            </a:r>
            <a:endParaRPr lang="en-US" sz="3200" i="1" dirty="0">
              <a:solidFill>
                <a:srgbClr val="444444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AD84C1-202E-466D-9F2A-B4252B82399F}"/>
              </a:ext>
            </a:extLst>
          </p:cNvPr>
          <p:cNvSpPr/>
          <p:nvPr/>
        </p:nvSpPr>
        <p:spPr>
          <a:xfrm>
            <a:off x="-360875" y="3365023"/>
            <a:ext cx="8802410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</a:t>
            </a:r>
            <a:r>
              <a:rPr lang="en-US" sz="3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templates</a:t>
            </a:r>
            <a:r>
              <a:rPr lang="en-US" sz="3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folder in users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6ECF59-241E-4A7C-8407-B7CFE356D8EA}"/>
              </a:ext>
            </a:extLst>
          </p:cNvPr>
          <p:cNvSpPr/>
          <p:nvPr/>
        </p:nvSpPr>
        <p:spPr>
          <a:xfrm>
            <a:off x="396057" y="4459604"/>
            <a:ext cx="7787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444444"/>
                </a:solidFill>
                <a:latin typeface="Georgia" panose="02040502050405020303" pitchFamily="18" charset="0"/>
              </a:rPr>
              <a:t>&gt; users/</a:t>
            </a:r>
            <a:r>
              <a:rPr lang="en-US" sz="3200" i="1" dirty="0">
                <a:solidFill>
                  <a:srgbClr val="002060"/>
                </a:solidFill>
                <a:latin typeface="Georgia" panose="02040502050405020303" pitchFamily="18" charset="0"/>
              </a:rPr>
              <a:t>templates/users</a:t>
            </a:r>
          </a:p>
        </p:txBody>
      </p:sp>
      <p:pic>
        <p:nvPicPr>
          <p:cNvPr id="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0945" y="78207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25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0945" y="78207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2;g77b680cd99_0_68"/>
          <p:cNvSpPr txBox="1">
            <a:spLocks/>
          </p:cNvSpPr>
          <p:nvPr/>
        </p:nvSpPr>
        <p:spPr>
          <a:xfrm>
            <a:off x="311699" y="445025"/>
            <a:ext cx="107442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n-IN" sz="2500" b="1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URL mapping:</a:t>
            </a:r>
            <a:endParaRPr lang="en-IN"/>
          </a:p>
        </p:txBody>
      </p:sp>
      <p:sp>
        <p:nvSpPr>
          <p:cNvPr id="4" name="Google Shape;143;g77b680cd99_0_68"/>
          <p:cNvSpPr txBox="1">
            <a:spLocks/>
          </p:cNvSpPr>
          <p:nvPr/>
        </p:nvSpPr>
        <p:spPr>
          <a:xfrm>
            <a:off x="311699" y="1152475"/>
            <a:ext cx="107442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600"/>
              </a:spcBef>
              <a:buSzPts val="1800"/>
              <a:buFont typeface="Arial" panose="020B0604020202020204" pitchFamily="34" charset="0"/>
              <a:buNone/>
            </a:pPr>
            <a:r>
              <a:rPr lang="en-IN" dirty="0" err="1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Urls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Mapping to the main urls.py will be done by two ways</a:t>
            </a:r>
          </a:p>
          <a:p>
            <a:pPr marL="457200" indent="-3429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800"/>
              <a:buFont typeface="Montserrat Medium"/>
              <a:buChar char="●"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including them 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“from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django.urls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 import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path,include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</a:t>
            </a:r>
          </a:p>
          <a:p>
            <a:pPr marL="457200" indent="0">
              <a:lnSpc>
                <a:spcPct val="115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 path('app/',  include('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app.urls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')),</a:t>
            </a:r>
          </a:p>
          <a:p>
            <a:pPr marL="457200" indent="-3429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800"/>
              <a:buFont typeface="Montserrat Medium"/>
              <a:buChar char="●"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importing views from the app the app we created,</a:t>
            </a:r>
          </a:p>
          <a:p>
            <a:pPr marL="457200" indent="0">
              <a:lnSpc>
                <a:spcPct val="115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“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from .app import views as v1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</a:t>
            </a:r>
          </a:p>
          <a:p>
            <a:pPr marL="45720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 path('home/',  v1.home,  name="home"),</a:t>
            </a:r>
            <a:endParaRPr lang="en-IN" b="1" dirty="0">
              <a:solidFill>
                <a:srgbClr val="000000"/>
              </a:solidFill>
              <a:highlight>
                <a:srgbClr val="D9D9D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" name="Google Shape;144;g77b680cd99_0_68"/>
          <p:cNvCxnSpPr/>
          <p:nvPr/>
        </p:nvCxnSpPr>
        <p:spPr>
          <a:xfrm>
            <a:off x="447250" y="1018750"/>
            <a:ext cx="8710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44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0945" y="78207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g77b680cd99_0_60"/>
          <p:cNvSpPr txBox="1">
            <a:spLocks/>
          </p:cNvSpPr>
          <p:nvPr/>
        </p:nvSpPr>
        <p:spPr>
          <a:xfrm>
            <a:off x="311699" y="445025"/>
            <a:ext cx="104428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n-IN" sz="2500" b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Interfacing between controller:</a:t>
            </a:r>
            <a:endParaRPr lang="en-IN" dirty="0"/>
          </a:p>
        </p:txBody>
      </p:sp>
      <p:sp>
        <p:nvSpPr>
          <p:cNvPr id="7" name="Google Shape;152;g77b680cd99_0_60"/>
          <p:cNvSpPr txBox="1">
            <a:spLocks/>
          </p:cNvSpPr>
          <p:nvPr/>
        </p:nvSpPr>
        <p:spPr>
          <a:xfrm>
            <a:off x="311699" y="1152475"/>
            <a:ext cx="10659245" cy="459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600"/>
              </a:spcBef>
              <a:buSzPts val="1800"/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(main) urls.py → (app ) urls.py → views.py → templates(html files)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SzPts val="1800"/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Here controller is views.py we need to link-up project </a:t>
            </a:r>
            <a:r>
              <a:rPr lang="en-IN" dirty="0" err="1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urls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app </a:t>
            </a:r>
            <a:r>
              <a:rPr lang="en-IN" dirty="0" err="1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urls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the views and to the html files this will follows above pattern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SzPts val="1800"/>
              <a:buFont typeface="Arial" panose="020B0604020202020204" pitchFamily="34" charset="0"/>
              <a:buNone/>
            </a:pPr>
            <a:endParaRPr lang="en-IN" dirty="0" smtClean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SzPts val="1800"/>
              <a:buFont typeface="Arial" panose="020B0604020202020204" pitchFamily="34" charset="0"/>
              <a:buNone/>
            </a:pPr>
            <a:endParaRPr lang="en-IN" dirty="0" smtClean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endParaRPr lang="en-IN"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" name="Google Shape;153;g77b680cd99_0_60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54;g77b680cd99_0_60"/>
          <p:cNvSpPr/>
          <p:nvPr/>
        </p:nvSpPr>
        <p:spPr>
          <a:xfrm>
            <a:off x="0" y="0"/>
            <a:ext cx="197427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3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0945" y="78207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0;g8523c61464_0_0"/>
          <p:cNvSpPr txBox="1">
            <a:spLocks/>
          </p:cNvSpPr>
          <p:nvPr/>
        </p:nvSpPr>
        <p:spPr>
          <a:xfrm>
            <a:off x="311699" y="445025"/>
            <a:ext cx="10484455" cy="76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n-IN" sz="2500" b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HTTP Request and Responses:</a:t>
            </a:r>
            <a:endParaRPr lang="en-IN" dirty="0"/>
          </a:p>
        </p:txBody>
      </p:sp>
      <p:sp>
        <p:nvSpPr>
          <p:cNvPr id="5" name="Google Shape;161;g8523c61464_0_0"/>
          <p:cNvSpPr txBox="1">
            <a:spLocks/>
          </p:cNvSpPr>
          <p:nvPr/>
        </p:nvSpPr>
        <p:spPr>
          <a:xfrm>
            <a:off x="311699" y="1152474"/>
            <a:ext cx="10659245" cy="454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Http Request:</a:t>
            </a:r>
          </a:p>
          <a:p>
            <a:pPr marL="914400" indent="-3429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Montserrat Medium"/>
              <a:buAutoNum type="arabicPeriod"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Get (request from </a:t>
            </a:r>
            <a:r>
              <a:rPr lang="en-IN" dirty="0" err="1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url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marL="914400" indent="-3429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Montserrat Medium"/>
              <a:buAutoNum type="arabicPeriod"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Post(request from html)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N" dirty="0" smtClean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Http Responses: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request it responds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django.http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 import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HttpResponse</a:t>
            </a:r>
            <a:endParaRPr lang="en-IN" dirty="0" smtClean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HttpResponse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(“Welcome to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Django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”)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IN" b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N" b="1" dirty="0" smtClean="0">
              <a:solidFill>
                <a:srgbClr val="434343"/>
              </a:solidFill>
              <a:highlight>
                <a:srgbClr val="D9D9D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b="1" dirty="0" smtClean="0">
              <a:solidFill>
                <a:srgbClr val="000000"/>
              </a:solidFill>
              <a:highlight>
                <a:srgbClr val="D9D9D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6" name="Google Shape;162;g8523c61464_0_0"/>
          <p:cNvCxnSpPr/>
          <p:nvPr/>
        </p:nvCxnSpPr>
        <p:spPr>
          <a:xfrm flipV="1">
            <a:off x="447250" y="955964"/>
            <a:ext cx="10255386" cy="627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163;g8523c61464_0_0"/>
          <p:cNvSpPr/>
          <p:nvPr/>
        </p:nvSpPr>
        <p:spPr>
          <a:xfrm>
            <a:off x="12425" y="0"/>
            <a:ext cx="1018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65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g77e4690ded_1_5"/>
          <p:cNvSpPr txBox="1">
            <a:spLocks/>
          </p:cNvSpPr>
          <p:nvPr/>
        </p:nvSpPr>
        <p:spPr>
          <a:xfrm>
            <a:off x="434825" y="611279"/>
            <a:ext cx="105592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n-IN" sz="2500" b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Working with 1st project:</a:t>
            </a:r>
            <a:endParaRPr lang="en-IN" dirty="0"/>
          </a:p>
        </p:txBody>
      </p:sp>
      <p:sp>
        <p:nvSpPr>
          <p:cNvPr id="3" name="Google Shape;170;g77e4690ded_1_5"/>
          <p:cNvSpPr txBox="1">
            <a:spLocks/>
          </p:cNvSpPr>
          <p:nvPr/>
        </p:nvSpPr>
        <p:spPr>
          <a:xfrm>
            <a:off x="299275" y="1318729"/>
            <a:ext cx="11307370" cy="501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Montserrat Medium"/>
              <a:buChar char="●"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a new project by using </a:t>
            </a:r>
            <a:r>
              <a:rPr lang="en-IN" dirty="0" err="1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cmd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prompt</a:t>
            </a:r>
          </a:p>
          <a:p>
            <a:pPr marL="45720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django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-admin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startproject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myproject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IN" dirty="0" err="1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myproject</a:t>
            </a: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is project name)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Montserrat Medium"/>
              <a:buChar char="●"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Now create an app by moving in project directory</a:t>
            </a:r>
          </a:p>
          <a:p>
            <a:pPr marL="45720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python manage.py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startapp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myapp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dirty="0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IN" dirty="0" err="1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myapp</a:t>
            </a:r>
            <a:r>
              <a:rPr lang="en-IN" dirty="0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is app name)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Montserrat Medium"/>
              <a:buChar char="●"/>
            </a:pPr>
            <a:r>
              <a:rPr lang="en-IN" dirty="0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Register that app in 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settings.py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Montserrat Medium"/>
              <a:buChar char="●"/>
            </a:pPr>
            <a:r>
              <a:rPr lang="en-IN" dirty="0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Now make all </a:t>
            </a:r>
            <a:r>
              <a:rPr lang="en-IN" dirty="0" err="1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url</a:t>
            </a:r>
            <a:r>
              <a:rPr lang="en-IN" dirty="0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mappings and then design whatever you want by editing 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r>
              <a:rPr lang="en-IN" dirty="0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creating </a:t>
            </a: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html files</a:t>
            </a:r>
            <a:r>
              <a:rPr lang="en-IN" dirty="0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Montserrat Medium"/>
              <a:buChar char="●"/>
            </a:pPr>
            <a:r>
              <a:rPr lang="en-IN" dirty="0" smtClean="0">
                <a:solidFill>
                  <a:srgbClr val="666666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Once all the requirements are satisfied open command prompt and run the project by using</a:t>
            </a:r>
          </a:p>
          <a:p>
            <a:pPr marL="45720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python manage.py </a:t>
            </a:r>
            <a:r>
              <a:rPr lang="en-IN" b="1" dirty="0" err="1" smtClean="0">
                <a:solidFill>
                  <a:srgbClr val="000000"/>
                </a:solidFill>
                <a:highlight>
                  <a:srgbClr val="D9D9D9"/>
                </a:highlight>
                <a:latin typeface="Montserrat"/>
                <a:ea typeface="Montserrat"/>
                <a:cs typeface="Montserrat"/>
                <a:sym typeface="Montserrat"/>
              </a:rPr>
              <a:t>runserver</a:t>
            </a:r>
            <a:endParaRPr lang="en-IN" b="1" dirty="0" smtClean="0">
              <a:solidFill>
                <a:srgbClr val="000000"/>
              </a:solidFill>
              <a:highlight>
                <a:srgbClr val="D9D9D9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4" name="Google Shape;171;g77e4690ded_1_5"/>
          <p:cNvCxnSpPr/>
          <p:nvPr/>
        </p:nvCxnSpPr>
        <p:spPr>
          <a:xfrm flipV="1">
            <a:off x="434825" y="1183979"/>
            <a:ext cx="10423674" cy="1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72;g77e4690ded_1_5"/>
          <p:cNvSpPr/>
          <p:nvPr/>
        </p:nvSpPr>
        <p:spPr>
          <a:xfrm>
            <a:off x="0" y="166254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73;g77e4690ded_1_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68911" y="166254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27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3;g77e4690ded_1_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68911" y="166254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9;p4"/>
          <p:cNvSpPr txBox="1"/>
          <p:nvPr/>
        </p:nvSpPr>
        <p:spPr>
          <a:xfrm>
            <a:off x="3254073" y="3507153"/>
            <a:ext cx="5856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200" b="1" i="0" u="none" strike="noStrike" cap="none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1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848" y="1702378"/>
            <a:ext cx="3691675" cy="39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1;p4"/>
          <p:cNvSpPr txBox="1"/>
          <p:nvPr/>
        </p:nvSpPr>
        <p:spPr>
          <a:xfrm>
            <a:off x="1402773" y="5693778"/>
            <a:ext cx="9144000" cy="103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 created, maintained and distributed by</a:t>
            </a:r>
            <a:br>
              <a:rPr lang="en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development Team - Andhra Pradesh State Skill Development Corporation</a:t>
            </a:r>
            <a:br>
              <a:rPr lang="en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(All these Slides are open source)</a:t>
            </a:r>
            <a:endParaRPr sz="9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182;p4"/>
          <p:cNvSpPr txBox="1"/>
          <p:nvPr/>
        </p:nvSpPr>
        <p:spPr>
          <a:xfrm>
            <a:off x="2943348" y="3109603"/>
            <a:ext cx="68082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2961952" y="838200"/>
            <a:ext cx="6017525" cy="43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</a:rPr>
              <a:t>Why </a:t>
            </a:r>
            <a:r>
              <a:rPr lang="en-US" dirty="0" err="1" smtClean="0">
                <a:solidFill>
                  <a:srgbClr val="002060"/>
                </a:solidFill>
              </a:rPr>
              <a:t>Django</a:t>
            </a:r>
            <a:r>
              <a:rPr lang="en-US" dirty="0" smtClean="0">
                <a:solidFill>
                  <a:srgbClr val="002060"/>
                </a:solidFill>
              </a:rPr>
              <a:t> Framework 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4215384" y="2057400"/>
            <a:ext cx="6016752" cy="43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accent2"/>
                </a:solidFill>
              </a:rPr>
              <a:t>What is Django 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047488" y="3352800"/>
            <a:ext cx="6016752" cy="43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accent5"/>
                </a:solidFill>
              </a:rPr>
              <a:t>Architecture : MVC – MVT  Pattern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806440" y="4846320"/>
            <a:ext cx="6016752" cy="43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accent6"/>
                </a:solidFill>
              </a:rPr>
              <a:t>Get Started With Django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7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r="2659"/>
          <a:stretch>
            <a:fillRect/>
          </a:stretch>
        </p:blipFill>
        <p:spPr>
          <a:xfrm rot="16026179">
            <a:off x="1971455" y="965091"/>
            <a:ext cx="607990" cy="60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r="2659"/>
          <a:stretch>
            <a:fillRect/>
          </a:stretch>
        </p:blipFill>
        <p:spPr>
          <a:xfrm rot="18005723">
            <a:off x="4495470" y="4973212"/>
            <a:ext cx="607990" cy="607990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9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r="2659"/>
          <a:stretch>
            <a:fillRect/>
          </a:stretch>
        </p:blipFill>
        <p:spPr>
          <a:xfrm rot="17278796">
            <a:off x="3911388" y="3450411"/>
            <a:ext cx="607990" cy="607990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0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r="2659"/>
          <a:stretch>
            <a:fillRect/>
          </a:stretch>
        </p:blipFill>
        <p:spPr>
          <a:xfrm rot="16396450">
            <a:off x="3082373" y="2074267"/>
            <a:ext cx="607990" cy="607990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8" y="2876541"/>
            <a:ext cx="2185222" cy="218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4012" y="239299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10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660066"/>
                </a:solidFill>
              </a:rPr>
              <a:t>  Why </a:t>
            </a:r>
            <a:r>
              <a:rPr lang="en-US" b="1" dirty="0" err="1" smtClean="0">
                <a:solidFill>
                  <a:srgbClr val="660066"/>
                </a:solidFill>
              </a:rPr>
              <a:t>Django</a:t>
            </a:r>
            <a:r>
              <a:rPr lang="en-US" b="1" dirty="0" smtClean="0">
                <a:solidFill>
                  <a:srgbClr val="660066"/>
                </a:solidFill>
              </a:rPr>
              <a:t> Framework :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" name="Content Placeholder 10"/>
          <p:cNvSpPr txBox="1">
            <a:spLocks/>
          </p:cNvSpPr>
          <p:nvPr/>
        </p:nvSpPr>
        <p:spPr>
          <a:xfrm>
            <a:off x="1185863" y="1825625"/>
            <a:ext cx="110061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Django</a:t>
            </a:r>
            <a:r>
              <a:rPr lang="en-US" sz="3600" dirty="0" smtClean="0"/>
              <a:t> is a </a:t>
            </a:r>
            <a:r>
              <a:rPr lang="en-US" sz="3600" dirty="0" smtClean="0">
                <a:solidFill>
                  <a:srgbClr val="FFC000"/>
                </a:solidFill>
              </a:rPr>
              <a:t>Python</a:t>
            </a:r>
            <a:r>
              <a:rPr lang="en-US" sz="3600" dirty="0" smtClean="0"/>
              <a:t> web framework</a:t>
            </a:r>
          </a:p>
          <a:p>
            <a:r>
              <a:rPr lang="en-US" sz="3600" dirty="0" smtClean="0"/>
              <a:t>A Framework provides a structure and common methods to make the life of a web application developer much easier for building flexible, scalable and maintainable </a:t>
            </a:r>
            <a:r>
              <a:rPr lang="en-US" sz="3600" dirty="0" smtClean="0">
                <a:solidFill>
                  <a:srgbClr val="00B0F0"/>
                </a:solidFill>
              </a:rPr>
              <a:t>web applications</a:t>
            </a:r>
            <a:r>
              <a:rPr lang="en-US" sz="3600" dirty="0" smtClean="0"/>
              <a:t>.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56" y="4732971"/>
            <a:ext cx="3617843" cy="1960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214313" y="1309159"/>
            <a:ext cx="1148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27" y="111358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6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660066"/>
                </a:solidFill>
              </a:rPr>
              <a:t>  What </a:t>
            </a:r>
            <a:r>
              <a:rPr lang="en-US" b="1" dirty="0" smtClean="0">
                <a:solidFill>
                  <a:srgbClr val="660066"/>
                </a:solidFill>
              </a:rPr>
              <a:t>is </a:t>
            </a:r>
            <a:r>
              <a:rPr lang="en-US" b="1" dirty="0" err="1" smtClean="0">
                <a:solidFill>
                  <a:srgbClr val="660066"/>
                </a:solidFill>
              </a:rPr>
              <a:t>Django</a:t>
            </a:r>
            <a:r>
              <a:rPr lang="en-US" b="1" dirty="0" smtClean="0">
                <a:solidFill>
                  <a:srgbClr val="660066"/>
                </a:solidFill>
              </a:rPr>
              <a:t> :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" name="Content Placeholder 10"/>
          <p:cNvSpPr txBox="1">
            <a:spLocks/>
          </p:cNvSpPr>
          <p:nvPr/>
        </p:nvSpPr>
        <p:spPr>
          <a:xfrm>
            <a:off x="4991100" y="1404938"/>
            <a:ext cx="72009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3600" dirty="0" smtClean="0"/>
              <a:t>A Python web framework is a code </a:t>
            </a:r>
            <a:r>
              <a:rPr lang="en-US" sz="3600" dirty="0" smtClean="0">
                <a:solidFill>
                  <a:srgbClr val="00B0F0"/>
                </a:solidFill>
              </a:rPr>
              <a:t>library</a:t>
            </a:r>
            <a:r>
              <a:rPr lang="en-US" sz="3600" dirty="0" smtClean="0"/>
              <a:t> that provide tools and libraries to simplify common web development operations.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" y="3109913"/>
            <a:ext cx="238125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96" y="3555998"/>
            <a:ext cx="3139758" cy="2918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" y="1325559"/>
            <a:ext cx="4714875" cy="3333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64304" y="1180571"/>
            <a:ext cx="1148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2329" y="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4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660066"/>
                </a:solidFill>
              </a:rPr>
              <a:t>   What </a:t>
            </a:r>
            <a:r>
              <a:rPr lang="en-US" b="1" dirty="0" smtClean="0">
                <a:solidFill>
                  <a:srgbClr val="660066"/>
                </a:solidFill>
              </a:rPr>
              <a:t>is </a:t>
            </a:r>
            <a:r>
              <a:rPr lang="en-US" b="1" dirty="0" err="1" smtClean="0">
                <a:solidFill>
                  <a:srgbClr val="660066"/>
                </a:solidFill>
              </a:rPr>
              <a:t>Django</a:t>
            </a:r>
            <a:r>
              <a:rPr lang="en-US" b="1" dirty="0" smtClean="0">
                <a:solidFill>
                  <a:srgbClr val="660066"/>
                </a:solidFill>
              </a:rPr>
              <a:t> :</a:t>
            </a:r>
            <a:endParaRPr lang="en-US" b="1" dirty="0">
              <a:solidFill>
                <a:srgbClr val="660066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3837" y="1166284"/>
            <a:ext cx="1148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325563"/>
            <a:ext cx="12192000" cy="5691716"/>
          </a:xfrm>
          <a:prstGeom prst="rect">
            <a:avLst/>
          </a:prstGeom>
        </p:spPr>
      </p:pic>
      <p:pic>
        <p:nvPicPr>
          <p:cNvPr id="5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33" y="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08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10"/>
            <a:ext cx="12192000" cy="6854653"/>
          </a:xfrm>
          <a:prstGeom prst="rect">
            <a:avLst/>
          </a:prstGeom>
        </p:spPr>
      </p:pic>
      <p:pic>
        <p:nvPicPr>
          <p:cNvPr id="3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4072" y="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8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37"/>
            <a:ext cx="12192000" cy="6858000"/>
          </a:xfrm>
          <a:prstGeom prst="rect">
            <a:avLst/>
          </a:prstGeom>
        </p:spPr>
      </p:pic>
      <p:pic>
        <p:nvPicPr>
          <p:cNvPr id="3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382" y="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46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3"/>
            <a:ext cx="12192000" cy="6858000"/>
          </a:xfrm>
          <a:prstGeom prst="rect">
            <a:avLst/>
          </a:prstGeom>
        </p:spPr>
      </p:pic>
      <p:pic>
        <p:nvPicPr>
          <p:cNvPr id="3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4073" y="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03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BD13F2-ED7A-4E54-90F5-C58B040BE151}"/>
              </a:ext>
            </a:extLst>
          </p:cNvPr>
          <p:cNvSpPr/>
          <p:nvPr/>
        </p:nvSpPr>
        <p:spPr>
          <a:xfrm>
            <a:off x="0" y="383161"/>
            <a:ext cx="9878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Installation &amp; Version Check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9F35280-6A86-4A67-A0D7-E54C7400F578}"/>
              </a:ext>
            </a:extLst>
          </p:cNvPr>
          <p:cNvSpPr/>
          <p:nvPr/>
        </p:nvSpPr>
        <p:spPr>
          <a:xfrm>
            <a:off x="707334" y="2276926"/>
            <a:ext cx="58309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444444"/>
                </a:solidFill>
                <a:latin typeface="Georgia" panose="02040502050405020303" pitchFamily="18" charset="0"/>
              </a:rPr>
              <a:t>Installation :</a:t>
            </a:r>
          </a:p>
          <a:p>
            <a:r>
              <a:rPr lang="en-US" sz="3200" i="1" dirty="0">
                <a:solidFill>
                  <a:srgbClr val="444444"/>
                </a:solidFill>
                <a:latin typeface="Georgia" panose="02040502050405020303" pitchFamily="18" charset="0"/>
              </a:rPr>
              <a:t>		</a:t>
            </a:r>
            <a:r>
              <a:rPr lang="en-US" sz="3200" i="1" dirty="0">
                <a:solidFill>
                  <a:srgbClr val="002060"/>
                </a:solidFill>
                <a:latin typeface="Georgia" panose="02040502050405020303" pitchFamily="18" charset="0"/>
              </a:rPr>
              <a:t>pip install </a:t>
            </a:r>
            <a:r>
              <a:rPr lang="en-US" sz="3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django</a:t>
            </a:r>
            <a:endParaRPr lang="en-US" sz="3200" i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endParaRPr lang="en-US" sz="3200" dirty="0"/>
          </a:p>
          <a:p>
            <a:r>
              <a:rPr lang="en-US" sz="3200" i="1" dirty="0">
                <a:solidFill>
                  <a:srgbClr val="444444"/>
                </a:solidFill>
                <a:latin typeface="Georgia" panose="02040502050405020303" pitchFamily="18" charset="0"/>
              </a:rPr>
              <a:t>Check Version :</a:t>
            </a:r>
          </a:p>
          <a:p>
            <a:r>
              <a:rPr lang="en-US" sz="3200" i="1" dirty="0">
                <a:solidFill>
                  <a:srgbClr val="444444"/>
                </a:solidFill>
                <a:latin typeface="Georgia" panose="02040502050405020303" pitchFamily="18" charset="0"/>
              </a:rPr>
              <a:t>	 </a:t>
            </a:r>
            <a:r>
              <a:rPr lang="en-US" sz="3200" i="1" dirty="0" err="1" smtClean="0">
                <a:solidFill>
                  <a:srgbClr val="002060"/>
                </a:solidFill>
                <a:latin typeface="Georgia" panose="02040502050405020303" pitchFamily="18" charset="0"/>
              </a:rPr>
              <a:t>django</a:t>
            </a:r>
            <a:r>
              <a:rPr lang="en-US" sz="3200" i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-admin   </a:t>
            </a:r>
            <a:r>
              <a:rPr lang="en-US" sz="3200" i="1" dirty="0">
                <a:solidFill>
                  <a:srgbClr val="002060"/>
                </a:solidFill>
                <a:latin typeface="Georgia" panose="02040502050405020303" pitchFamily="18" charset="0"/>
              </a:rPr>
              <a:t>--version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12A482-8BEE-4975-A20B-595B2B78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66" y="1746802"/>
            <a:ext cx="5715000" cy="4000500"/>
          </a:xfrm>
          <a:prstGeom prst="rect">
            <a:avLst/>
          </a:prstGeom>
        </p:spPr>
      </p:pic>
      <p:pic>
        <p:nvPicPr>
          <p:cNvPr id="6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5541" y="91071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77b680cd99_0_68"/>
          <p:cNvSpPr/>
          <p:nvPr/>
        </p:nvSpPr>
        <p:spPr>
          <a:xfrm>
            <a:off x="12424" y="0"/>
            <a:ext cx="299275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74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393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Georgia</vt:lpstr>
      <vt:lpstr>Montserrat</vt:lpstr>
      <vt:lpstr>Montserrat Medium</vt:lpstr>
      <vt:lpstr>Proxima Nova</vt:lpstr>
      <vt:lpstr>Roboto</vt:lpstr>
      <vt:lpstr>Wingdings</vt:lpstr>
      <vt:lpstr>Office Theme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</dc:creator>
  <cp:lastModifiedBy>Sathish</cp:lastModifiedBy>
  <cp:revision>19</cp:revision>
  <dcterms:created xsi:type="dcterms:W3CDTF">2020-05-11T05:01:07Z</dcterms:created>
  <dcterms:modified xsi:type="dcterms:W3CDTF">2020-05-14T10:05:26Z</dcterms:modified>
</cp:coreProperties>
</file>