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66" r:id="rId7"/>
    <p:sldId id="265" r:id="rId8"/>
    <p:sldId id="264" r:id="rId9"/>
    <p:sldId id="263" r:id="rId10"/>
    <p:sldId id="262" r:id="rId11"/>
    <p:sldId id="274" r:id="rId12"/>
    <p:sldId id="275" r:id="rId13"/>
    <p:sldId id="272" r:id="rId14"/>
    <p:sldId id="276" r:id="rId15"/>
    <p:sldId id="277" r:id="rId16"/>
    <p:sldId id="273" r:id="rId17"/>
    <p:sldId id="259" r:id="rId18"/>
    <p:sldId id="278" r:id="rId19"/>
    <p:sldId id="258" r:id="rId20"/>
    <p:sldId id="279"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41655A5-2EEA-4886-B33D-7A6D6688F81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655A5-2EEA-4886-B33D-7A6D6688F81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655A5-2EEA-4886-B33D-7A6D6688F81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96D0E4-3E5B-48A9-A058-C520D5CCFAE8}" type="datetimeFigureOut">
              <a:rPr lang="en-US" smtClean="0"/>
              <a:pPr/>
              <a:t>11/28/2017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41655A5-2EEA-4886-B33D-7A6D6688F81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96D0E4-3E5B-48A9-A058-C520D5CCFAE8}" type="datetimeFigureOut">
              <a:rPr lang="en-US" smtClean="0"/>
              <a:pPr/>
              <a:t>11/28/2017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41655A5-2EEA-4886-B33D-7A6D6688F81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6538930" cy="1828800"/>
          </a:xfrm>
        </p:spPr>
        <p:txBody>
          <a:bodyPr/>
          <a:lstStyle/>
          <a:p>
            <a:r>
              <a:rPr lang="en-US" smtClean="0"/>
              <a:t>Dictionaries</a:t>
            </a:r>
            <a:endParaRPr lang="en-IN"/>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704088"/>
            <a:ext cx="6615130" cy="581772"/>
          </a:xfrm>
        </p:spPr>
        <p:txBody>
          <a:bodyPr>
            <a:normAutofit fontScale="90000"/>
          </a:bodyPr>
          <a:lstStyle/>
          <a:p>
            <a:r>
              <a:rPr lang="en-IN" sz="4400" smtClean="0"/>
              <a:t>Methods of Dictionary </a:t>
            </a:r>
            <a:endParaRPr lang="en-IN" sz="4400"/>
          </a:p>
        </p:txBody>
      </p:sp>
      <p:pic>
        <p:nvPicPr>
          <p:cNvPr id="1026" name="Picture 2" descr="C:\Users\student\Desktop\Capturehhhhhhhhhhh.PNG"/>
          <p:cNvPicPr>
            <a:picLocks noGrp="1" noChangeAspect="1" noChangeArrowheads="1"/>
          </p:cNvPicPr>
          <p:nvPr>
            <p:ph idx="1"/>
          </p:nvPr>
        </p:nvPicPr>
        <p:blipFill>
          <a:blip r:embed="rId2"/>
          <a:srcRect/>
          <a:stretch>
            <a:fillRect/>
          </a:stretch>
        </p:blipFill>
        <p:spPr bwMode="auto">
          <a:xfrm>
            <a:off x="500034" y="1428737"/>
            <a:ext cx="8072493" cy="4895864"/>
          </a:xfrm>
          <a:prstGeom prst="rect">
            <a:avLst/>
          </a:prstGeom>
          <a:noFill/>
        </p:spPr>
      </p:pic>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554" y="704088"/>
            <a:ext cx="5329246" cy="438896"/>
          </a:xfrm>
        </p:spPr>
        <p:txBody>
          <a:bodyPr>
            <a:normAutofit fontScale="90000"/>
          </a:bodyPr>
          <a:lstStyle/>
          <a:p>
            <a:r>
              <a:rPr lang="en-US" smtClean="0"/>
              <a:t>Update</a:t>
            </a:r>
            <a:endParaRPr lang="en-IN"/>
          </a:p>
        </p:txBody>
      </p:sp>
      <p:sp>
        <p:nvSpPr>
          <p:cNvPr id="3" name="Content Placeholder 2"/>
          <p:cNvSpPr>
            <a:spLocks noGrp="1"/>
          </p:cNvSpPr>
          <p:nvPr>
            <p:ph idx="1"/>
          </p:nvPr>
        </p:nvSpPr>
        <p:spPr>
          <a:xfrm>
            <a:off x="457200" y="1142984"/>
            <a:ext cx="8229600" cy="3429024"/>
          </a:xfrm>
        </p:spPr>
        <p:txBody>
          <a:bodyPr>
            <a:normAutofit fontScale="92500"/>
          </a:bodyPr>
          <a:lstStyle/>
          <a:p>
            <a:r>
              <a:rPr lang="en-IN" b="1" smtClean="0"/>
              <a:t>The update() </a:t>
            </a:r>
            <a:r>
              <a:rPr lang="en-IN" smtClean="0"/>
              <a:t>method updates the dictionary with the elements from the another dictionary object or from an iterable of key/value pairs.</a:t>
            </a:r>
          </a:p>
          <a:p>
            <a:r>
              <a:rPr lang="en-IN" smtClean="0"/>
              <a:t>The update() method adds element(s) to the dictionary if the key is not in the dictionary. If the key is in the dictionary, it updates the key with the new value.</a:t>
            </a:r>
          </a:p>
          <a:p>
            <a:r>
              <a:rPr lang="en-IN" smtClean="0"/>
              <a:t> </a:t>
            </a:r>
            <a:r>
              <a:rPr lang="en-IN" b="1" u="sng" smtClean="0"/>
              <a:t>syntax of update() is</a:t>
            </a:r>
            <a:r>
              <a:rPr lang="en-IN" smtClean="0"/>
              <a:t>:</a:t>
            </a:r>
          </a:p>
          <a:p>
            <a:r>
              <a:rPr lang="en-IN" smtClean="0"/>
              <a:t>dict.update([other])</a:t>
            </a:r>
            <a:endParaRPr lang="en-IN"/>
          </a:p>
        </p:txBody>
      </p:sp>
      <p:pic>
        <p:nvPicPr>
          <p:cNvPr id="4" name="Picture 4" descr="C:\Users\student\Desktop\updateeeeeeeeee.PNG"/>
          <p:cNvPicPr>
            <a:picLocks noChangeAspect="1" noChangeArrowheads="1"/>
          </p:cNvPicPr>
          <p:nvPr/>
        </p:nvPicPr>
        <p:blipFill>
          <a:blip r:embed="rId2"/>
          <a:srcRect/>
          <a:stretch>
            <a:fillRect/>
          </a:stretch>
        </p:blipFill>
        <p:spPr bwMode="auto">
          <a:xfrm>
            <a:off x="714348" y="4429125"/>
            <a:ext cx="6715172" cy="2428875"/>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12" y="704088"/>
            <a:ext cx="5972188" cy="724648"/>
          </a:xfrm>
        </p:spPr>
        <p:txBody>
          <a:bodyPr>
            <a:normAutofit fontScale="90000"/>
          </a:bodyPr>
          <a:lstStyle/>
          <a:p>
            <a:r>
              <a:rPr lang="en-US" smtClean="0"/>
              <a:t>Copy Dictionaries</a:t>
            </a:r>
            <a:endParaRPr lang="en-IN"/>
          </a:p>
        </p:txBody>
      </p:sp>
      <p:sp>
        <p:nvSpPr>
          <p:cNvPr id="3" name="Content Placeholder 2"/>
          <p:cNvSpPr>
            <a:spLocks noGrp="1"/>
          </p:cNvSpPr>
          <p:nvPr>
            <p:ph idx="1"/>
          </p:nvPr>
        </p:nvSpPr>
        <p:spPr>
          <a:xfrm>
            <a:off x="457200" y="1500174"/>
            <a:ext cx="8229600" cy="3143272"/>
          </a:xfrm>
        </p:spPr>
        <p:txBody>
          <a:bodyPr/>
          <a:lstStyle/>
          <a:p>
            <a:r>
              <a:rPr lang="en-IN" smtClean="0"/>
              <a:t>There are Two ways to Copy Dictionaries</a:t>
            </a:r>
          </a:p>
          <a:p>
            <a:r>
              <a:rPr lang="en-IN" b="1" smtClean="0"/>
              <a:t>1. Copy() </a:t>
            </a:r>
          </a:p>
          <a:p>
            <a:r>
              <a:rPr lang="en-IN" b="1" smtClean="0"/>
              <a:t>2. = Operator</a:t>
            </a:r>
            <a:endParaRPr lang="en-IN"/>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704088"/>
            <a:ext cx="5686436" cy="581772"/>
          </a:xfrm>
        </p:spPr>
        <p:txBody>
          <a:bodyPr>
            <a:normAutofit fontScale="90000"/>
          </a:bodyPr>
          <a:lstStyle/>
          <a:p>
            <a:r>
              <a:rPr lang="en-US" smtClean="0"/>
              <a:t>Continue…. </a:t>
            </a:r>
            <a:endParaRPr lang="en-IN"/>
          </a:p>
        </p:txBody>
      </p:sp>
      <p:pic>
        <p:nvPicPr>
          <p:cNvPr id="5122" name="Picture 2" descr="C:\Users\student\Desktop\copyyyyyyyyyyy.PNG"/>
          <p:cNvPicPr>
            <a:picLocks noChangeAspect="1" noChangeArrowheads="1"/>
          </p:cNvPicPr>
          <p:nvPr/>
        </p:nvPicPr>
        <p:blipFill>
          <a:blip r:embed="rId2"/>
          <a:srcRect/>
          <a:stretch>
            <a:fillRect/>
          </a:stretch>
        </p:blipFill>
        <p:spPr bwMode="auto">
          <a:xfrm>
            <a:off x="571472" y="2714620"/>
            <a:ext cx="3952875" cy="1828800"/>
          </a:xfrm>
          <a:prstGeom prst="rect">
            <a:avLst/>
          </a:prstGeom>
          <a:noFill/>
        </p:spPr>
      </p:pic>
      <p:pic>
        <p:nvPicPr>
          <p:cNvPr id="5123" name="Picture 3" descr="C:\Users\student\Desktop\Copy222222222222.PNG"/>
          <p:cNvPicPr>
            <a:picLocks noChangeAspect="1" noChangeArrowheads="1"/>
          </p:cNvPicPr>
          <p:nvPr/>
        </p:nvPicPr>
        <p:blipFill>
          <a:blip r:embed="rId3"/>
          <a:srcRect/>
          <a:stretch>
            <a:fillRect/>
          </a:stretch>
        </p:blipFill>
        <p:spPr bwMode="auto">
          <a:xfrm>
            <a:off x="5214910" y="2786058"/>
            <a:ext cx="3929090" cy="1928826"/>
          </a:xfrm>
          <a:prstGeom prst="rect">
            <a:avLst/>
          </a:prstGeom>
          <a:noFill/>
        </p:spPr>
      </p:pic>
      <p:sp>
        <p:nvSpPr>
          <p:cNvPr id="7" name="Rectangle 6"/>
          <p:cNvSpPr/>
          <p:nvPr/>
        </p:nvSpPr>
        <p:spPr>
          <a:xfrm>
            <a:off x="571472" y="1500175"/>
            <a:ext cx="7572428" cy="1569660"/>
          </a:xfrm>
          <a:prstGeom prst="rect">
            <a:avLst/>
          </a:prstGeom>
        </p:spPr>
        <p:txBody>
          <a:bodyPr wrap="square">
            <a:spAutoFit/>
          </a:bodyPr>
          <a:lstStyle/>
          <a:p>
            <a:r>
              <a:rPr lang="en-IN" sz="2400" b="1" smtClean="0"/>
              <a:t>They copy() </a:t>
            </a:r>
            <a:r>
              <a:rPr lang="en-IN" sz="2400" smtClean="0"/>
              <a:t>method returns a shallow copy of the dictionary</a:t>
            </a:r>
          </a:p>
          <a:p>
            <a:r>
              <a:rPr lang="en-IN" sz="2400" smtClean="0"/>
              <a:t> Syntax of copy() is</a:t>
            </a:r>
            <a:r>
              <a:rPr lang="en-IN" sz="2400" b="1" smtClean="0">
                <a:solidFill>
                  <a:srgbClr val="FF0000"/>
                </a:solidFill>
              </a:rPr>
              <a:t>:  dict.copy()</a:t>
            </a:r>
            <a:r>
              <a:rPr lang="en-IN" sz="2400" smtClean="0"/>
              <a:t/>
            </a:r>
            <a:br>
              <a:rPr lang="en-IN" sz="2400" smtClean="0"/>
            </a:br>
            <a:endParaRPr lang="en-IN" sz="2400"/>
          </a:p>
        </p:txBody>
      </p:sp>
      <p:pic>
        <p:nvPicPr>
          <p:cNvPr id="5125" name="Picture 5" descr="C:\Users\student\Desktop\euallllllll.PNG"/>
          <p:cNvPicPr>
            <a:picLocks noChangeAspect="1" noChangeArrowheads="1"/>
          </p:cNvPicPr>
          <p:nvPr/>
        </p:nvPicPr>
        <p:blipFill>
          <a:blip r:embed="rId4"/>
          <a:srcRect/>
          <a:stretch>
            <a:fillRect/>
          </a:stretch>
        </p:blipFill>
        <p:spPr bwMode="auto">
          <a:xfrm>
            <a:off x="1857356" y="4857760"/>
            <a:ext cx="4429156" cy="1600203"/>
          </a:xfrm>
          <a:prstGeom prst="rect">
            <a:avLst/>
          </a:prstGeom>
          <a:noFill/>
        </p:spPr>
      </p:pic>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642942"/>
          </a:xfrm>
        </p:spPr>
        <p:txBody>
          <a:bodyPr>
            <a:normAutofit fontScale="90000"/>
          </a:bodyPr>
          <a:lstStyle/>
          <a:p>
            <a:pPr algn="ctr"/>
            <a:r>
              <a:rPr lang="en-IN" b="1" smtClean="0"/>
              <a:t/>
            </a:r>
            <a:br>
              <a:rPr lang="en-IN" b="1" smtClean="0"/>
            </a:br>
            <a:r>
              <a:rPr lang="en-IN" smtClean="0"/>
              <a:t> </a:t>
            </a:r>
            <a:r>
              <a:rPr lang="en-IN" sz="4000" smtClean="0"/>
              <a:t>Difference between copy() and = operator </a:t>
            </a:r>
            <a:endParaRPr lang="en-IN" sz="4000"/>
          </a:p>
        </p:txBody>
      </p:sp>
      <p:sp>
        <p:nvSpPr>
          <p:cNvPr id="3" name="Content Placeholder 2"/>
          <p:cNvSpPr>
            <a:spLocks noGrp="1"/>
          </p:cNvSpPr>
          <p:nvPr>
            <p:ph idx="1"/>
          </p:nvPr>
        </p:nvSpPr>
        <p:spPr>
          <a:xfrm>
            <a:off x="457200" y="1571612"/>
            <a:ext cx="8229600" cy="2500330"/>
          </a:xfrm>
        </p:spPr>
        <p:txBody>
          <a:bodyPr>
            <a:noAutofit/>
          </a:bodyPr>
          <a:lstStyle/>
          <a:p>
            <a:pPr>
              <a:lnSpc>
                <a:spcPct val="160000"/>
              </a:lnSpc>
            </a:pPr>
            <a:r>
              <a:rPr lang="en-IN" sz="2400" smtClean="0"/>
              <a:t>When copy() method is used, a new dictionary is created which is filled with a copy of the references from the original dictionary.</a:t>
            </a:r>
          </a:p>
          <a:p>
            <a:pPr>
              <a:lnSpc>
                <a:spcPct val="160000"/>
              </a:lnSpc>
            </a:pPr>
            <a:r>
              <a:rPr lang="en-IN" sz="2400" smtClean="0"/>
              <a:t>When = operator is used, a new reference to the original dictionary is created.</a:t>
            </a:r>
            <a:br>
              <a:rPr lang="en-IN" sz="2400" smtClean="0"/>
            </a:br>
            <a:endParaRPr lang="en-IN" sz="240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16" y="704088"/>
            <a:ext cx="5400684" cy="653210"/>
          </a:xfrm>
        </p:spPr>
        <p:txBody>
          <a:bodyPr>
            <a:normAutofit fontScale="90000"/>
          </a:bodyPr>
          <a:lstStyle/>
          <a:p>
            <a:r>
              <a:rPr lang="en-US" smtClean="0"/>
              <a:t>Example</a:t>
            </a:r>
            <a:endParaRPr lang="en-IN"/>
          </a:p>
        </p:txBody>
      </p:sp>
      <p:pic>
        <p:nvPicPr>
          <p:cNvPr id="7170" name="Picture 2" descr="C:\Users\student\Desktop\Capture999999999999990000000000.PNG"/>
          <p:cNvPicPr>
            <a:picLocks noChangeAspect="1" noChangeArrowheads="1"/>
          </p:cNvPicPr>
          <p:nvPr/>
        </p:nvPicPr>
        <p:blipFill>
          <a:blip r:embed="rId2"/>
          <a:srcRect/>
          <a:stretch>
            <a:fillRect/>
          </a:stretch>
        </p:blipFill>
        <p:spPr bwMode="auto">
          <a:xfrm>
            <a:off x="1428728" y="2000240"/>
            <a:ext cx="4981575" cy="1819275"/>
          </a:xfrm>
          <a:prstGeom prst="rect">
            <a:avLst/>
          </a:prstGeom>
          <a:noFill/>
        </p:spPr>
      </p:pic>
      <p:pic>
        <p:nvPicPr>
          <p:cNvPr id="7171" name="Picture 3" descr="C:\Users\student\Desktop\Capture77777777777777777.PNG"/>
          <p:cNvPicPr>
            <a:picLocks noChangeAspect="1" noChangeArrowheads="1"/>
          </p:cNvPicPr>
          <p:nvPr/>
        </p:nvPicPr>
        <p:blipFill>
          <a:blip r:embed="rId3"/>
          <a:srcRect/>
          <a:stretch>
            <a:fillRect/>
          </a:stretch>
        </p:blipFill>
        <p:spPr bwMode="auto">
          <a:xfrm>
            <a:off x="1357290" y="4714884"/>
            <a:ext cx="6057904" cy="1695450"/>
          </a:xfrm>
          <a:prstGeom prst="rect">
            <a:avLst/>
          </a:prstGeom>
          <a:noFill/>
        </p:spPr>
      </p:pic>
      <p:sp>
        <p:nvSpPr>
          <p:cNvPr id="6" name="Content Placeholder 2"/>
          <p:cNvSpPr>
            <a:spLocks noGrp="1"/>
          </p:cNvSpPr>
          <p:nvPr>
            <p:ph idx="1"/>
          </p:nvPr>
        </p:nvSpPr>
        <p:spPr>
          <a:xfrm>
            <a:off x="1428728" y="1500174"/>
            <a:ext cx="7258072" cy="428628"/>
          </a:xfrm>
        </p:spPr>
        <p:txBody>
          <a:bodyPr>
            <a:normAutofit fontScale="92500" lnSpcReduction="10000"/>
          </a:bodyPr>
          <a:lstStyle/>
          <a:p>
            <a:pPr>
              <a:buNone/>
            </a:pPr>
            <a:r>
              <a:rPr lang="en-US" smtClean="0"/>
              <a:t>Using = operator</a:t>
            </a:r>
            <a:endParaRPr lang="en-IN" smtClean="0"/>
          </a:p>
        </p:txBody>
      </p:sp>
      <p:sp>
        <p:nvSpPr>
          <p:cNvPr id="7" name="Content Placeholder 2"/>
          <p:cNvSpPr txBox="1">
            <a:spLocks/>
          </p:cNvSpPr>
          <p:nvPr/>
        </p:nvSpPr>
        <p:spPr>
          <a:xfrm>
            <a:off x="1357290" y="3929066"/>
            <a:ext cx="7481910" cy="64294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Using </a:t>
            </a:r>
            <a:r>
              <a:rPr kumimoji="0" lang="en-US" sz="2600" b="0" i="0" u="none" strike="noStrike" kern="1200" cap="none" spc="0" normalizeH="0" noProof="0" smtClean="0">
                <a:ln>
                  <a:noFill/>
                </a:ln>
                <a:solidFill>
                  <a:schemeClr val="tx1"/>
                </a:solidFill>
                <a:effectLst/>
                <a:uLnTx/>
                <a:uFillTx/>
                <a:latin typeface="+mn-lt"/>
                <a:ea typeface="+mn-ea"/>
                <a:cs typeface="+mn-cs"/>
              </a:rPr>
              <a:t> copy()</a:t>
            </a:r>
            <a:endParaRPr kumimoji="0" lang="en-IN"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16" y="704088"/>
            <a:ext cx="5400684" cy="796086"/>
          </a:xfrm>
        </p:spPr>
        <p:txBody>
          <a:bodyPr>
            <a:normAutofit fontScale="90000"/>
          </a:bodyPr>
          <a:lstStyle/>
          <a:p>
            <a:r>
              <a:rPr lang="en-US" smtClean="0"/>
              <a:t>Set-default</a:t>
            </a:r>
            <a:endParaRPr lang="en-IN"/>
          </a:p>
        </p:txBody>
      </p:sp>
      <p:sp>
        <p:nvSpPr>
          <p:cNvPr id="3" name="Content Placeholder 2"/>
          <p:cNvSpPr>
            <a:spLocks noGrp="1"/>
          </p:cNvSpPr>
          <p:nvPr>
            <p:ph idx="1"/>
          </p:nvPr>
        </p:nvSpPr>
        <p:spPr>
          <a:xfrm>
            <a:off x="457200" y="1500174"/>
            <a:ext cx="8229600" cy="1928826"/>
          </a:xfrm>
        </p:spPr>
        <p:txBody>
          <a:bodyPr>
            <a:noAutofit/>
          </a:bodyPr>
          <a:lstStyle/>
          <a:p>
            <a:pPr>
              <a:lnSpc>
                <a:spcPct val="150000"/>
              </a:lnSpc>
            </a:pPr>
            <a:r>
              <a:rPr lang="en-IN" sz="2200" b="1" smtClean="0"/>
              <a:t>Setdefault()</a:t>
            </a:r>
            <a:r>
              <a:rPr lang="en-IN" sz="2200" smtClean="0"/>
              <a:t> is similar to get(), but will set dict[key]=default , if key is not already in dict.</a:t>
            </a:r>
          </a:p>
          <a:p>
            <a:pPr>
              <a:lnSpc>
                <a:spcPct val="150000"/>
              </a:lnSpc>
            </a:pPr>
            <a:r>
              <a:rPr lang="en-IN" sz="2200" b="1" u="sng" smtClean="0"/>
              <a:t>Syntax</a:t>
            </a:r>
          </a:p>
          <a:p>
            <a:pPr>
              <a:lnSpc>
                <a:spcPct val="150000"/>
              </a:lnSpc>
            </a:pPr>
            <a:r>
              <a:rPr lang="en-IN" sz="2200" smtClean="0"/>
              <a:t>dict.setdefault(key, default=None)</a:t>
            </a:r>
            <a:endParaRPr lang="en-IN" sz="2200"/>
          </a:p>
        </p:txBody>
      </p:sp>
      <p:pic>
        <p:nvPicPr>
          <p:cNvPr id="6146" name="Picture 2" descr="C:\Users\student\Desktop\setttttttttt.PNG"/>
          <p:cNvPicPr>
            <a:picLocks noChangeAspect="1" noChangeArrowheads="1"/>
          </p:cNvPicPr>
          <p:nvPr/>
        </p:nvPicPr>
        <p:blipFill>
          <a:blip r:embed="rId2"/>
          <a:srcRect/>
          <a:stretch>
            <a:fillRect/>
          </a:stretch>
        </p:blipFill>
        <p:spPr bwMode="auto">
          <a:xfrm>
            <a:off x="1071538" y="4214818"/>
            <a:ext cx="6215106" cy="1609729"/>
          </a:xfrm>
          <a:prstGeom prst="rect">
            <a:avLst/>
          </a:prstGeom>
          <a:noFill/>
        </p:spPr>
      </p:pic>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1214422"/>
            <a:ext cx="7472386" cy="642942"/>
          </a:xfrm>
        </p:spPr>
        <p:txBody>
          <a:bodyPr>
            <a:normAutofit fontScale="90000"/>
          </a:bodyPr>
          <a:lstStyle/>
          <a:p>
            <a:r>
              <a:rPr lang="en-IN" smtClean="0"/>
              <a:t>Dictionary Comprehension: </a:t>
            </a:r>
            <a:endParaRPr lang="en-IN"/>
          </a:p>
        </p:txBody>
      </p:sp>
      <p:sp>
        <p:nvSpPr>
          <p:cNvPr id="3" name="Content Placeholder 2"/>
          <p:cNvSpPr>
            <a:spLocks noGrp="1"/>
          </p:cNvSpPr>
          <p:nvPr>
            <p:ph idx="1"/>
          </p:nvPr>
        </p:nvSpPr>
        <p:spPr>
          <a:xfrm>
            <a:off x="457200" y="1785926"/>
            <a:ext cx="8229600" cy="3643338"/>
          </a:xfrm>
        </p:spPr>
        <p:txBody>
          <a:bodyPr>
            <a:noAutofit/>
          </a:bodyPr>
          <a:lstStyle/>
          <a:p>
            <a:pPr>
              <a:lnSpc>
                <a:spcPct val="170000"/>
              </a:lnSpc>
            </a:pPr>
            <a:r>
              <a:rPr lang="en-IN" sz="2400" smtClean="0"/>
              <a:t>Dictionary comprehension is an elegant and concise way to create new dictionary from an iterable in Python. </a:t>
            </a:r>
          </a:p>
          <a:p>
            <a:pPr>
              <a:lnSpc>
                <a:spcPct val="170000"/>
              </a:lnSpc>
            </a:pPr>
            <a:r>
              <a:rPr lang="en-IN" sz="2400" smtClean="0"/>
              <a:t>Dictionary comprehension consists of an expression pair (key: value) followed by </a:t>
            </a:r>
            <a:r>
              <a:rPr lang="en-IN" sz="2400" b="1" smtClean="0"/>
              <a:t>for statement inside curly braces {}. </a:t>
            </a:r>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50" y="704088"/>
            <a:ext cx="5900750" cy="796086"/>
          </a:xfrm>
        </p:spPr>
        <p:txBody>
          <a:bodyPr>
            <a:normAutofit fontScale="90000"/>
          </a:bodyPr>
          <a:lstStyle/>
          <a:p>
            <a:r>
              <a:rPr lang="en-US" smtClean="0"/>
              <a:t>Continue…..</a:t>
            </a:r>
            <a:endParaRPr lang="en-IN"/>
          </a:p>
        </p:txBody>
      </p:sp>
      <p:pic>
        <p:nvPicPr>
          <p:cNvPr id="8194" name="Picture 2" descr="C:\Users\student\Desktop\squaressss.PNG"/>
          <p:cNvPicPr>
            <a:picLocks noChangeAspect="1" noChangeArrowheads="1"/>
          </p:cNvPicPr>
          <p:nvPr/>
        </p:nvPicPr>
        <p:blipFill>
          <a:blip r:embed="rId2"/>
          <a:srcRect/>
          <a:stretch>
            <a:fillRect/>
          </a:stretch>
        </p:blipFill>
        <p:spPr bwMode="auto">
          <a:xfrm>
            <a:off x="571472" y="1500174"/>
            <a:ext cx="6858048" cy="1971687"/>
          </a:xfrm>
          <a:prstGeom prst="rect">
            <a:avLst/>
          </a:prstGeom>
          <a:noFill/>
        </p:spPr>
      </p:pic>
      <p:pic>
        <p:nvPicPr>
          <p:cNvPr id="8195" name="Picture 3" descr="C:\Users\student\Desktop\squares22222222222.PNG"/>
          <p:cNvPicPr>
            <a:picLocks noChangeAspect="1" noChangeArrowheads="1"/>
          </p:cNvPicPr>
          <p:nvPr/>
        </p:nvPicPr>
        <p:blipFill>
          <a:blip r:embed="rId3"/>
          <a:srcRect/>
          <a:stretch>
            <a:fillRect/>
          </a:stretch>
        </p:blipFill>
        <p:spPr bwMode="auto">
          <a:xfrm>
            <a:off x="642910" y="4286256"/>
            <a:ext cx="6500858" cy="2071702"/>
          </a:xfrm>
          <a:prstGeom prst="rect">
            <a:avLst/>
          </a:prstGeom>
          <a:noFill/>
        </p:spPr>
      </p:pic>
      <p:sp>
        <p:nvSpPr>
          <p:cNvPr id="6" name="Content Placeholder 2"/>
          <p:cNvSpPr>
            <a:spLocks noGrp="1"/>
          </p:cNvSpPr>
          <p:nvPr>
            <p:ph idx="1"/>
          </p:nvPr>
        </p:nvSpPr>
        <p:spPr>
          <a:xfrm>
            <a:off x="714348" y="3500438"/>
            <a:ext cx="7715304" cy="571504"/>
          </a:xfrm>
        </p:spPr>
        <p:txBody>
          <a:bodyPr>
            <a:normAutofit/>
          </a:bodyPr>
          <a:lstStyle/>
          <a:p>
            <a:pPr>
              <a:buNone/>
            </a:pPr>
            <a:r>
              <a:rPr lang="en-IN" smtClean="0"/>
              <a:t>This code is equivalent to</a:t>
            </a:r>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802" y="1000108"/>
            <a:ext cx="5614998" cy="714380"/>
          </a:xfrm>
        </p:spPr>
        <p:txBody>
          <a:bodyPr>
            <a:normAutofit fontScale="90000"/>
          </a:bodyPr>
          <a:lstStyle/>
          <a:p>
            <a:r>
              <a:rPr lang="en-US" smtClean="0"/>
              <a:t>Continue….</a:t>
            </a:r>
            <a:endParaRPr lang="en-IN"/>
          </a:p>
        </p:txBody>
      </p:sp>
      <p:sp>
        <p:nvSpPr>
          <p:cNvPr id="3" name="Content Placeholder 2"/>
          <p:cNvSpPr>
            <a:spLocks noGrp="1"/>
          </p:cNvSpPr>
          <p:nvPr>
            <p:ph idx="1"/>
          </p:nvPr>
        </p:nvSpPr>
        <p:spPr>
          <a:xfrm>
            <a:off x="457200" y="1571612"/>
            <a:ext cx="8229600" cy="2428892"/>
          </a:xfrm>
        </p:spPr>
        <p:txBody>
          <a:bodyPr>
            <a:normAutofit fontScale="70000" lnSpcReduction="20000"/>
          </a:bodyPr>
          <a:lstStyle/>
          <a:p>
            <a:endParaRPr lang="en-IN" smtClean="0"/>
          </a:p>
          <a:p>
            <a:pPr>
              <a:lnSpc>
                <a:spcPct val="160000"/>
              </a:lnSpc>
            </a:pPr>
            <a:r>
              <a:rPr lang="en-IN" sz="3100" smtClean="0"/>
              <a:t>A dictionary comprehension can optionally contain more for or if Statements. An optional if statement can filter out items to form the new dictionary. Here are some examples to make dictionary with only odd items. </a:t>
            </a:r>
          </a:p>
        </p:txBody>
      </p:sp>
      <p:pic>
        <p:nvPicPr>
          <p:cNvPr id="4" name="Picture 2" descr="C:\Users\student\Desktop\99999999999999.PNG"/>
          <p:cNvPicPr>
            <a:picLocks noChangeAspect="1" noChangeArrowheads="1"/>
          </p:cNvPicPr>
          <p:nvPr/>
        </p:nvPicPr>
        <p:blipFill>
          <a:blip r:embed="rId2"/>
          <a:srcRect/>
          <a:stretch>
            <a:fillRect/>
          </a:stretch>
        </p:blipFill>
        <p:spPr bwMode="auto">
          <a:xfrm>
            <a:off x="642910" y="4643446"/>
            <a:ext cx="8221223" cy="1295581"/>
          </a:xfrm>
          <a:prstGeom prst="rect">
            <a:avLst/>
          </a:prstGeom>
          <a:noFill/>
        </p:spPr>
      </p:pic>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4" y="704088"/>
            <a:ext cx="4972056" cy="1143000"/>
          </a:xfrm>
        </p:spPr>
        <p:txBody>
          <a:bodyPr/>
          <a:lstStyle/>
          <a:p>
            <a:r>
              <a:rPr lang="en-US" smtClean="0"/>
              <a:t>Agenda</a:t>
            </a:r>
            <a:endParaRPr lang="en-IN"/>
          </a:p>
        </p:txBody>
      </p:sp>
      <p:sp>
        <p:nvSpPr>
          <p:cNvPr id="3" name="Content Placeholder 2"/>
          <p:cNvSpPr>
            <a:spLocks noGrp="1"/>
          </p:cNvSpPr>
          <p:nvPr>
            <p:ph idx="1"/>
          </p:nvPr>
        </p:nvSpPr>
        <p:spPr/>
        <p:txBody>
          <a:bodyPr>
            <a:normAutofit/>
          </a:bodyPr>
          <a:lstStyle/>
          <a:p>
            <a:endParaRPr lang="en-IN" smtClean="0"/>
          </a:p>
          <a:p>
            <a:r>
              <a:rPr lang="en-US" smtClean="0"/>
              <a:t>What is Dictionary</a:t>
            </a:r>
            <a:endParaRPr lang="en-IN" smtClean="0"/>
          </a:p>
          <a:p>
            <a:r>
              <a:rPr lang="en-IN" smtClean="0"/>
              <a:t>Getting values from Dictionary </a:t>
            </a:r>
          </a:p>
          <a:p>
            <a:r>
              <a:rPr lang="en-IN" smtClean="0"/>
              <a:t> Adding Elements into Dictionary </a:t>
            </a:r>
          </a:p>
          <a:p>
            <a:r>
              <a:rPr lang="en-IN" smtClean="0"/>
              <a:t>Removing  keys form  Dictionary </a:t>
            </a:r>
          </a:p>
          <a:p>
            <a:r>
              <a:rPr lang="en-IN" smtClean="0"/>
              <a:t>Dictionary  Methods </a:t>
            </a:r>
          </a:p>
          <a:p>
            <a:r>
              <a:rPr lang="en-IN" smtClean="0"/>
              <a:t>Dictionary Comprehension</a:t>
            </a:r>
          </a:p>
          <a:p>
            <a:endParaRPr lang="en-IN"/>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857232"/>
            <a:ext cx="6115064" cy="714380"/>
          </a:xfrm>
        </p:spPr>
        <p:txBody>
          <a:bodyPr>
            <a:normAutofit fontScale="90000"/>
          </a:bodyPr>
          <a:lstStyle/>
          <a:p>
            <a:r>
              <a:rPr lang="en-US" smtClean="0"/>
              <a:t>Built-In Functions</a:t>
            </a:r>
            <a:endParaRPr lang="en-IN"/>
          </a:p>
        </p:txBody>
      </p:sp>
      <p:sp>
        <p:nvSpPr>
          <p:cNvPr id="6" name="Rectangle 5"/>
          <p:cNvSpPr/>
          <p:nvPr/>
        </p:nvSpPr>
        <p:spPr>
          <a:xfrm>
            <a:off x="214282" y="1643050"/>
            <a:ext cx="8572560" cy="1200329"/>
          </a:xfrm>
          <a:prstGeom prst="rect">
            <a:avLst/>
          </a:prstGeom>
        </p:spPr>
        <p:txBody>
          <a:bodyPr wrap="square">
            <a:spAutoFit/>
          </a:bodyPr>
          <a:lstStyle/>
          <a:p>
            <a:pPr>
              <a:lnSpc>
                <a:spcPct val="150000"/>
              </a:lnSpc>
            </a:pPr>
            <a:r>
              <a:rPr lang="en-IN" sz="2400" smtClean="0"/>
              <a:t>Built-in functions like all (), any (), len (), cmp (), sorted () etc. are commonly used with dictionary to perform different tasks </a:t>
            </a:r>
            <a:endParaRPr lang="en-IN" sz="2400"/>
          </a:p>
        </p:txBody>
      </p:sp>
      <p:pic>
        <p:nvPicPr>
          <p:cNvPr id="7" name="Picture 2" descr="C:\Users\student\Desktop\Capture11111111111111111111233333333333333.PNG"/>
          <p:cNvPicPr>
            <a:picLocks noGrp="1" noChangeAspect="1" noChangeArrowheads="1"/>
          </p:cNvPicPr>
          <p:nvPr>
            <p:ph idx="1"/>
          </p:nvPr>
        </p:nvPicPr>
        <p:blipFill>
          <a:blip r:embed="rId2"/>
          <a:srcRect/>
          <a:stretch>
            <a:fillRect/>
          </a:stretch>
        </p:blipFill>
        <p:spPr bwMode="auto">
          <a:xfrm>
            <a:off x="428596" y="2857496"/>
            <a:ext cx="8229600" cy="3786214"/>
          </a:xfrm>
          <a:prstGeom prst="rect">
            <a:avLst/>
          </a:prstGeom>
          <a:noFill/>
        </p:spPr>
      </p:pic>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12" y="704088"/>
            <a:ext cx="5972188" cy="796086"/>
          </a:xfrm>
        </p:spPr>
        <p:txBody>
          <a:bodyPr>
            <a:normAutofit fontScale="90000"/>
          </a:bodyPr>
          <a:lstStyle/>
          <a:p>
            <a:r>
              <a:rPr lang="en-US" smtClean="0"/>
              <a:t>Continue….</a:t>
            </a:r>
            <a:endParaRPr lang="en-IN"/>
          </a:p>
        </p:txBody>
      </p:sp>
      <p:pic>
        <p:nvPicPr>
          <p:cNvPr id="4099" name="Picture 3"/>
          <p:cNvPicPr>
            <a:picLocks noGrp="1" noChangeAspect="1" noChangeArrowheads="1"/>
          </p:cNvPicPr>
          <p:nvPr>
            <p:ph idx="1"/>
          </p:nvPr>
        </p:nvPicPr>
        <p:blipFill>
          <a:blip r:embed="rId2"/>
          <a:srcRect/>
          <a:stretch>
            <a:fillRect/>
          </a:stretch>
        </p:blipFill>
        <p:spPr bwMode="auto">
          <a:xfrm>
            <a:off x="457200" y="1984404"/>
            <a:ext cx="8229600" cy="4290955"/>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704088"/>
            <a:ext cx="6472254" cy="867524"/>
          </a:xfrm>
        </p:spPr>
        <p:txBody>
          <a:bodyPr/>
          <a:lstStyle/>
          <a:p>
            <a:r>
              <a:rPr lang="en-US" smtClean="0"/>
              <a:t>What is Dictionary</a:t>
            </a:r>
            <a:endParaRPr lang="en-IN"/>
          </a:p>
        </p:txBody>
      </p:sp>
      <p:sp>
        <p:nvSpPr>
          <p:cNvPr id="3" name="Content Placeholder 2"/>
          <p:cNvSpPr>
            <a:spLocks noGrp="1"/>
          </p:cNvSpPr>
          <p:nvPr>
            <p:ph idx="1"/>
          </p:nvPr>
        </p:nvSpPr>
        <p:spPr>
          <a:xfrm>
            <a:off x="457200" y="1643050"/>
            <a:ext cx="8229600" cy="3929090"/>
          </a:xfrm>
        </p:spPr>
        <p:txBody>
          <a:bodyPr>
            <a:normAutofit/>
          </a:bodyPr>
          <a:lstStyle/>
          <a:p>
            <a:pPr>
              <a:lnSpc>
                <a:spcPct val="150000"/>
              </a:lnSpc>
            </a:pPr>
            <a:r>
              <a:rPr lang="en-IN" b="1" u="sng" smtClean="0"/>
              <a:t>Python dictionary </a:t>
            </a:r>
            <a:r>
              <a:rPr lang="en-IN" smtClean="0"/>
              <a:t>is an unordered collection of items. While other compound data types have only value as an element, a dictionary has a key: value pair.</a:t>
            </a:r>
          </a:p>
          <a:p>
            <a:r>
              <a:rPr lang="en-IN" smtClean="0"/>
              <a:t>Dictionary are mutable </a:t>
            </a:r>
            <a:endParaRPr lang="en-US" b="1" u="sng" smtClean="0"/>
          </a:p>
          <a:p>
            <a:pPr>
              <a:lnSpc>
                <a:spcPct val="150000"/>
              </a:lnSpc>
            </a:pPr>
            <a:r>
              <a:rPr lang="en-US" b="1" u="sng" smtClean="0"/>
              <a:t>Syntax</a:t>
            </a:r>
            <a:r>
              <a:rPr lang="en-US" b="1" smtClean="0"/>
              <a:t>: </a:t>
            </a:r>
            <a:r>
              <a:rPr lang="en-US" smtClean="0"/>
              <a:t>my_dict</a:t>
            </a:r>
            <a:r>
              <a:rPr lang="en-US" b="1" smtClean="0"/>
              <a:t> </a:t>
            </a:r>
            <a:r>
              <a:rPr lang="en-US" smtClean="0"/>
              <a:t>={ }</a:t>
            </a:r>
            <a:endParaRPr lang="en-IN" smtClean="0"/>
          </a:p>
          <a:p>
            <a:pPr>
              <a:lnSpc>
                <a:spcPct val="150000"/>
              </a:lnSpc>
            </a:pPr>
            <a:endParaRPr lang="en-IN"/>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802" y="704088"/>
            <a:ext cx="3929090" cy="653210"/>
          </a:xfrm>
        </p:spPr>
        <p:txBody>
          <a:bodyPr>
            <a:normAutofit fontScale="90000"/>
          </a:bodyPr>
          <a:lstStyle/>
          <a:p>
            <a:r>
              <a:rPr lang="en-US" sz="4000" smtClean="0"/>
              <a:t>Dictionaries</a:t>
            </a:r>
            <a:endParaRPr lang="en-IN" sz="4000"/>
          </a:p>
        </p:txBody>
      </p:sp>
      <p:sp>
        <p:nvSpPr>
          <p:cNvPr id="3" name="Content Placeholder 2"/>
          <p:cNvSpPr>
            <a:spLocks noGrp="1"/>
          </p:cNvSpPr>
          <p:nvPr>
            <p:ph idx="1"/>
          </p:nvPr>
        </p:nvSpPr>
        <p:spPr>
          <a:xfrm>
            <a:off x="457200" y="1935480"/>
            <a:ext cx="8229600" cy="564826"/>
          </a:xfrm>
        </p:spPr>
        <p:txBody>
          <a:bodyPr/>
          <a:lstStyle/>
          <a:p>
            <a:r>
              <a:rPr lang="en-IN" smtClean="0"/>
              <a:t>Python dictionary is an unordered collection of items.</a:t>
            </a:r>
            <a:endParaRPr lang="en-IN"/>
          </a:p>
        </p:txBody>
      </p:sp>
      <p:pic>
        <p:nvPicPr>
          <p:cNvPr id="12291" name="Picture 3"/>
          <p:cNvPicPr>
            <a:picLocks noChangeAspect="1" noChangeArrowheads="1"/>
          </p:cNvPicPr>
          <p:nvPr/>
        </p:nvPicPr>
        <p:blipFill>
          <a:blip r:embed="rId3"/>
          <a:srcRect/>
          <a:stretch>
            <a:fillRect/>
          </a:stretch>
        </p:blipFill>
        <p:spPr bwMode="auto">
          <a:xfrm>
            <a:off x="714348" y="2643182"/>
            <a:ext cx="8143932" cy="3786214"/>
          </a:xfrm>
          <a:prstGeom prst="rect">
            <a:avLst/>
          </a:prstGeom>
          <a:noFill/>
          <a:ln w="9525">
            <a:noFill/>
            <a:miter lim="800000"/>
            <a:headEnd/>
            <a:tailEnd/>
          </a:ln>
          <a:effectLst/>
        </p:spPr>
      </p:pic>
    </p:spTree>
  </p:cSld>
  <p:clrMapOvr>
    <a:masterClrMapping/>
  </p:clrMapOvr>
  <p:transition>
    <p:wedge/>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50" y="642918"/>
            <a:ext cx="5900750" cy="1143000"/>
          </a:xfrm>
        </p:spPr>
        <p:txBody>
          <a:bodyPr>
            <a:normAutofit/>
          </a:bodyPr>
          <a:lstStyle/>
          <a:p>
            <a:r>
              <a:rPr lang="en-US" sz="4400" smtClean="0"/>
              <a:t>Continue…..</a:t>
            </a:r>
            <a:endParaRPr lang="en-IN" sz="4400"/>
          </a:p>
        </p:txBody>
      </p:sp>
      <p:pic>
        <p:nvPicPr>
          <p:cNvPr id="4" name="Picture 2"/>
          <p:cNvPicPr>
            <a:picLocks noGrp="1" noChangeAspect="1" noChangeArrowheads="1"/>
          </p:cNvPicPr>
          <p:nvPr>
            <p:ph idx="1"/>
          </p:nvPr>
        </p:nvPicPr>
        <p:blipFill>
          <a:blip r:embed="rId2"/>
          <a:srcRect/>
          <a:stretch>
            <a:fillRect/>
          </a:stretch>
        </p:blipFill>
        <p:spPr bwMode="auto">
          <a:xfrm>
            <a:off x="928662" y="2000240"/>
            <a:ext cx="7358113" cy="4000527"/>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704088"/>
            <a:ext cx="7429552" cy="653210"/>
          </a:xfrm>
        </p:spPr>
        <p:txBody>
          <a:bodyPr>
            <a:normAutofit fontScale="90000"/>
          </a:bodyPr>
          <a:lstStyle/>
          <a:p>
            <a:r>
              <a:rPr lang="en-IN" sz="4000" smtClean="0"/>
              <a:t>Getting Values from </a:t>
            </a:r>
            <a:r>
              <a:rPr lang="en-IN" sz="4000" smtClean="0"/>
              <a:t>Dictionary</a:t>
            </a:r>
            <a:endParaRPr lang="en-IN"/>
          </a:p>
        </p:txBody>
      </p:sp>
      <p:pic>
        <p:nvPicPr>
          <p:cNvPr id="1027" name="Picture 3" descr="C:\Users\student\Desktop\Capture222222222.PNG"/>
          <p:cNvPicPr>
            <a:picLocks noGrp="1" noChangeAspect="1" noChangeArrowheads="1"/>
          </p:cNvPicPr>
          <p:nvPr>
            <p:ph idx="1"/>
          </p:nvPr>
        </p:nvPicPr>
        <p:blipFill>
          <a:blip r:embed="rId2"/>
          <a:srcRect/>
          <a:stretch>
            <a:fillRect/>
          </a:stretch>
        </p:blipFill>
        <p:spPr bwMode="auto">
          <a:xfrm>
            <a:off x="714348" y="2143116"/>
            <a:ext cx="8072494" cy="3714775"/>
          </a:xfrm>
          <a:prstGeom prst="rect">
            <a:avLst/>
          </a:prstGeom>
          <a:noFill/>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857232"/>
            <a:ext cx="7615262" cy="500066"/>
          </a:xfrm>
        </p:spPr>
        <p:txBody>
          <a:bodyPr>
            <a:normAutofit fontScale="90000"/>
          </a:bodyPr>
          <a:lstStyle/>
          <a:p>
            <a:r>
              <a:rPr lang="en-IN" sz="4000" smtClean="0"/>
              <a:t>Adding Elements into Dictionary</a:t>
            </a:r>
            <a:endParaRPr lang="en-IN" sz="4000"/>
          </a:p>
        </p:txBody>
      </p:sp>
      <p:sp>
        <p:nvSpPr>
          <p:cNvPr id="3" name="Content Placeholder 2"/>
          <p:cNvSpPr>
            <a:spLocks noGrp="1"/>
          </p:cNvSpPr>
          <p:nvPr>
            <p:ph idx="1"/>
          </p:nvPr>
        </p:nvSpPr>
        <p:spPr>
          <a:xfrm>
            <a:off x="457200" y="1500174"/>
            <a:ext cx="8229600" cy="2143140"/>
          </a:xfrm>
        </p:spPr>
        <p:txBody>
          <a:bodyPr>
            <a:normAutofit lnSpcReduction="10000"/>
          </a:bodyPr>
          <a:lstStyle/>
          <a:p>
            <a:r>
              <a:rPr lang="en-IN" smtClean="0"/>
              <a:t>Dictionary are mutable. We can add new items or change the value of existing items using assignment operator. </a:t>
            </a:r>
          </a:p>
          <a:p>
            <a:r>
              <a:rPr lang="en-IN" smtClean="0"/>
              <a:t> If the key is already present, value gets updated, else a new key: value pair is added to the dictionary </a:t>
            </a:r>
          </a:p>
          <a:p>
            <a:endParaRPr lang="en-IN"/>
          </a:p>
        </p:txBody>
      </p:sp>
      <p:pic>
        <p:nvPicPr>
          <p:cNvPr id="2050" name="Picture 2" descr="C:\Users\student\Desktop\adddddddddddd.PNG"/>
          <p:cNvPicPr>
            <a:picLocks noChangeAspect="1" noChangeArrowheads="1"/>
          </p:cNvPicPr>
          <p:nvPr/>
        </p:nvPicPr>
        <p:blipFill>
          <a:blip r:embed="rId2"/>
          <a:srcRect/>
          <a:stretch>
            <a:fillRect/>
          </a:stretch>
        </p:blipFill>
        <p:spPr bwMode="auto">
          <a:xfrm>
            <a:off x="857224" y="3714752"/>
            <a:ext cx="7429552" cy="2066928"/>
          </a:xfrm>
          <a:prstGeom prst="rect">
            <a:avLst/>
          </a:prstGeom>
          <a:noFill/>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071546"/>
            <a:ext cx="8143900" cy="428628"/>
          </a:xfrm>
        </p:spPr>
        <p:txBody>
          <a:bodyPr>
            <a:normAutofit fontScale="90000"/>
          </a:bodyPr>
          <a:lstStyle/>
          <a:p>
            <a:r>
              <a:rPr lang="en-IN" sz="4000" smtClean="0"/>
              <a:t>Removing Elements from Dictionary:</a:t>
            </a:r>
            <a:endParaRPr lang="en-IN" sz="4000"/>
          </a:p>
        </p:txBody>
      </p:sp>
      <p:sp>
        <p:nvSpPr>
          <p:cNvPr id="3" name="Content Placeholder 2"/>
          <p:cNvSpPr>
            <a:spLocks noGrp="1"/>
          </p:cNvSpPr>
          <p:nvPr>
            <p:ph idx="1"/>
          </p:nvPr>
        </p:nvSpPr>
        <p:spPr/>
        <p:txBody>
          <a:bodyPr/>
          <a:lstStyle/>
          <a:p>
            <a:r>
              <a:rPr lang="en-IN" b="1" smtClean="0"/>
              <a:t>Pop():</a:t>
            </a:r>
            <a:r>
              <a:rPr lang="en-IN" smtClean="0"/>
              <a:t>We can remove a particular item in a dictionary by using this method.This method removes as item with the provided key and returns the value. </a:t>
            </a:r>
          </a:p>
          <a:p>
            <a:r>
              <a:rPr lang="en-IN" smtClean="0"/>
              <a:t> </a:t>
            </a:r>
            <a:r>
              <a:rPr lang="en-IN" b="1" smtClean="0"/>
              <a:t>popitem(): </a:t>
            </a:r>
            <a:r>
              <a:rPr lang="en-IN" smtClean="0"/>
              <a:t>can be used to remove and return an arbitrary item (key, value) form the dictionary.</a:t>
            </a:r>
          </a:p>
          <a:p>
            <a:r>
              <a:rPr lang="en-IN" b="1" smtClean="0"/>
              <a:t>Clear(): </a:t>
            </a:r>
            <a:r>
              <a:rPr lang="en-IN" smtClean="0"/>
              <a:t>All the items can be removed at once using the clear () method.</a:t>
            </a:r>
          </a:p>
          <a:p>
            <a:r>
              <a:rPr lang="en-IN" b="1" smtClean="0"/>
              <a:t>del:</a:t>
            </a:r>
            <a:r>
              <a:rPr lang="en-IN" smtClean="0"/>
              <a:t> We can also use the del keyword to remove individual items or the entire dictionary itself.</a:t>
            </a:r>
            <a:endParaRPr lang="en-IN"/>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704088"/>
            <a:ext cx="5543560" cy="653210"/>
          </a:xfrm>
        </p:spPr>
        <p:txBody>
          <a:bodyPr>
            <a:normAutofit fontScale="90000"/>
          </a:bodyPr>
          <a:lstStyle/>
          <a:p>
            <a:r>
              <a:rPr lang="en-US" smtClean="0"/>
              <a:t>Example</a:t>
            </a:r>
            <a:endParaRPr lang="en-IN"/>
          </a:p>
        </p:txBody>
      </p:sp>
      <p:pic>
        <p:nvPicPr>
          <p:cNvPr id="3074" name="Picture 2" descr="C:\Users\student\Desktop\pop.PNG"/>
          <p:cNvPicPr>
            <a:picLocks noChangeAspect="1" noChangeArrowheads="1"/>
          </p:cNvPicPr>
          <p:nvPr/>
        </p:nvPicPr>
        <p:blipFill>
          <a:blip r:embed="rId2"/>
          <a:srcRect/>
          <a:stretch>
            <a:fillRect/>
          </a:stretch>
        </p:blipFill>
        <p:spPr bwMode="auto">
          <a:xfrm>
            <a:off x="928662" y="1357298"/>
            <a:ext cx="7212013" cy="2366972"/>
          </a:xfrm>
          <a:prstGeom prst="rect">
            <a:avLst/>
          </a:prstGeom>
          <a:noFill/>
        </p:spPr>
      </p:pic>
      <p:pic>
        <p:nvPicPr>
          <p:cNvPr id="3075" name="Picture 3" descr="C:\Users\student\Desktop\clear.PNG"/>
          <p:cNvPicPr>
            <a:picLocks noChangeAspect="1" noChangeArrowheads="1"/>
          </p:cNvPicPr>
          <p:nvPr/>
        </p:nvPicPr>
        <p:blipFill>
          <a:blip r:embed="rId3"/>
          <a:srcRect/>
          <a:stretch>
            <a:fillRect/>
          </a:stretch>
        </p:blipFill>
        <p:spPr bwMode="auto">
          <a:xfrm>
            <a:off x="928662" y="4000504"/>
            <a:ext cx="7215238" cy="904875"/>
          </a:xfrm>
          <a:prstGeom prst="rect">
            <a:avLst/>
          </a:prstGeom>
          <a:noFill/>
        </p:spPr>
      </p:pic>
      <p:pic>
        <p:nvPicPr>
          <p:cNvPr id="3076" name="Picture 4" descr="C:\Users\student\Desktop\delete.PNG"/>
          <p:cNvPicPr>
            <a:picLocks noChangeAspect="1" noChangeArrowheads="1"/>
          </p:cNvPicPr>
          <p:nvPr/>
        </p:nvPicPr>
        <p:blipFill>
          <a:blip r:embed="rId4"/>
          <a:srcRect/>
          <a:stretch>
            <a:fillRect/>
          </a:stretch>
        </p:blipFill>
        <p:spPr bwMode="auto">
          <a:xfrm>
            <a:off x="928662" y="5357826"/>
            <a:ext cx="7286676" cy="790575"/>
          </a:xfrm>
          <a:prstGeom prst="rect">
            <a:avLst/>
          </a:prstGeom>
          <a:noFill/>
        </p:spPr>
      </p:pic>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TotalTime>
  <Words>499</Words>
  <Application>Microsoft Office PowerPoint</Application>
  <PresentationFormat>On-screen Show (4:3)</PresentationFormat>
  <Paragraphs>60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Dictionaries</vt:lpstr>
      <vt:lpstr>Agenda</vt:lpstr>
      <vt:lpstr>What is Dictionary</vt:lpstr>
      <vt:lpstr>Dictionaries</vt:lpstr>
      <vt:lpstr>Continue…..</vt:lpstr>
      <vt:lpstr>Getting Values from Dictionary</vt:lpstr>
      <vt:lpstr>Adding Elements into Dictionary</vt:lpstr>
      <vt:lpstr>Removing Elements from Dictionary:</vt:lpstr>
      <vt:lpstr>Example</vt:lpstr>
      <vt:lpstr>Methods of Dictionary </vt:lpstr>
      <vt:lpstr>Update</vt:lpstr>
      <vt:lpstr>Copy Dictionaries</vt:lpstr>
      <vt:lpstr>Continue…. </vt:lpstr>
      <vt:lpstr>  Difference between copy() and = operator </vt:lpstr>
      <vt:lpstr>Example</vt:lpstr>
      <vt:lpstr>Set-default</vt:lpstr>
      <vt:lpstr>Dictionary Comprehension: </vt:lpstr>
      <vt:lpstr>Continue…..</vt:lpstr>
      <vt:lpstr>Continue….</vt:lpstr>
      <vt:lpstr>Built-In Functions</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dc:title>
  <dc:creator>student</dc:creator>
  <cp:lastModifiedBy>admin</cp:lastModifiedBy>
  <cp:revision>28</cp:revision>
  <dcterms:created xsi:type="dcterms:W3CDTF">2017-11-24T09:17:01Z</dcterms:created>
  <dcterms:modified xsi:type="dcterms:W3CDTF">2017-11-28T09:19:43Z</dcterms:modified>
</cp:coreProperties>
</file>