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  <p:sldId id="262" r:id="rId6"/>
    <p:sldId id="261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81" r:id="rId18"/>
    <p:sldId id="283" r:id="rId19"/>
    <p:sldId id="282" r:id="rId20"/>
    <p:sldId id="274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38FE-A5C7-4571-AB4B-1503D565EB4D}" type="datetimeFigureOut">
              <a:rPr lang="en-US" smtClean="0"/>
              <a:pPr/>
              <a:t>11/28/2017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3CFA-6E3D-4F5C-BE09-0DF3ACA1FA4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38FE-A5C7-4571-AB4B-1503D565EB4D}" type="datetimeFigureOut">
              <a:rPr lang="en-US" smtClean="0"/>
              <a:pPr/>
              <a:t>11/28/2017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3CFA-6E3D-4F5C-BE09-0DF3ACA1FA4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38FE-A5C7-4571-AB4B-1503D565EB4D}" type="datetimeFigureOut">
              <a:rPr lang="en-US" smtClean="0"/>
              <a:pPr/>
              <a:t>11/28/2017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3CFA-6E3D-4F5C-BE09-0DF3ACA1FA4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38FE-A5C7-4571-AB4B-1503D565EB4D}" type="datetimeFigureOut">
              <a:rPr lang="en-US" smtClean="0"/>
              <a:pPr/>
              <a:t>11/28/2017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3CFA-6E3D-4F5C-BE09-0DF3ACA1FA4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38FE-A5C7-4571-AB4B-1503D565EB4D}" type="datetimeFigureOut">
              <a:rPr lang="en-US" smtClean="0"/>
              <a:pPr/>
              <a:t>11/28/2017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3CFA-6E3D-4F5C-BE09-0DF3ACA1FA4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38FE-A5C7-4571-AB4B-1503D565EB4D}" type="datetimeFigureOut">
              <a:rPr lang="en-US" smtClean="0"/>
              <a:pPr/>
              <a:t>11/28/2017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3CFA-6E3D-4F5C-BE09-0DF3ACA1FA4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38FE-A5C7-4571-AB4B-1503D565EB4D}" type="datetimeFigureOut">
              <a:rPr lang="en-US" smtClean="0"/>
              <a:pPr/>
              <a:t>11/28/2017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3CFA-6E3D-4F5C-BE09-0DF3ACA1FA4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38FE-A5C7-4571-AB4B-1503D565EB4D}" type="datetimeFigureOut">
              <a:rPr lang="en-US" smtClean="0"/>
              <a:pPr/>
              <a:t>11/28/2017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3CFA-6E3D-4F5C-BE09-0DF3ACA1FA4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38FE-A5C7-4571-AB4B-1503D565EB4D}" type="datetimeFigureOut">
              <a:rPr lang="en-US" smtClean="0"/>
              <a:pPr/>
              <a:t>11/28/2017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3CFA-6E3D-4F5C-BE09-0DF3ACA1FA4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38FE-A5C7-4571-AB4B-1503D565EB4D}" type="datetimeFigureOut">
              <a:rPr lang="en-US" smtClean="0"/>
              <a:pPr/>
              <a:t>11/28/2017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3CFA-6E3D-4F5C-BE09-0DF3ACA1FA4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38FE-A5C7-4571-AB4B-1503D565EB4D}" type="datetimeFigureOut">
              <a:rPr lang="en-US" smtClean="0"/>
              <a:pPr/>
              <a:t>11/28/2017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5073CFA-6E3D-4F5C-BE09-0DF3ACA1FA4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4A138FE-A5C7-4571-AB4B-1503D565EB4D}" type="datetimeFigureOut">
              <a:rPr lang="en-US" smtClean="0"/>
              <a:pPr/>
              <a:t>11/28/2017</a:t>
            </a:fld>
            <a:endParaRPr lang="en-I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5073CFA-6E3D-4F5C-BE09-0DF3ACA1FA4B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8253442" cy="24860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INTRODUCTION TO PYTHON &amp; ENVIRONMENT SET UP</a:t>
            </a:r>
            <a:endParaRPr lang="en-IN" dirty="0"/>
          </a:p>
        </p:txBody>
      </p:sp>
    </p:spTree>
  </p:cSld>
  <p:clrMapOvr>
    <a:masterClrMapping/>
  </p:clrMapOvr>
  <p:transition>
    <p:wheel spokes="8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3306" y="704088"/>
            <a:ext cx="5043494" cy="1143000"/>
          </a:xfrm>
        </p:spPr>
        <p:txBody>
          <a:bodyPr/>
          <a:lstStyle/>
          <a:p>
            <a:r>
              <a:rPr lang="en-US" dirty="0" smtClean="0"/>
              <a:t>Continue…</a:t>
            </a:r>
            <a:endParaRPr lang="en-IN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42910" y="2105819"/>
            <a:ext cx="7643866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8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678" y="704088"/>
            <a:ext cx="5472122" cy="1143000"/>
          </a:xfrm>
        </p:spPr>
        <p:txBody>
          <a:bodyPr/>
          <a:lstStyle/>
          <a:p>
            <a:r>
              <a:rPr lang="en-US" dirty="0" smtClean="0"/>
              <a:t>Continue…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85720" y="2105819"/>
            <a:ext cx="8286808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8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30" y="704088"/>
            <a:ext cx="5186370" cy="1143000"/>
          </a:xfrm>
        </p:spPr>
        <p:txBody>
          <a:bodyPr/>
          <a:lstStyle/>
          <a:p>
            <a:r>
              <a:rPr lang="en-US" dirty="0" smtClean="0"/>
              <a:t>Continue…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57224" y="2500306"/>
            <a:ext cx="7572428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8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678" y="704088"/>
            <a:ext cx="5472122" cy="1143000"/>
          </a:xfrm>
        </p:spPr>
        <p:txBody>
          <a:bodyPr/>
          <a:lstStyle/>
          <a:p>
            <a:r>
              <a:rPr lang="en-US" dirty="0" smtClean="0"/>
              <a:t>Continue…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28596" y="2105819"/>
            <a:ext cx="7715304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8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64" y="704088"/>
            <a:ext cx="5686436" cy="1143000"/>
          </a:xfrm>
        </p:spPr>
        <p:txBody>
          <a:bodyPr/>
          <a:lstStyle/>
          <a:p>
            <a:r>
              <a:rPr lang="en-US" dirty="0" smtClean="0"/>
              <a:t>Continue…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28662" y="2428868"/>
            <a:ext cx="7072362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8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2" y="704088"/>
            <a:ext cx="5257808" cy="1143000"/>
          </a:xfrm>
        </p:spPr>
        <p:txBody>
          <a:bodyPr/>
          <a:lstStyle/>
          <a:p>
            <a:r>
              <a:rPr lang="en-US" dirty="0" smtClean="0"/>
              <a:t>Continue…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71472" y="2105819"/>
            <a:ext cx="7929618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8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8926" y="704088"/>
            <a:ext cx="5757874" cy="1143000"/>
          </a:xfrm>
        </p:spPr>
        <p:txBody>
          <a:bodyPr/>
          <a:lstStyle/>
          <a:p>
            <a:r>
              <a:rPr lang="en-US" dirty="0" smtClean="0"/>
              <a:t>Continue…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928802"/>
            <a:ext cx="8215370" cy="447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8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857232"/>
            <a:ext cx="6429420" cy="4286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Path Setting for Windows 7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136330"/>
          </a:xfrm>
        </p:spPr>
        <p:txBody>
          <a:bodyPr/>
          <a:lstStyle/>
          <a:p>
            <a:r>
              <a:rPr lang="en-US" dirty="0" smtClean="0"/>
              <a:t>Computers</a:t>
            </a:r>
            <a:r>
              <a:rPr lang="en-US" dirty="0" smtClean="0">
                <a:sym typeface="Wingdings" pitchFamily="2" charset="2"/>
              </a:rPr>
              <a:t>PropertiesAdvanced System Settings</a:t>
            </a:r>
          </a:p>
          <a:p>
            <a:r>
              <a:rPr lang="en-US" dirty="0" smtClean="0">
                <a:sym typeface="Wingdings" pitchFamily="2" charset="2"/>
              </a:rPr>
              <a:t>Then a pop up window like below will open</a:t>
            </a:r>
            <a:endParaRPr lang="en-IN" dirty="0"/>
          </a:p>
        </p:txBody>
      </p:sp>
      <p:pic>
        <p:nvPicPr>
          <p:cNvPr id="9218" name="Picture 2" descr="C:\Users\admin\Desktop\Capture9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928934"/>
            <a:ext cx="7143800" cy="3643338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8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1802" y="704088"/>
            <a:ext cx="4000528" cy="6532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Continue…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043890" cy="1285884"/>
          </a:xfrm>
        </p:spPr>
        <p:txBody>
          <a:bodyPr/>
          <a:lstStyle/>
          <a:p>
            <a:r>
              <a:rPr lang="en-US" dirty="0" smtClean="0"/>
              <a:t>Click on Environment variables.</a:t>
            </a:r>
          </a:p>
          <a:p>
            <a:r>
              <a:rPr lang="en-US" dirty="0" smtClean="0"/>
              <a:t>Under System Variables</a:t>
            </a:r>
            <a:r>
              <a:rPr lang="en-US" dirty="0" smtClean="0">
                <a:sym typeface="Wingdings" pitchFamily="2" charset="2"/>
              </a:rPr>
              <a:t>Select pathEdit</a:t>
            </a:r>
            <a:endParaRPr lang="en-US" dirty="0" smtClean="0"/>
          </a:p>
          <a:p>
            <a:endParaRPr lang="en-IN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786058"/>
            <a:ext cx="7572428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8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30" y="704088"/>
            <a:ext cx="5186370" cy="1143000"/>
          </a:xfrm>
        </p:spPr>
        <p:txBody>
          <a:bodyPr/>
          <a:lstStyle/>
          <a:p>
            <a:r>
              <a:rPr lang="en-US" dirty="0" smtClean="0"/>
              <a:t>Continue….</a:t>
            </a:r>
            <a:endParaRPr lang="en-IN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85852" y="4000504"/>
            <a:ext cx="6929485" cy="2100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071678"/>
            <a:ext cx="8043890" cy="1785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sz="2600" dirty="0" smtClean="0"/>
              <a:t>Copy the path where python is installed</a:t>
            </a:r>
            <a:r>
              <a:rPr lang="en-US" sz="2600" dirty="0"/>
              <a:t> </a:t>
            </a:r>
            <a:r>
              <a:rPr lang="en-US" sz="2600" dirty="0" smtClean="0"/>
              <a:t>and paste under Edit system variables </a:t>
            </a:r>
            <a:r>
              <a:rPr lang="en-US" sz="2600" dirty="0" smtClean="0">
                <a:sym typeface="Wingdings" pitchFamily="2" charset="2"/>
              </a:rPr>
              <a:t> variables value and then click ok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heel spokes="8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74" y="704088"/>
            <a:ext cx="3714776" cy="1143000"/>
          </a:xfrm>
        </p:spPr>
        <p:txBody>
          <a:bodyPr/>
          <a:lstStyle/>
          <a:p>
            <a:r>
              <a:rPr lang="en-US" spc="-5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python</a:t>
            </a:r>
          </a:p>
          <a:p>
            <a:r>
              <a:rPr lang="en-US" dirty="0" smtClean="0"/>
              <a:t>Characteristics of python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Who uses python</a:t>
            </a:r>
          </a:p>
          <a:p>
            <a:r>
              <a:rPr lang="en-US" dirty="0" smtClean="0"/>
              <a:t>Releases</a:t>
            </a:r>
          </a:p>
          <a:p>
            <a:r>
              <a:rPr lang="en-US" dirty="0" smtClean="0"/>
              <a:t>Installation and path set up</a:t>
            </a:r>
          </a:p>
          <a:p>
            <a:r>
              <a:rPr lang="en-US" dirty="0" smtClean="0"/>
              <a:t>Comments in python</a:t>
            </a:r>
          </a:p>
          <a:p>
            <a:r>
              <a:rPr lang="en-US" dirty="0" smtClean="0"/>
              <a:t>Python IDLE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ransition>
    <p:wheel spokes="8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500042"/>
            <a:ext cx="6286544" cy="928694"/>
          </a:xfrm>
        </p:spPr>
        <p:txBody>
          <a:bodyPr>
            <a:normAutofit/>
          </a:bodyPr>
          <a:lstStyle/>
          <a:p>
            <a:r>
              <a:rPr lang="en-US" dirty="0" smtClean="0"/>
              <a:t>Python Shell or IDLE</a:t>
            </a:r>
            <a:endParaRPr lang="en-IN" dirty="0"/>
          </a:p>
        </p:txBody>
      </p:sp>
      <p:pic>
        <p:nvPicPr>
          <p:cNvPr id="8195" name="Picture 3" descr="C:\Users\admin\Desktop\Capture5.PN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00034" y="1571612"/>
            <a:ext cx="8215370" cy="4867812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8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704088"/>
            <a:ext cx="5543560" cy="7246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3857652"/>
          </a:xfrm>
        </p:spPr>
        <p:txBody>
          <a:bodyPr/>
          <a:lstStyle/>
          <a:p>
            <a:r>
              <a:rPr lang="en-IN" smtClean="0"/>
              <a:t>Single-line </a:t>
            </a:r>
            <a:r>
              <a:rPr lang="en-IN" dirty="0" smtClean="0"/>
              <a:t>comments are created simply by beginning a line with the hash (#) character, and they are automatically terminated by the end of line </a:t>
            </a:r>
          </a:p>
          <a:p>
            <a:r>
              <a:rPr lang="en-IN" dirty="0" smtClean="0"/>
              <a:t>Comments that span multiple lines – used to explain things in more detail – are created by adding a delimiter (“”) on each end of the comment. </a:t>
            </a:r>
          </a:p>
          <a:p>
            <a:r>
              <a:rPr lang="en-IN" dirty="0" smtClean="0"/>
              <a:t>“” ”” This would be a multiline comment </a:t>
            </a:r>
            <a:endParaRPr lang="en-IN" dirty="0"/>
          </a:p>
        </p:txBody>
      </p:sp>
    </p:spTree>
  </p:cSld>
  <p:clrMapOvr>
    <a:masterClrMapping/>
  </p:clrMapOvr>
  <p:transition>
    <p:wheel spokes="8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071546"/>
            <a:ext cx="8715436" cy="114300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Using command prompt and GUI or IDE, Applications </a:t>
            </a:r>
            <a:endParaRPr lang="en-IN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85720" y="2214554"/>
            <a:ext cx="8643998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8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8794" y="704088"/>
            <a:ext cx="4786346" cy="1143000"/>
          </a:xfrm>
        </p:spPr>
        <p:txBody>
          <a:bodyPr/>
          <a:lstStyle/>
          <a:p>
            <a:r>
              <a:rPr lang="en-IN" dirty="0" smtClean="0"/>
              <a:t>What </a:t>
            </a:r>
            <a:r>
              <a:rPr lang="en-IN" spc="-10" dirty="0" smtClean="0"/>
              <a:t>is</a:t>
            </a:r>
            <a:r>
              <a:rPr lang="en-IN" spc="-85" dirty="0" smtClean="0"/>
              <a:t> </a:t>
            </a:r>
            <a:r>
              <a:rPr lang="en-IN" spc="-5" dirty="0" smtClean="0"/>
              <a:t>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84200" indent="-571500">
              <a:spcBef>
                <a:spcPts val="2190"/>
              </a:spcBef>
              <a:buSzPct val="170238"/>
              <a:buFont typeface="Wingdings 2"/>
              <a:buChar char="•"/>
              <a:tabLst>
                <a:tab pos="584200" algn="l"/>
              </a:tabLst>
            </a:pPr>
            <a:r>
              <a:rPr lang="en-IN" dirty="0" smtClean="0"/>
              <a:t>Python is a powerful high-level, object-oriented programming language created by Guido van Rossum, released in 1991.</a:t>
            </a:r>
          </a:p>
          <a:p>
            <a:pPr marL="584200" indent="-571500">
              <a:spcBef>
                <a:spcPts val="2190"/>
              </a:spcBef>
              <a:buSzPct val="170238"/>
              <a:buFont typeface="Wingdings 2"/>
              <a:buChar char="•"/>
              <a:tabLst>
                <a:tab pos="584200" algn="l"/>
              </a:tabLst>
            </a:pPr>
            <a:r>
              <a:rPr lang="en-IN" dirty="0" smtClean="0"/>
              <a:t>It has simple easy-to-use syntax, making it the perfect language for someone trying to learn computer programming for the first time.</a:t>
            </a:r>
          </a:p>
          <a:p>
            <a:pPr marL="584200" indent="-571500">
              <a:lnSpc>
                <a:spcPct val="100000"/>
              </a:lnSpc>
              <a:spcBef>
                <a:spcPts val="2190"/>
              </a:spcBef>
              <a:buSzPct val="170238"/>
              <a:buChar char="•"/>
              <a:tabLst>
                <a:tab pos="584200" algn="l"/>
              </a:tabLst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ransition>
    <p:wheel spokes="8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050" y="704088"/>
            <a:ext cx="3643338" cy="1143000"/>
          </a:xfrm>
        </p:spPr>
        <p:txBody>
          <a:bodyPr/>
          <a:lstStyle/>
          <a:p>
            <a:r>
              <a:rPr lang="en-US" dirty="0" smtClean="0"/>
              <a:t>Continue…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spc="-5" dirty="0" smtClean="0">
                <a:latin typeface="Gill Sans MT"/>
                <a:cs typeface="Gill Sans MT"/>
              </a:rPr>
              <a:t>Multi-purpose (Web, GUI, Scripting,</a:t>
            </a:r>
            <a:r>
              <a:rPr lang="en-IN" sz="2800" spc="75" dirty="0" smtClean="0">
                <a:latin typeface="Gill Sans MT"/>
                <a:cs typeface="Gill Sans MT"/>
              </a:rPr>
              <a:t> </a:t>
            </a:r>
            <a:r>
              <a:rPr lang="en-IN" sz="2800" spc="-5" dirty="0" smtClean="0">
                <a:latin typeface="Gill Sans MT"/>
                <a:cs typeface="Gill Sans MT"/>
              </a:rPr>
              <a:t>etc.)</a:t>
            </a:r>
          </a:p>
          <a:p>
            <a:r>
              <a:rPr lang="en-IN" sz="2800" spc="-5" dirty="0" smtClean="0">
                <a:latin typeface="Gill Sans MT"/>
                <a:cs typeface="Gill Sans MT"/>
              </a:rPr>
              <a:t>Object Oriented</a:t>
            </a:r>
          </a:p>
          <a:p>
            <a:r>
              <a:rPr lang="en-IN" sz="2800" spc="-5" dirty="0" smtClean="0">
                <a:latin typeface="Gill Sans MT"/>
                <a:cs typeface="Gill Sans MT"/>
              </a:rPr>
              <a:t>Interpreted</a:t>
            </a:r>
          </a:p>
          <a:p>
            <a:r>
              <a:rPr lang="en-IN" sz="2800" spc="-5" dirty="0" smtClean="0">
                <a:latin typeface="Gill Sans MT"/>
                <a:cs typeface="Gill Sans MT"/>
              </a:rPr>
              <a:t>Strongly typed and Dynamically typed</a:t>
            </a:r>
          </a:p>
          <a:p>
            <a:r>
              <a:rPr lang="en-IN" sz="2800" spc="-5" dirty="0" smtClean="0">
                <a:latin typeface="Gill Sans MT"/>
                <a:cs typeface="Gill Sans MT"/>
              </a:rPr>
              <a:t>Focus </a:t>
            </a:r>
            <a:r>
              <a:rPr lang="en-IN" sz="2800" dirty="0" smtClean="0">
                <a:latin typeface="Gill Sans MT"/>
                <a:cs typeface="Gill Sans MT"/>
              </a:rPr>
              <a:t>on </a:t>
            </a:r>
            <a:r>
              <a:rPr lang="en-IN" sz="2800" spc="-5" dirty="0" smtClean="0">
                <a:latin typeface="Gill Sans MT"/>
                <a:cs typeface="Gill Sans MT"/>
              </a:rPr>
              <a:t>readability and</a:t>
            </a:r>
            <a:r>
              <a:rPr lang="en-IN" sz="2800" spc="-10" dirty="0" smtClean="0">
                <a:latin typeface="Gill Sans MT"/>
                <a:cs typeface="Gill Sans MT"/>
              </a:rPr>
              <a:t> </a:t>
            </a:r>
            <a:r>
              <a:rPr lang="en-IN" sz="2800" spc="-5" dirty="0" smtClean="0">
                <a:latin typeface="Gill Sans MT"/>
                <a:cs typeface="Gill Sans MT"/>
              </a:rPr>
              <a:t>productivity</a:t>
            </a:r>
            <a:endParaRPr lang="en-IN" sz="2800" dirty="0" smtClean="0">
              <a:latin typeface="Gill Sans MT"/>
              <a:cs typeface="Gill Sans MT"/>
            </a:endParaRPr>
          </a:p>
          <a:p>
            <a:endParaRPr lang="en-IN" dirty="0"/>
          </a:p>
        </p:txBody>
      </p:sp>
    </p:spTree>
  </p:cSld>
  <p:clrMapOvr>
    <a:masterClrMapping/>
  </p:clrMapOvr>
  <p:transition>
    <p:wheel spokes="8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36" y="704088"/>
            <a:ext cx="3357586" cy="114300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lang="en-IN" sz="3000" dirty="0" smtClean="0">
                <a:latin typeface="Gill Sans MT" pitchFamily="34" charset="0"/>
              </a:rPr>
              <a:t>A simple language which is easier to learn</a:t>
            </a:r>
          </a:p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lang="en-IN" sz="3000" dirty="0" smtClean="0">
                <a:latin typeface="Gill Sans MT" pitchFamily="34" charset="0"/>
              </a:rPr>
              <a:t>Free and open-source</a:t>
            </a:r>
          </a:p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lang="en-IN" sz="3000" dirty="0" smtClean="0">
                <a:latin typeface="Gill Sans MT" pitchFamily="34" charset="0"/>
              </a:rPr>
              <a:t>Portability</a:t>
            </a:r>
          </a:p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lang="en-IN" sz="3000" dirty="0" smtClean="0">
                <a:latin typeface="Gill Sans MT" pitchFamily="34" charset="0"/>
              </a:rPr>
              <a:t>Extensible and Embeddable</a:t>
            </a:r>
          </a:p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lang="en-IN" sz="3000" dirty="0" smtClean="0">
                <a:latin typeface="Gill Sans MT" pitchFamily="34" charset="0"/>
              </a:rPr>
              <a:t>A high-level, interpreted language</a:t>
            </a:r>
          </a:p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lang="en-IN" sz="3000" dirty="0" smtClean="0">
                <a:latin typeface="Gill Sans MT" pitchFamily="34" charset="0"/>
              </a:rPr>
              <a:t>Large standard libraries to solve common tasks</a:t>
            </a:r>
          </a:p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lang="en-IN" sz="3000" spc="-5" dirty="0" smtClean="0">
                <a:latin typeface="Gill Sans MT" pitchFamily="34" charset="0"/>
                <a:cs typeface="Gill Sans MT"/>
              </a:rPr>
              <a:t>Cross</a:t>
            </a:r>
            <a:r>
              <a:rPr lang="en-IN" sz="3000" spc="-10" dirty="0" smtClean="0">
                <a:latin typeface="Gill Sans MT" pitchFamily="34" charset="0"/>
                <a:cs typeface="Gill Sans MT"/>
              </a:rPr>
              <a:t> </a:t>
            </a:r>
            <a:r>
              <a:rPr lang="en-IN" sz="3000" spc="-5" dirty="0" smtClean="0">
                <a:latin typeface="Gill Sans MT" pitchFamily="34" charset="0"/>
                <a:cs typeface="Gill Sans MT"/>
              </a:rPr>
              <a:t>Platform</a:t>
            </a:r>
          </a:p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lang="en-IN" sz="3000" spc="-5" dirty="0" smtClean="0">
                <a:latin typeface="Gill Sans MT" pitchFamily="34" charset="0"/>
                <a:cs typeface="Gill Sans MT"/>
              </a:rPr>
              <a:t>CPython,  Jython, Iron Python, PyPy</a:t>
            </a:r>
            <a:endParaRPr lang="en-IN" sz="3000" dirty="0" smtClean="0">
              <a:latin typeface="Gill Sans MT" pitchFamily="34" charset="0"/>
              <a:cs typeface="Gill Sans MT"/>
            </a:endParaRPr>
          </a:p>
          <a:p>
            <a:endParaRPr lang="en-IN" dirty="0"/>
          </a:p>
        </p:txBody>
      </p:sp>
    </p:spTree>
  </p:cSld>
  <p:clrMapOvr>
    <a:masterClrMapping/>
  </p:clrMapOvr>
  <p:transition>
    <p:wheel spokes="8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290" y="704088"/>
            <a:ext cx="6357982" cy="1143000"/>
          </a:xfrm>
        </p:spPr>
        <p:txBody>
          <a:bodyPr/>
          <a:lstStyle/>
          <a:p>
            <a:r>
              <a:rPr lang="en-IN" dirty="0" smtClean="0"/>
              <a:t>Who </a:t>
            </a:r>
            <a:r>
              <a:rPr lang="en-IN" spc="-5" dirty="0" smtClean="0"/>
              <a:t>Uses</a:t>
            </a:r>
            <a:r>
              <a:rPr lang="en-IN" spc="-85" dirty="0" smtClean="0"/>
              <a:t> </a:t>
            </a:r>
            <a:r>
              <a:rPr lang="en-IN" spc="-5" dirty="0" smtClean="0"/>
              <a:t>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lang="en-IN" sz="2800" spc="-5" dirty="0" smtClean="0">
                <a:latin typeface="Gill Sans MT"/>
                <a:cs typeface="Gill Sans MT"/>
              </a:rPr>
              <a:t>Google</a:t>
            </a:r>
            <a:endParaRPr lang="en-IN" sz="2800" dirty="0" smtClean="0">
              <a:latin typeface="Gill Sans MT"/>
              <a:cs typeface="Gill Sans MT"/>
            </a:endParaRPr>
          </a:p>
          <a:p>
            <a:pPr marL="584200" indent="-571500">
              <a:lnSpc>
                <a:spcPct val="100000"/>
              </a:lnSpc>
              <a:spcBef>
                <a:spcPts val="2190"/>
              </a:spcBef>
              <a:buSzPct val="170238"/>
              <a:buChar char="•"/>
              <a:tabLst>
                <a:tab pos="584200" algn="l"/>
              </a:tabLst>
            </a:pPr>
            <a:r>
              <a:rPr lang="en-IN" sz="2800" spc="-5" dirty="0" smtClean="0">
                <a:latin typeface="Gill Sans MT"/>
                <a:cs typeface="Gill Sans MT"/>
              </a:rPr>
              <a:t>PBS(Public Broadcast Service)</a:t>
            </a:r>
            <a:endParaRPr lang="en-IN" sz="2800" dirty="0" smtClean="0">
              <a:latin typeface="Gill Sans MT"/>
              <a:cs typeface="Gill Sans MT"/>
            </a:endParaRPr>
          </a:p>
          <a:p>
            <a:pPr marL="584200" indent="-571500">
              <a:lnSpc>
                <a:spcPct val="100000"/>
              </a:lnSpc>
              <a:spcBef>
                <a:spcPts val="2180"/>
              </a:spcBef>
              <a:buSzPct val="170238"/>
              <a:buChar char="•"/>
              <a:tabLst>
                <a:tab pos="584200" algn="l"/>
              </a:tabLst>
            </a:pPr>
            <a:r>
              <a:rPr lang="en-IN" sz="2800" spc="-5" dirty="0" smtClean="0">
                <a:latin typeface="Gill Sans MT"/>
                <a:cs typeface="Gill Sans MT"/>
              </a:rPr>
              <a:t>NASA(For Scientific Applications)</a:t>
            </a:r>
            <a:endParaRPr lang="en-IN" sz="2800" dirty="0" smtClean="0">
              <a:latin typeface="Gill Sans MT"/>
              <a:cs typeface="Gill Sans MT"/>
            </a:endParaRPr>
          </a:p>
          <a:p>
            <a:pPr marL="584200" indent="-571500">
              <a:lnSpc>
                <a:spcPct val="100000"/>
              </a:lnSpc>
              <a:spcBef>
                <a:spcPts val="2180"/>
              </a:spcBef>
              <a:buSzPct val="170238"/>
              <a:buChar char="•"/>
              <a:tabLst>
                <a:tab pos="584200" algn="l"/>
              </a:tabLst>
            </a:pPr>
            <a:r>
              <a:rPr lang="en-IN" sz="2800" spc="-5" dirty="0" smtClean="0">
                <a:latin typeface="Gill Sans MT"/>
                <a:cs typeface="Gill Sans MT"/>
              </a:rPr>
              <a:t>the</a:t>
            </a:r>
            <a:r>
              <a:rPr lang="en-IN" sz="2800" spc="-10" dirty="0" smtClean="0">
                <a:latin typeface="Gill Sans MT"/>
                <a:cs typeface="Gill Sans MT"/>
              </a:rPr>
              <a:t> </a:t>
            </a:r>
            <a:r>
              <a:rPr lang="en-IN" sz="2800" dirty="0" smtClean="0">
                <a:latin typeface="Gill Sans MT"/>
                <a:cs typeface="Gill Sans MT"/>
              </a:rPr>
              <a:t>ONION(America’s Finest News Source)</a:t>
            </a:r>
          </a:p>
          <a:p>
            <a:endParaRPr lang="en-IN" dirty="0"/>
          </a:p>
        </p:txBody>
      </p:sp>
    </p:spTree>
  </p:cSld>
  <p:clrMapOvr>
    <a:masterClrMapping/>
  </p:clrMapOvr>
  <p:transition>
    <p:wheel spokes="8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488" y="704088"/>
            <a:ext cx="4071966" cy="1143000"/>
          </a:xfrm>
        </p:spPr>
        <p:txBody>
          <a:bodyPr/>
          <a:lstStyle/>
          <a:p>
            <a:r>
              <a:rPr lang="en-IN" spc="-5" dirty="0" smtClean="0"/>
              <a:t>Releases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lang="en-IN" sz="2800" spc="-5" dirty="0" smtClean="0">
                <a:latin typeface="Gill Sans MT" pitchFamily="34" charset="0"/>
                <a:cs typeface="Gill Sans MT"/>
              </a:rPr>
              <a:t>Created in </a:t>
            </a:r>
            <a:r>
              <a:rPr lang="en-IN" sz="2800" dirty="0" smtClean="0">
                <a:latin typeface="Gill Sans MT" pitchFamily="34" charset="0"/>
                <a:cs typeface="Gill Sans MT"/>
              </a:rPr>
              <a:t>1989 by </a:t>
            </a:r>
            <a:r>
              <a:rPr lang="en-IN" sz="2800" spc="-5" dirty="0" smtClean="0">
                <a:latin typeface="Gill Sans MT" pitchFamily="34" charset="0"/>
                <a:cs typeface="Gill Sans MT"/>
              </a:rPr>
              <a:t>Guido </a:t>
            </a:r>
            <a:r>
              <a:rPr lang="en-IN" sz="2800" spc="-10" dirty="0" smtClean="0">
                <a:latin typeface="Gill Sans MT" pitchFamily="34" charset="0"/>
                <a:cs typeface="Gill Sans MT"/>
              </a:rPr>
              <a:t>Van</a:t>
            </a:r>
            <a:r>
              <a:rPr lang="en-IN" sz="2800" spc="-50" dirty="0" smtClean="0">
                <a:latin typeface="Gill Sans MT" pitchFamily="34" charset="0"/>
                <a:cs typeface="Gill Sans MT"/>
              </a:rPr>
              <a:t> </a:t>
            </a:r>
            <a:r>
              <a:rPr lang="en-IN" sz="2800" spc="-5" dirty="0" smtClean="0">
                <a:latin typeface="Gill Sans MT" pitchFamily="34" charset="0"/>
                <a:cs typeface="Gill Sans MT"/>
              </a:rPr>
              <a:t>Rossum</a:t>
            </a:r>
            <a:endParaRPr lang="en-IN" sz="2800" dirty="0" smtClean="0">
              <a:latin typeface="Gill Sans MT" pitchFamily="34" charset="0"/>
              <a:cs typeface="Gill Sans MT"/>
            </a:endParaRPr>
          </a:p>
          <a:p>
            <a:pPr marL="584200" indent="-571500">
              <a:lnSpc>
                <a:spcPct val="100000"/>
              </a:lnSpc>
              <a:spcBef>
                <a:spcPts val="2190"/>
              </a:spcBef>
              <a:buSzPct val="170238"/>
              <a:buChar char="•"/>
              <a:tabLst>
                <a:tab pos="584200" algn="l"/>
              </a:tabLst>
            </a:pPr>
            <a:r>
              <a:rPr lang="en-IN" sz="2800" spc="-5" dirty="0" smtClean="0">
                <a:latin typeface="Gill Sans MT" pitchFamily="34" charset="0"/>
                <a:cs typeface="Gill Sans MT"/>
              </a:rPr>
              <a:t>Python </a:t>
            </a:r>
            <a:r>
              <a:rPr lang="en-IN" sz="2800" dirty="0" smtClean="0">
                <a:latin typeface="Gill Sans MT" pitchFamily="34" charset="0"/>
                <a:cs typeface="Gill Sans MT"/>
              </a:rPr>
              <a:t>1.0 </a:t>
            </a:r>
            <a:r>
              <a:rPr lang="en-IN" sz="2800" spc="-5" dirty="0" smtClean="0">
                <a:latin typeface="Gill Sans MT" pitchFamily="34" charset="0"/>
                <a:cs typeface="Gill Sans MT"/>
              </a:rPr>
              <a:t>released </a:t>
            </a:r>
            <a:r>
              <a:rPr lang="en-IN" sz="2800" dirty="0" smtClean="0">
                <a:latin typeface="Gill Sans MT" pitchFamily="34" charset="0"/>
                <a:cs typeface="Gill Sans MT"/>
              </a:rPr>
              <a:t>in</a:t>
            </a:r>
            <a:r>
              <a:rPr lang="en-IN" sz="2800" spc="-50" dirty="0" smtClean="0">
                <a:latin typeface="Gill Sans MT" pitchFamily="34" charset="0"/>
                <a:cs typeface="Gill Sans MT"/>
              </a:rPr>
              <a:t> </a:t>
            </a:r>
            <a:r>
              <a:rPr lang="en-IN" sz="2800" dirty="0" smtClean="0">
                <a:latin typeface="Gill Sans MT" pitchFamily="34" charset="0"/>
                <a:cs typeface="Gill Sans MT"/>
              </a:rPr>
              <a:t>1994</a:t>
            </a:r>
          </a:p>
          <a:p>
            <a:pPr marL="584200" indent="-571500">
              <a:lnSpc>
                <a:spcPct val="100000"/>
              </a:lnSpc>
              <a:spcBef>
                <a:spcPts val="2180"/>
              </a:spcBef>
              <a:buSzPct val="170238"/>
              <a:buChar char="•"/>
              <a:tabLst>
                <a:tab pos="584200" algn="l"/>
              </a:tabLst>
            </a:pPr>
            <a:r>
              <a:rPr lang="en-IN" sz="2800" spc="-5" dirty="0" smtClean="0">
                <a:latin typeface="Gill Sans MT" pitchFamily="34" charset="0"/>
                <a:cs typeface="Gill Sans MT"/>
              </a:rPr>
              <a:t>Python </a:t>
            </a:r>
            <a:r>
              <a:rPr lang="en-IN" sz="2800" dirty="0" smtClean="0">
                <a:latin typeface="Gill Sans MT" pitchFamily="34" charset="0"/>
                <a:cs typeface="Gill Sans MT"/>
              </a:rPr>
              <a:t>2.0 </a:t>
            </a:r>
            <a:r>
              <a:rPr lang="en-IN" sz="2800" spc="-5" dirty="0" smtClean="0">
                <a:latin typeface="Gill Sans MT" pitchFamily="34" charset="0"/>
                <a:cs typeface="Gill Sans MT"/>
              </a:rPr>
              <a:t>released </a:t>
            </a:r>
            <a:r>
              <a:rPr lang="en-IN" sz="2800" dirty="0" smtClean="0">
                <a:latin typeface="Gill Sans MT" pitchFamily="34" charset="0"/>
                <a:cs typeface="Gill Sans MT"/>
              </a:rPr>
              <a:t>in</a:t>
            </a:r>
            <a:r>
              <a:rPr lang="en-IN" sz="2800" spc="-50" dirty="0" smtClean="0">
                <a:latin typeface="Gill Sans MT" pitchFamily="34" charset="0"/>
                <a:cs typeface="Gill Sans MT"/>
              </a:rPr>
              <a:t> </a:t>
            </a:r>
            <a:r>
              <a:rPr lang="en-IN" sz="2800" dirty="0" smtClean="0">
                <a:latin typeface="Gill Sans MT" pitchFamily="34" charset="0"/>
                <a:cs typeface="Gill Sans MT"/>
              </a:rPr>
              <a:t>2000</a:t>
            </a:r>
          </a:p>
          <a:p>
            <a:pPr marL="584200" indent="-571500">
              <a:lnSpc>
                <a:spcPct val="100000"/>
              </a:lnSpc>
              <a:spcBef>
                <a:spcPts val="2180"/>
              </a:spcBef>
              <a:buSzPct val="170238"/>
              <a:buChar char="•"/>
              <a:tabLst>
                <a:tab pos="584200" algn="l"/>
              </a:tabLst>
            </a:pPr>
            <a:r>
              <a:rPr lang="en-IN" sz="2800" spc="-5" dirty="0" smtClean="0">
                <a:latin typeface="Gill Sans MT" pitchFamily="34" charset="0"/>
                <a:cs typeface="Gill Sans MT"/>
              </a:rPr>
              <a:t>Python </a:t>
            </a:r>
            <a:r>
              <a:rPr lang="en-IN" sz="2800" dirty="0" smtClean="0">
                <a:latin typeface="Gill Sans MT" pitchFamily="34" charset="0"/>
                <a:cs typeface="Gill Sans MT"/>
              </a:rPr>
              <a:t>3.0 </a:t>
            </a:r>
            <a:r>
              <a:rPr lang="en-IN" sz="2800" spc="-5" dirty="0" smtClean="0">
                <a:latin typeface="Gill Sans MT" pitchFamily="34" charset="0"/>
                <a:cs typeface="Gill Sans MT"/>
              </a:rPr>
              <a:t>released </a:t>
            </a:r>
            <a:r>
              <a:rPr lang="en-IN" sz="2800" dirty="0" smtClean="0">
                <a:latin typeface="Gill Sans MT" pitchFamily="34" charset="0"/>
                <a:cs typeface="Gill Sans MT"/>
              </a:rPr>
              <a:t>in</a:t>
            </a:r>
            <a:r>
              <a:rPr lang="en-IN" sz="2800" spc="-50" dirty="0" smtClean="0">
                <a:latin typeface="Gill Sans MT" pitchFamily="34" charset="0"/>
                <a:cs typeface="Gill Sans MT"/>
              </a:rPr>
              <a:t> </a:t>
            </a:r>
            <a:r>
              <a:rPr lang="en-IN" sz="2800" dirty="0" smtClean="0">
                <a:latin typeface="Gill Sans MT" pitchFamily="34" charset="0"/>
                <a:cs typeface="Gill Sans MT"/>
              </a:rPr>
              <a:t>2008  etc</a:t>
            </a:r>
          </a:p>
          <a:p>
            <a:pPr marL="584200" indent="-571500">
              <a:spcBef>
                <a:spcPts val="2180"/>
              </a:spcBef>
              <a:buSzPct val="170238"/>
              <a:buFontTx/>
              <a:buChar char="•"/>
              <a:tabLst>
                <a:tab pos="584200" algn="l"/>
              </a:tabLst>
            </a:pPr>
            <a:r>
              <a:rPr lang="en-IN" sz="2800" dirty="0" smtClean="0">
                <a:latin typeface="Gill Sans MT" pitchFamily="34" charset="0"/>
              </a:rPr>
              <a:t>Python 3.6.3, released in 03 October 2017.</a:t>
            </a:r>
          </a:p>
          <a:p>
            <a:pPr marL="584200" indent="-571500">
              <a:lnSpc>
                <a:spcPct val="100000"/>
              </a:lnSpc>
              <a:spcBef>
                <a:spcPts val="2180"/>
              </a:spcBef>
              <a:buSzPct val="170238"/>
              <a:buChar char="•"/>
              <a:tabLst>
                <a:tab pos="584200" algn="l"/>
              </a:tabLst>
            </a:pPr>
            <a:endParaRPr lang="en-IN" sz="2800" dirty="0" smtClean="0">
              <a:latin typeface="Gill Sans MT"/>
              <a:cs typeface="Gill Sans MT"/>
            </a:endParaRPr>
          </a:p>
          <a:p>
            <a:endParaRPr lang="en-IN" dirty="0"/>
          </a:p>
        </p:txBody>
      </p:sp>
    </p:spTree>
  </p:cSld>
  <p:clrMapOvr>
    <a:masterClrMapping/>
  </p:clrMapOvr>
  <p:transition>
    <p:wheel spokes="8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704088"/>
            <a:ext cx="5286412" cy="867524"/>
          </a:xfrm>
        </p:spPr>
        <p:txBody>
          <a:bodyPr/>
          <a:lstStyle/>
          <a:p>
            <a:r>
              <a:rPr lang="en-US" dirty="0" smtClean="0"/>
              <a:t>Python Installation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114300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ill Sans MT" pitchFamily="34" charset="0"/>
              </a:rPr>
              <a:t>Go Through website </a:t>
            </a:r>
            <a:r>
              <a:rPr lang="en-US" dirty="0" smtClean="0">
                <a:latin typeface="Gill Sans MT" pitchFamily="34" charset="0"/>
                <a:hlinkClick r:id="rId3"/>
              </a:rPr>
              <a:t>https://www.python.org/downloads/</a:t>
            </a:r>
            <a:endParaRPr lang="en-US" dirty="0" smtClean="0">
              <a:latin typeface="Gill Sans MT" pitchFamily="34" charset="0"/>
            </a:endParaRPr>
          </a:p>
          <a:p>
            <a:r>
              <a:rPr lang="en-US" dirty="0" smtClean="0">
                <a:latin typeface="Gill Sans MT" pitchFamily="34" charset="0"/>
              </a:rPr>
              <a:t>Download   exe file of required version</a:t>
            </a:r>
          </a:p>
          <a:p>
            <a:endParaRPr lang="en-IN" dirty="0"/>
          </a:p>
        </p:txBody>
      </p:sp>
      <p:pic>
        <p:nvPicPr>
          <p:cNvPr id="4" name="Picture 4" descr="C:\Users\admin\Desktop\Captur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2643182"/>
            <a:ext cx="8589994" cy="4005289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8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36" y="704088"/>
            <a:ext cx="4143404" cy="1143000"/>
          </a:xfrm>
        </p:spPr>
        <p:txBody>
          <a:bodyPr/>
          <a:lstStyle/>
          <a:p>
            <a:r>
              <a:rPr lang="en-US" dirty="0" smtClean="0"/>
              <a:t>Continue…</a:t>
            </a:r>
            <a:endParaRPr lang="en-IN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57224" y="2071678"/>
            <a:ext cx="7143800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8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80</TotalTime>
  <Words>352</Words>
  <Application>Microsoft Office PowerPoint</Application>
  <PresentationFormat>On-screen Show (4:3)</PresentationFormat>
  <Paragraphs>67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Flow</vt:lpstr>
      <vt:lpstr>INTRODUCTION TO PYTHON &amp; ENVIRONMENT SET UP</vt:lpstr>
      <vt:lpstr>Agenda</vt:lpstr>
      <vt:lpstr>What is Python</vt:lpstr>
      <vt:lpstr>Continue…</vt:lpstr>
      <vt:lpstr>Features</vt:lpstr>
      <vt:lpstr>Who Uses Python</vt:lpstr>
      <vt:lpstr>Releases</vt:lpstr>
      <vt:lpstr>Python Installation</vt:lpstr>
      <vt:lpstr>Continue…</vt:lpstr>
      <vt:lpstr>Continue…</vt:lpstr>
      <vt:lpstr>Continue…</vt:lpstr>
      <vt:lpstr>Continue…</vt:lpstr>
      <vt:lpstr>Continue…</vt:lpstr>
      <vt:lpstr>Continue…</vt:lpstr>
      <vt:lpstr>Continue…</vt:lpstr>
      <vt:lpstr>Continue…</vt:lpstr>
      <vt:lpstr>Path Setting for Windows 7</vt:lpstr>
      <vt:lpstr>Continue…</vt:lpstr>
      <vt:lpstr>Continue….</vt:lpstr>
      <vt:lpstr>Python Shell or IDLE</vt:lpstr>
      <vt:lpstr>Comments</vt:lpstr>
      <vt:lpstr>Using command prompt and GUI or IDE, Applications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20</cp:revision>
  <dcterms:created xsi:type="dcterms:W3CDTF">2017-11-22T04:48:11Z</dcterms:created>
  <dcterms:modified xsi:type="dcterms:W3CDTF">2017-11-28T08:02:08Z</dcterms:modified>
</cp:coreProperties>
</file>