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2" r:id="rId5"/>
    <p:sldId id="261" r:id="rId6"/>
    <p:sldId id="260" r:id="rId7"/>
    <p:sldId id="259" r:id="rId8"/>
    <p:sldId id="258" r:id="rId9"/>
    <p:sldId id="280" r:id="rId10"/>
    <p:sldId id="281" r:id="rId11"/>
    <p:sldId id="282" r:id="rId12"/>
    <p:sldId id="264" r:id="rId13"/>
    <p:sldId id="265" r:id="rId14"/>
    <p:sldId id="269" r:id="rId15"/>
    <p:sldId id="268" r:id="rId16"/>
    <p:sldId id="267" r:id="rId17"/>
    <p:sldId id="266" r:id="rId18"/>
    <p:sldId id="277" r:id="rId19"/>
    <p:sldId id="283" r:id="rId20"/>
    <p:sldId id="270" r:id="rId21"/>
    <p:sldId id="276" r:id="rId22"/>
    <p:sldId id="275" r:id="rId23"/>
    <p:sldId id="274" r:id="rId24"/>
    <p:sldId id="271" r:id="rId25"/>
    <p:sldId id="273" r:id="rId26"/>
    <p:sldId id="272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91FC-BDDF-47CF-88FB-3B492EBC5B12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3D69-82AD-4A48-92C4-506EB53D28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91FC-BDDF-47CF-88FB-3B492EBC5B12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3D69-82AD-4A48-92C4-506EB53D28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91FC-BDDF-47CF-88FB-3B492EBC5B12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3D69-82AD-4A48-92C4-506EB53D28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91FC-BDDF-47CF-88FB-3B492EBC5B12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3D69-82AD-4A48-92C4-506EB53D28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91FC-BDDF-47CF-88FB-3B492EBC5B12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3D69-82AD-4A48-92C4-506EB53D28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91FC-BDDF-47CF-88FB-3B492EBC5B12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3D69-82AD-4A48-92C4-506EB53D28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91FC-BDDF-47CF-88FB-3B492EBC5B12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3D69-82AD-4A48-92C4-506EB53D28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91FC-BDDF-47CF-88FB-3B492EBC5B12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3D69-82AD-4A48-92C4-506EB53D28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91FC-BDDF-47CF-88FB-3B492EBC5B12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3D69-82AD-4A48-92C4-506EB53D28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91FC-BDDF-47CF-88FB-3B492EBC5B12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3D69-82AD-4A48-92C4-506EB53D28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91FC-BDDF-47CF-88FB-3B492EBC5B12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FE83D69-82AD-4A48-92C4-506EB53D287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D7691FC-BDDF-47CF-88FB-3B492EBC5B12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FE83D69-82AD-4A48-92C4-506EB53D2873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1802" y="1371600"/>
            <a:ext cx="3000396" cy="1828800"/>
          </a:xfrm>
        </p:spPr>
        <p:txBody>
          <a:bodyPr/>
          <a:lstStyle/>
          <a:p>
            <a:r>
              <a:rPr lang="en-US" smtClean="0"/>
              <a:t>STRINGS</a:t>
            </a:r>
            <a:endParaRPr lang="en-IN"/>
          </a:p>
        </p:txBody>
      </p:sp>
    </p:spTree>
  </p:cSld>
  <p:clrMapOvr>
    <a:masterClrMapping/>
  </p:clrMapOvr>
  <p:transition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36" y="704088"/>
            <a:ext cx="6115064" cy="438896"/>
          </a:xfrm>
        </p:spPr>
        <p:txBody>
          <a:bodyPr>
            <a:normAutofit fontScale="90000"/>
          </a:bodyPr>
          <a:lstStyle/>
          <a:p>
            <a:r>
              <a:rPr lang="en-US" smtClean="0"/>
              <a:t>String Operations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2214578"/>
          </a:xfrm>
        </p:spPr>
        <p:txBody>
          <a:bodyPr>
            <a:normAutofit fontScale="70000" lnSpcReduction="20000"/>
          </a:bodyPr>
          <a:lstStyle/>
          <a:p>
            <a:r>
              <a:rPr lang="en-IN" b="1" smtClean="0"/>
              <a:t>Concatenation of Two or More Strings:</a:t>
            </a:r>
            <a:r>
              <a:rPr lang="en-IN" smtClean="0"/>
              <a:t>Joining of two or more strings into a single one is called concatenation.</a:t>
            </a:r>
          </a:p>
          <a:p>
            <a:r>
              <a:rPr lang="en-IN" smtClean="0"/>
              <a:t>The </a:t>
            </a:r>
            <a:r>
              <a:rPr lang="en-IN" b="1" smtClean="0"/>
              <a:t>+</a:t>
            </a:r>
            <a:r>
              <a:rPr lang="en-IN" smtClean="0"/>
              <a:t> operator does this in Python. Simply writing two string literals together also concatenates them.</a:t>
            </a:r>
          </a:p>
          <a:p>
            <a:r>
              <a:rPr lang="en-IN" smtClean="0"/>
              <a:t>The </a:t>
            </a:r>
            <a:r>
              <a:rPr lang="en-IN" b="1" smtClean="0"/>
              <a:t>*</a:t>
            </a:r>
            <a:r>
              <a:rPr lang="en-IN" smtClean="0"/>
              <a:t> operator can be used to repeat the string for a given number of times.</a:t>
            </a:r>
          </a:p>
          <a:p>
            <a:pPr>
              <a:buNone/>
            </a:pPr>
            <a:r>
              <a:rPr lang="en-IN" smtClean="0"/>
              <a:t/>
            </a:r>
            <a:br>
              <a:rPr lang="en-IN" smtClean="0"/>
            </a:br>
            <a:endParaRPr lang="en-IN" b="1" smtClean="0"/>
          </a:p>
          <a:p>
            <a:endParaRPr lang="en-IN" b="1" smtClean="0"/>
          </a:p>
          <a:p>
            <a:endParaRPr lang="en-IN"/>
          </a:p>
        </p:txBody>
      </p:sp>
      <p:pic>
        <p:nvPicPr>
          <p:cNvPr id="21506" name="Picture 2" descr="C:\Users\student\Desktop\Capture222222222222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714620"/>
            <a:ext cx="7786741" cy="2333627"/>
          </a:xfrm>
          <a:prstGeom prst="rect">
            <a:avLst/>
          </a:prstGeom>
          <a:noFill/>
        </p:spPr>
      </p:pic>
      <p:pic>
        <p:nvPicPr>
          <p:cNvPr id="21507" name="Picture 3" descr="C:\Users\student\Desktop\connnnnnnnnn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5214950"/>
            <a:ext cx="7643866" cy="1285884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928670"/>
            <a:ext cx="6972320" cy="918418"/>
          </a:xfrm>
        </p:spPr>
        <p:txBody>
          <a:bodyPr>
            <a:normAutofit fontScale="90000"/>
          </a:bodyPr>
          <a:lstStyle/>
          <a:p>
            <a:r>
              <a:rPr lang="en-IN" b="1" smtClean="0"/>
              <a:t/>
            </a:r>
            <a:br>
              <a:rPr lang="en-IN" b="1" smtClean="0"/>
            </a:br>
            <a:r>
              <a:rPr lang="en-IN" smtClean="0"/>
              <a:t> String Membership Test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850578"/>
          </a:xfrm>
        </p:spPr>
        <p:txBody>
          <a:bodyPr>
            <a:normAutofit lnSpcReduction="10000"/>
          </a:bodyPr>
          <a:lstStyle/>
          <a:p>
            <a:r>
              <a:rPr lang="en-IN" smtClean="0"/>
              <a:t>We can test if a sub string exists within a string or not, using the keyword in</a:t>
            </a:r>
            <a:endParaRPr lang="en-IN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857496"/>
            <a:ext cx="785818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12" y="704088"/>
            <a:ext cx="5972188" cy="796086"/>
          </a:xfrm>
        </p:spPr>
        <p:txBody>
          <a:bodyPr>
            <a:normAutofit fontScale="90000"/>
          </a:bodyPr>
          <a:lstStyle/>
          <a:p>
            <a:r>
              <a:rPr lang="en-IN" smtClean="0"/>
              <a:t>String Methods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3071834"/>
          </a:xfrm>
        </p:spPr>
        <p:txBody>
          <a:bodyPr>
            <a:normAutofit/>
          </a:bodyPr>
          <a:lstStyle/>
          <a:p>
            <a:r>
              <a:rPr lang="en-IN" b="1" smtClean="0"/>
              <a:t>S.lower() and S.lower(): </a:t>
            </a:r>
            <a:r>
              <a:rPr lang="en-IN" smtClean="0"/>
              <a:t>Returns the lowercase and upper case version of the string. The .upper() and .lower() string methods are self-explanatory. </a:t>
            </a:r>
          </a:p>
          <a:p>
            <a:r>
              <a:rPr lang="en-IN" smtClean="0"/>
              <a:t>Performing the .upper() method on a string converts all of the characters to uppercase, whereas the lower() method converts all of the characters to lowercase.</a:t>
            </a:r>
          </a:p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143380"/>
            <a:ext cx="7572428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30" y="704088"/>
            <a:ext cx="5186370" cy="581772"/>
          </a:xfrm>
        </p:spPr>
        <p:txBody>
          <a:bodyPr>
            <a:normAutofit fontScale="90000"/>
          </a:bodyPr>
          <a:lstStyle/>
          <a:p>
            <a:r>
              <a:rPr lang="en-US" smtClean="0"/>
              <a:t>Replace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500174"/>
            <a:ext cx="7829576" cy="1357322"/>
          </a:xfrm>
        </p:spPr>
        <p:txBody>
          <a:bodyPr/>
          <a:lstStyle/>
          <a:p>
            <a:r>
              <a:rPr lang="en-IN" b="1" smtClean="0"/>
              <a:t>S.replace('old', 'new'): </a:t>
            </a:r>
            <a:r>
              <a:rPr lang="en-IN" smtClean="0"/>
              <a:t>Returns a string where all occurrences of 'old' have been replaced by 'new'</a:t>
            </a:r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786058"/>
            <a:ext cx="721523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44" y="704088"/>
            <a:ext cx="4972056" cy="724648"/>
          </a:xfrm>
        </p:spPr>
        <p:txBody>
          <a:bodyPr>
            <a:normAutofit fontScale="90000"/>
          </a:bodyPr>
          <a:lstStyle/>
          <a:p>
            <a:r>
              <a:rPr lang="en-US" smtClean="0"/>
              <a:t>Split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9586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IN" sz="2400" smtClean="0"/>
              <a:t>At some point, you may need to break a large string down into smaller chunks, or strings. This is the opposite of concatenation which merges or combines strings into one. To do this, you use the split function.</a:t>
            </a:r>
          </a:p>
          <a:p>
            <a:pPr>
              <a:lnSpc>
                <a:spcPct val="150000"/>
              </a:lnSpc>
            </a:pPr>
            <a:r>
              <a:rPr lang="en-IN" sz="2400" b="1" smtClean="0"/>
              <a:t>S.split('</a:t>
            </a:r>
            <a:r>
              <a:rPr lang="en-IN" sz="2400" b="1" err="1" smtClean="0"/>
              <a:t>delim</a:t>
            </a:r>
            <a:r>
              <a:rPr lang="en-IN" sz="2400" b="1" smtClean="0"/>
              <a:t>') </a:t>
            </a:r>
            <a:r>
              <a:rPr lang="en-IN" sz="2400" smtClean="0"/>
              <a:t>: Split() splits or breakup a string and add the data to a string array using a defined separator. </a:t>
            </a:r>
          </a:p>
          <a:p>
            <a:pPr>
              <a:lnSpc>
                <a:spcPct val="150000"/>
              </a:lnSpc>
            </a:pPr>
            <a:r>
              <a:rPr lang="en-IN" sz="2400" smtClean="0"/>
              <a:t>If no separator is defined when you call upon the function, whitespace will be by default. In simpler terms, the separator is a defined character that will be placed between each variable.</a:t>
            </a:r>
            <a:endParaRPr lang="en-IN" sz="2400"/>
          </a:p>
        </p:txBody>
      </p:sp>
    </p:spTree>
  </p:cSld>
  <p:clrMapOvr>
    <a:masterClrMapping/>
  </p:clrMapOvr>
  <p:transition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30" y="704088"/>
            <a:ext cx="5186370" cy="581772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</a:t>
            </a:r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867727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57158" y="3214686"/>
            <a:ext cx="8572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/>
              <a:t>When the above code is executed, it produces the following result 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010025"/>
            <a:ext cx="867727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7620" y="704088"/>
            <a:ext cx="4829180" cy="653210"/>
          </a:xfrm>
        </p:spPr>
        <p:txBody>
          <a:bodyPr>
            <a:normAutofit fontScale="90000"/>
          </a:bodyPr>
          <a:lstStyle/>
          <a:p>
            <a:r>
              <a:rPr lang="en-US" smtClean="0"/>
              <a:t>JION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8577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smtClean="0"/>
              <a:t>s.join(list): The method join () returns a string in which the string elements of sequence have been joined by str separator. Opposite of  split(),joins the elements in the given list together using the string as the delimiter.</a:t>
            </a:r>
          </a:p>
          <a:p>
            <a:r>
              <a:rPr lang="en-IN" b="1" smtClean="0"/>
              <a:t>Syntax </a:t>
            </a:r>
          </a:p>
          <a:p>
            <a:r>
              <a:rPr lang="en-IN" b="1" smtClean="0"/>
              <a:t> </a:t>
            </a:r>
          </a:p>
        </p:txBody>
      </p:sp>
      <p:pic>
        <p:nvPicPr>
          <p:cNvPr id="10242" name="Picture 2" descr="C:\Users\student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071942"/>
            <a:ext cx="5429288" cy="785818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3306" y="704088"/>
            <a:ext cx="5043494" cy="653210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</a:t>
            </a:r>
            <a:endParaRPr lang="en-IN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821537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28596" y="3500438"/>
            <a:ext cx="814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/>
              <a:t>When the above code is executed, it produces the following result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286256"/>
            <a:ext cx="86772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1071546"/>
            <a:ext cx="7258072" cy="500066"/>
          </a:xfrm>
        </p:spPr>
        <p:txBody>
          <a:bodyPr>
            <a:normAutofit fontScale="90000"/>
          </a:bodyPr>
          <a:lstStyle/>
          <a:p>
            <a:r>
              <a:rPr lang="en-IN" smtClean="0"/>
              <a:t/>
            </a:r>
            <a:br>
              <a:rPr lang="en-IN" smtClean="0"/>
            </a:br>
            <a:r>
              <a:rPr lang="en-IN" smtClean="0"/>
              <a:t> String capitalize() Method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935480"/>
            <a:ext cx="7829576" cy="993454"/>
          </a:xfrm>
        </p:spPr>
        <p:txBody>
          <a:bodyPr/>
          <a:lstStyle/>
          <a:p>
            <a:r>
              <a:rPr lang="en-IN" smtClean="0"/>
              <a:t>It returns a copy of the string with only its first character  capitalized.</a:t>
            </a:r>
            <a:endParaRPr lang="en-IN"/>
          </a:p>
        </p:txBody>
      </p:sp>
      <p:pic>
        <p:nvPicPr>
          <p:cNvPr id="17410" name="Picture 2" descr="C:\Users\student\Desktop\Capturesssssssssssss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005138"/>
            <a:ext cx="6786610" cy="1638308"/>
          </a:xfrm>
          <a:prstGeom prst="rect">
            <a:avLst/>
          </a:prstGeom>
          <a:noFill/>
        </p:spPr>
      </p:pic>
      <p:pic>
        <p:nvPicPr>
          <p:cNvPr id="17411" name="Picture 3" descr="C:\Users\student\Desktop\capitaliz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929198"/>
            <a:ext cx="7143800" cy="14478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64" y="704088"/>
            <a:ext cx="5686436" cy="1143000"/>
          </a:xfrm>
        </p:spPr>
        <p:txBody>
          <a:bodyPr/>
          <a:lstStyle/>
          <a:p>
            <a:r>
              <a:rPr lang="en-US" smtClean="0"/>
              <a:t>Find and len()</a:t>
            </a:r>
            <a:endParaRPr lang="en-IN"/>
          </a:p>
        </p:txBody>
      </p:sp>
      <p:pic>
        <p:nvPicPr>
          <p:cNvPr id="23555" name="Picture 3" descr="C:\Users\student\Desktop\Capturepppppppppppppp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71678"/>
            <a:ext cx="8929718" cy="3000396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2" y="704088"/>
            <a:ext cx="5257808" cy="796086"/>
          </a:xfrm>
        </p:spPr>
        <p:txBody>
          <a:bodyPr>
            <a:normAutofit fontScale="90000"/>
          </a:bodyPr>
          <a:lstStyle/>
          <a:p>
            <a:r>
              <a:rPr lang="en-US" smtClean="0"/>
              <a:t>Agenda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1928802"/>
            <a:ext cx="7400948" cy="3500462"/>
          </a:xfrm>
        </p:spPr>
        <p:txBody>
          <a:bodyPr>
            <a:normAutofit/>
          </a:bodyPr>
          <a:lstStyle/>
          <a:p>
            <a:r>
              <a:rPr lang="en-IN" smtClean="0"/>
              <a:t>How to create a string </a:t>
            </a:r>
          </a:p>
          <a:p>
            <a:r>
              <a:rPr lang="en-IN" smtClean="0"/>
              <a:t>Accessing  values in strings</a:t>
            </a:r>
          </a:p>
          <a:p>
            <a:r>
              <a:rPr lang="en-IN" smtClean="0"/>
              <a:t>Updating  Strings</a:t>
            </a:r>
          </a:p>
          <a:p>
            <a:r>
              <a:rPr lang="en-IN" b="1" smtClean="0"/>
              <a:t> </a:t>
            </a:r>
            <a:r>
              <a:rPr lang="en-IN" smtClean="0"/>
              <a:t>How to change or delete a string?</a:t>
            </a:r>
          </a:p>
          <a:p>
            <a:r>
              <a:rPr lang="en-IN" smtClean="0"/>
              <a:t> String operations </a:t>
            </a:r>
          </a:p>
          <a:p>
            <a:r>
              <a:rPr lang="en-IN" smtClean="0"/>
              <a:t>String methods </a:t>
            </a:r>
          </a:p>
          <a:p>
            <a:r>
              <a:rPr lang="en-US" smtClean="0"/>
              <a:t>String Formatting operators</a:t>
            </a:r>
          </a:p>
          <a:p>
            <a:endParaRPr lang="en-IN" smtClean="0"/>
          </a:p>
          <a:p>
            <a:endParaRPr lang="en-IN"/>
          </a:p>
        </p:txBody>
      </p:sp>
    </p:spTree>
  </p:cSld>
  <p:clrMapOvr>
    <a:masterClrMapping/>
  </p:clrMapOvr>
  <p:transition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50" y="704088"/>
            <a:ext cx="4214842" cy="510334"/>
          </a:xfrm>
        </p:spPr>
        <p:txBody>
          <a:bodyPr>
            <a:normAutofit fontScale="90000"/>
          </a:bodyPr>
          <a:lstStyle/>
          <a:p>
            <a:r>
              <a:rPr lang="en-IN" smtClean="0"/>
              <a:t>Reversing String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1500198"/>
          </a:xfrm>
        </p:spPr>
        <p:txBody>
          <a:bodyPr>
            <a:normAutofit fontScale="92500"/>
          </a:bodyPr>
          <a:lstStyle/>
          <a:p>
            <a:r>
              <a:rPr lang="en-IN" smtClean="0"/>
              <a:t>By using the reverse function, you can reverse the string. For example, if we have string "selenium" and then if you apply the code for the reverse function as shown below. </a:t>
            </a:r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428868"/>
            <a:ext cx="7858181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42910" y="3857629"/>
            <a:ext cx="79296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/>
              <a:t>When the above code is executed, it produces the following result 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572008"/>
            <a:ext cx="8001056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12" y="704088"/>
            <a:ext cx="5972188" cy="867524"/>
          </a:xfrm>
        </p:spPr>
        <p:txBody>
          <a:bodyPr/>
          <a:lstStyle/>
          <a:p>
            <a:r>
              <a:rPr lang="en-IN" smtClean="0"/>
              <a:t>String Slices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Slice Operator  is used to extract part of a string or a list. The syntax is simple. </a:t>
            </a:r>
          </a:p>
          <a:p>
            <a:r>
              <a:rPr lang="en-IN" smtClean="0"/>
              <a:t>Actually it looks a little bit like accessing a single element with an index, but instead of just one number we have more, separated with a colon ":". </a:t>
            </a:r>
          </a:p>
          <a:p>
            <a:r>
              <a:rPr lang="en-IN" smtClean="0"/>
              <a:t>We have a start and an end index, one or both of them may be missing. It's best to study the mode of operation of slice by having a look at </a:t>
            </a:r>
            <a:endParaRPr lang="en-IN"/>
          </a:p>
        </p:txBody>
      </p:sp>
    </p:spTree>
  </p:cSld>
  <p:clrMapOvr>
    <a:masterClrMapping/>
  </p:clrMapOvr>
  <p:transition>
    <p:wedg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1802" y="704088"/>
            <a:ext cx="5614998" cy="367458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</a:t>
            </a:r>
            <a:endParaRPr lang="en-I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71547"/>
            <a:ext cx="8677275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14282" y="3286125"/>
            <a:ext cx="8715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/>
              <a:t>If you want to start counting from the end of the string, instead of the beginning, use a negative index. For example, an index of -1 refers to the right-most character of the string 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500571"/>
            <a:ext cx="8929718" cy="235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50" y="704088"/>
            <a:ext cx="5900750" cy="510334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Continue…</a:t>
            </a:r>
            <a:endParaRPr lang="en-I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85860"/>
            <a:ext cx="8677275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714752"/>
            <a:ext cx="86772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74" y="704088"/>
            <a:ext cx="6043626" cy="581772"/>
          </a:xfrm>
        </p:spPr>
        <p:txBody>
          <a:bodyPr>
            <a:normAutofit fontScale="90000"/>
          </a:bodyPr>
          <a:lstStyle/>
          <a:p>
            <a:r>
              <a:rPr lang="en-IN" smtClean="0"/>
              <a:t>String Operators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0066"/>
          </a:xfrm>
        </p:spPr>
        <p:txBody>
          <a:bodyPr>
            <a:normAutofit/>
          </a:bodyPr>
          <a:lstStyle/>
          <a:p>
            <a:r>
              <a:rPr lang="en-IN" smtClean="0"/>
              <a:t>Assume string variable </a:t>
            </a:r>
            <a:r>
              <a:rPr lang="en-IN" b="1" smtClean="0"/>
              <a:t>a =10 and b=20, then </a:t>
            </a:r>
            <a:endParaRPr lang="en-IN"/>
          </a:p>
        </p:txBody>
      </p:sp>
      <p:pic>
        <p:nvPicPr>
          <p:cNvPr id="15362" name="Picture 2" descr="C:\Users\student\Desktop\Capturedddddddddddddddddddddddd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71675"/>
            <a:ext cx="9144000" cy="4886325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74" y="704088"/>
            <a:ext cx="6043626" cy="867524"/>
          </a:xfrm>
        </p:spPr>
        <p:txBody>
          <a:bodyPr>
            <a:normAutofit/>
          </a:bodyPr>
          <a:lstStyle/>
          <a:p>
            <a:r>
              <a:rPr lang="en-US" smtClean="0"/>
              <a:t>Continue…..</a:t>
            </a:r>
            <a:endParaRPr lang="en-IN"/>
          </a:p>
        </p:txBody>
      </p:sp>
      <p:pic>
        <p:nvPicPr>
          <p:cNvPr id="16386" name="Picture 2" descr="C:\Users\student\Desktop\Capture444444444444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57364"/>
            <a:ext cx="9144000" cy="2181225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642918"/>
            <a:ext cx="7686700" cy="785818"/>
          </a:xfrm>
        </p:spPr>
        <p:txBody>
          <a:bodyPr>
            <a:normAutofit fontScale="90000"/>
          </a:bodyPr>
          <a:lstStyle/>
          <a:p>
            <a:r>
              <a:rPr lang="en-IN" b="1" smtClean="0"/>
              <a:t>	</a:t>
            </a:r>
            <a:br>
              <a:rPr lang="en-IN" b="1" smtClean="0"/>
            </a:br>
            <a:r>
              <a:rPr lang="en-IN" b="1" smtClean="0"/>
              <a:t> </a:t>
            </a:r>
            <a:r>
              <a:rPr lang="en-IN" smtClean="0"/>
              <a:t>String Formatting Operator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2571768"/>
          </a:xfrm>
        </p:spPr>
        <p:txBody>
          <a:bodyPr/>
          <a:lstStyle/>
          <a:p>
            <a:r>
              <a:rPr lang="en-IN" smtClean="0"/>
              <a:t>Python uses C-style string formatting to create new, formatted strings. The "%" operator is used to format a set of variables enclosed in a "tuple" (a fixed size list), together  with a format string, which contains normal text  together  with "argument specifiers", special symbols like "%s" and "%d" 	</a:t>
            </a:r>
          </a:p>
          <a:p>
            <a:endParaRPr lang="en-IN"/>
          </a:p>
        </p:txBody>
      </p:sp>
      <p:pic>
        <p:nvPicPr>
          <p:cNvPr id="4" name="Picture 2" descr="C:\Users\student\Desktop\Capture999999999999999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429132"/>
            <a:ext cx="7643866" cy="1500198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student\Desktop\Capture1111111111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9937"/>
            <a:ext cx="9050337" cy="6088063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08" y="704088"/>
            <a:ext cx="6543692" cy="796086"/>
          </a:xfrm>
        </p:spPr>
        <p:txBody>
          <a:bodyPr>
            <a:normAutofit fontScale="90000"/>
          </a:bodyPr>
          <a:lstStyle/>
          <a:p>
            <a:r>
              <a:rPr lang="en-IN" smtClean="0"/>
              <a:t>How to create a string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3143272"/>
          </a:xfrm>
        </p:spPr>
        <p:txBody>
          <a:bodyPr/>
          <a:lstStyle/>
          <a:p>
            <a:r>
              <a:rPr lang="en-IN" smtClean="0"/>
              <a:t>We can create them simply by enclosing characters in quotes. </a:t>
            </a:r>
          </a:p>
          <a:p>
            <a:r>
              <a:rPr lang="en-IN" smtClean="0"/>
              <a:t>Python treats </a:t>
            </a:r>
            <a:r>
              <a:rPr lang="en-IN" u="sng" smtClean="0"/>
              <a:t>single quotes  same as double quotes</a:t>
            </a:r>
            <a:r>
              <a:rPr lang="en-IN" smtClean="0"/>
              <a:t>.</a:t>
            </a:r>
          </a:p>
          <a:p>
            <a:r>
              <a:rPr lang="en-IN" smtClean="0"/>
              <a:t>Creating strings is as simple as assigning a value to a variable. </a:t>
            </a:r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786190"/>
            <a:ext cx="832008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857232"/>
            <a:ext cx="7258072" cy="857256"/>
          </a:xfrm>
        </p:spPr>
        <p:txBody>
          <a:bodyPr>
            <a:normAutofit fontScale="90000"/>
          </a:bodyPr>
          <a:lstStyle/>
          <a:p>
            <a:r>
              <a:rPr lang="en-IN" smtClean="0"/>
              <a:t/>
            </a:r>
            <a:br>
              <a:rPr lang="en-IN" smtClean="0"/>
            </a:br>
            <a:r>
              <a:rPr lang="en-IN" smtClean="0"/>
              <a:t> Accessing  values in strings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857364"/>
            <a:ext cx="8229600" cy="3286148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IN" smtClean="0"/>
              <a:t>Python does not support a character type; these are treated as strings of length one, thus also considered a substring. </a:t>
            </a:r>
          </a:p>
          <a:p>
            <a:pPr>
              <a:lnSpc>
                <a:spcPct val="200000"/>
              </a:lnSpc>
            </a:pPr>
            <a:r>
              <a:rPr lang="en-IN" smtClean="0"/>
              <a:t>To access substrings, use the square brackets for slicing along with the index or indices to obtain your substring.</a:t>
            </a:r>
            <a:endParaRPr lang="en-IN"/>
          </a:p>
        </p:txBody>
      </p:sp>
    </p:spTree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16" y="704088"/>
            <a:ext cx="3643338" cy="581772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Continue…..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3500438"/>
            <a:ext cx="8643998" cy="92869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mtClean="0"/>
              <a:t>When the above code is executed, it produces the following result</a:t>
            </a:r>
            <a:endParaRPr lang="en-IN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86772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357694"/>
            <a:ext cx="86772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488" y="704088"/>
            <a:ext cx="5829312" cy="796086"/>
          </a:xfrm>
        </p:spPr>
        <p:txBody>
          <a:bodyPr>
            <a:normAutofit fontScale="90000"/>
          </a:bodyPr>
          <a:lstStyle/>
          <a:p>
            <a:r>
              <a:rPr lang="en-IN" smtClean="0"/>
              <a:t>Updating Strings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35719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mtClean="0"/>
              <a:t>You can "update" an existing string by (re)assigning a variable to another string. The new value can be related to its previous value or to a completely different string altogether. </a:t>
            </a:r>
            <a:endParaRPr lang="en-IN"/>
          </a:p>
        </p:txBody>
      </p:sp>
    </p:spTree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7554" y="704088"/>
            <a:ext cx="5329246" cy="796086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Continue….</a:t>
            </a:r>
            <a:endParaRPr lang="en-IN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5720" y="3500438"/>
            <a:ext cx="8643998" cy="92869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mtClean="0"/>
              <a:t>When the above code is executed, it produces the following result</a:t>
            </a:r>
            <a:endParaRPr lang="en-I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8358214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4500570"/>
            <a:ext cx="8248679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16" y="704088"/>
            <a:ext cx="5400684" cy="653210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Continue….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1071570"/>
          </a:xfrm>
        </p:spPr>
        <p:txBody>
          <a:bodyPr/>
          <a:lstStyle/>
          <a:p>
            <a:r>
              <a:rPr lang="en-IN" smtClean="0"/>
              <a:t>A string is a sequence of characters. You can access the characters one at a time with the bracket operator</a:t>
            </a:r>
            <a:endParaRPr lang="en-IN"/>
          </a:p>
        </p:txBody>
      </p:sp>
      <p:pic>
        <p:nvPicPr>
          <p:cNvPr id="6146" name="Picture 2" descr="C:\Users\student\Desktop\fffffffffffffffffff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571744"/>
            <a:ext cx="8459817" cy="21717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500066"/>
          </a:xfrm>
        </p:spPr>
        <p:txBody>
          <a:bodyPr>
            <a:normAutofit fontScale="90000"/>
          </a:bodyPr>
          <a:lstStyle/>
          <a:p>
            <a:r>
              <a:rPr lang="en-IN" b="1" smtClean="0"/>
              <a:t/>
            </a:r>
            <a:br>
              <a:rPr lang="en-IN" b="1" smtClean="0"/>
            </a:br>
            <a:r>
              <a:rPr lang="en-IN" smtClean="0"/>
              <a:t> How to change or delete a string?</a:t>
            </a:r>
            <a:endParaRPr lang="en-IN"/>
          </a:p>
        </p:txBody>
      </p:sp>
      <p:pic>
        <p:nvPicPr>
          <p:cNvPr id="20482" name="Picture 2" descr="C:\Users\student\Desktop\stringggggggggggg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14422"/>
            <a:ext cx="8929718" cy="2809875"/>
          </a:xfrm>
          <a:prstGeom prst="rect">
            <a:avLst/>
          </a:prstGeom>
          <a:noFill/>
        </p:spPr>
      </p:pic>
      <p:pic>
        <p:nvPicPr>
          <p:cNvPr id="20483" name="Picture 3" descr="C:\Users\student\Desktop\stringdellllllllllllll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124325"/>
            <a:ext cx="8643998" cy="2733675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92</TotalTime>
  <Words>769</Words>
  <Application>Microsoft Office PowerPoint</Application>
  <PresentationFormat>On-screen Show (4:3)</PresentationFormat>
  <Paragraphs>67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Flow</vt:lpstr>
      <vt:lpstr>STRINGS</vt:lpstr>
      <vt:lpstr>Agenda</vt:lpstr>
      <vt:lpstr>How to create a string </vt:lpstr>
      <vt:lpstr>  Accessing  values in strings</vt:lpstr>
      <vt:lpstr>Continue…..</vt:lpstr>
      <vt:lpstr>Updating Strings</vt:lpstr>
      <vt:lpstr>Continue….</vt:lpstr>
      <vt:lpstr>Continue….</vt:lpstr>
      <vt:lpstr>  How to change or delete a string?</vt:lpstr>
      <vt:lpstr>String Operations</vt:lpstr>
      <vt:lpstr>  String Membership Test</vt:lpstr>
      <vt:lpstr>String Methods</vt:lpstr>
      <vt:lpstr>Replace</vt:lpstr>
      <vt:lpstr>Split</vt:lpstr>
      <vt:lpstr>Example</vt:lpstr>
      <vt:lpstr>JION</vt:lpstr>
      <vt:lpstr>Example</vt:lpstr>
      <vt:lpstr>  String capitalize() Method</vt:lpstr>
      <vt:lpstr>Find and len()</vt:lpstr>
      <vt:lpstr>Reversing String </vt:lpstr>
      <vt:lpstr>String Slices </vt:lpstr>
      <vt:lpstr>Example</vt:lpstr>
      <vt:lpstr>Continue…</vt:lpstr>
      <vt:lpstr>String Operators </vt:lpstr>
      <vt:lpstr>Continue…..</vt:lpstr>
      <vt:lpstr>   String Formatting Operator 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student</dc:creator>
  <cp:lastModifiedBy>admin</cp:lastModifiedBy>
  <cp:revision>17</cp:revision>
  <dcterms:created xsi:type="dcterms:W3CDTF">2017-11-24T06:41:21Z</dcterms:created>
  <dcterms:modified xsi:type="dcterms:W3CDTF">2017-11-28T09:10:40Z</dcterms:modified>
</cp:coreProperties>
</file>