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8e2ac21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8e2ac21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8e155e6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e155e6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8e155e6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8e155e6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8e155e6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8e155e6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8e155e6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8e155e6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e155e6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e155e6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8e155e69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8e155e69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8e155e69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8e155e6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8e2ac21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8e2ac21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Clr>
                <a:schemeClr val="dk1"/>
              </a:buClr>
              <a:buSzPts val="1100"/>
              <a:buFont typeface="Arial"/>
              <a:buNone/>
            </a:pPr>
            <a:r>
              <a:rPr lang="en" sz="3000">
                <a:solidFill>
                  <a:schemeClr val="dk1"/>
                </a:solidFill>
                <a:highlight>
                  <a:srgbClr val="FFFFFF"/>
                </a:highlight>
                <a:latin typeface="Georgia"/>
                <a:ea typeface="Georgia"/>
                <a:cs typeface="Georgia"/>
                <a:sym typeface="Georgia"/>
              </a:rPr>
              <a:t>McCulloch-Pitts Neuron</a:t>
            </a:r>
            <a:endParaRPr sz="30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20" name="Google Shape;120;p22"/>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Limitation</a:t>
            </a:r>
            <a:endParaRPr b="1" sz="1950">
              <a:solidFill>
                <a:schemeClr val="dk1"/>
              </a:solidFill>
              <a:highlight>
                <a:srgbClr val="FFFFFF"/>
              </a:highlight>
            </a:endParaRPr>
          </a:p>
          <a:p>
            <a:pPr indent="0" lvl="0" marL="0" rtl="0" algn="l">
              <a:lnSpc>
                <a:spcPct val="158000"/>
              </a:lnSpc>
              <a:spcBef>
                <a:spcPts val="14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320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Boolean input and output.</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Fixed slope</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Few intercepts possible</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AutoNum type="arabicPeriod"/>
            </a:pPr>
            <a:r>
              <a:rPr lang="en" sz="1600">
                <a:solidFill>
                  <a:schemeClr val="dk1"/>
                </a:solidFill>
                <a:highlight>
                  <a:srgbClr val="FFFFFF"/>
                </a:highlight>
                <a:latin typeface="Georgia"/>
                <a:ea typeface="Georgia"/>
                <a:cs typeface="Georgia"/>
                <a:sym typeface="Georgia"/>
              </a:rPr>
              <a:t>Fixed parameters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
        <p:nvSpPr>
          <p:cNvPr id="121" name="Google Shape;121;p22"/>
          <p:cNvSpPr txBox="1"/>
          <p:nvPr/>
        </p:nvSpPr>
        <p:spPr>
          <a:xfrm>
            <a:off x="355525" y="3736525"/>
            <a:ext cx="84795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60" name="Google Shape;60;p14"/>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a:t>
            </a:r>
            <a:r>
              <a:rPr lang="en" sz="1800"/>
              <a:t>Fundamental</a:t>
            </a:r>
            <a:r>
              <a:rPr lang="en" sz="1800"/>
              <a:t> Architecture of Neuron</a:t>
            </a:r>
            <a:endParaRPr sz="1800"/>
          </a:p>
        </p:txBody>
      </p:sp>
      <p:pic>
        <p:nvPicPr>
          <p:cNvPr id="61" name="Google Shape;61;p14"/>
          <p:cNvPicPr preferRelativeResize="0"/>
          <p:nvPr/>
        </p:nvPicPr>
        <p:blipFill>
          <a:blip r:embed="rId3">
            <a:alphaModFix/>
          </a:blip>
          <a:stretch>
            <a:fillRect/>
          </a:stretch>
        </p:blipFill>
        <p:spPr>
          <a:xfrm>
            <a:off x="2865000" y="1049003"/>
            <a:ext cx="2252701" cy="1967800"/>
          </a:xfrm>
          <a:prstGeom prst="rect">
            <a:avLst/>
          </a:prstGeom>
          <a:noFill/>
          <a:ln>
            <a:noFill/>
          </a:ln>
        </p:spPr>
      </p:pic>
      <p:sp>
        <p:nvSpPr>
          <p:cNvPr id="62" name="Google Shape;62;p14"/>
          <p:cNvSpPr txBox="1"/>
          <p:nvPr/>
        </p:nvSpPr>
        <p:spPr>
          <a:xfrm>
            <a:off x="252400" y="3530250"/>
            <a:ext cx="8743200" cy="15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x1,x2,x3 are different factors(variables) on which your dependent variable depends. Each factor(variable) is assigned with some initial random weights. Neuron takes input as the linear aggregate of weighted factors. Then on top of the aggregate, apply some activation in order to predict 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68" name="Google Shape;68;p15"/>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Who Proposed This Model</a:t>
            </a:r>
            <a:endParaRPr sz="1800"/>
          </a:p>
        </p:txBody>
      </p:sp>
      <p:pic>
        <p:nvPicPr>
          <p:cNvPr id="69" name="Google Shape;69;p15"/>
          <p:cNvPicPr preferRelativeResize="0"/>
          <p:nvPr/>
        </p:nvPicPr>
        <p:blipFill>
          <a:blip r:embed="rId3">
            <a:alphaModFix/>
          </a:blip>
          <a:stretch>
            <a:fillRect/>
          </a:stretch>
        </p:blipFill>
        <p:spPr>
          <a:xfrm>
            <a:off x="446200" y="986451"/>
            <a:ext cx="6933151" cy="1660500"/>
          </a:xfrm>
          <a:prstGeom prst="rect">
            <a:avLst/>
          </a:prstGeom>
          <a:noFill/>
          <a:ln>
            <a:noFill/>
          </a:ln>
        </p:spPr>
      </p:pic>
      <p:pic>
        <p:nvPicPr>
          <p:cNvPr id="70" name="Google Shape;70;p15"/>
          <p:cNvPicPr preferRelativeResize="0"/>
          <p:nvPr/>
        </p:nvPicPr>
        <p:blipFill>
          <a:blip r:embed="rId4">
            <a:alphaModFix/>
          </a:blip>
          <a:stretch>
            <a:fillRect/>
          </a:stretch>
        </p:blipFill>
        <p:spPr>
          <a:xfrm>
            <a:off x="2210850" y="3261800"/>
            <a:ext cx="6566775" cy="1576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76" name="Google Shape;76;p16"/>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Mathematical model of MP Neuron</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lnSpc>
                <a:spcPct val="118000"/>
              </a:lnSpc>
              <a:spcBef>
                <a:spcPts val="2900"/>
              </a:spcBef>
              <a:spcAft>
                <a:spcPts val="0"/>
              </a:spcAft>
              <a:buClr>
                <a:schemeClr val="dk1"/>
              </a:buClr>
              <a:buSzPts val="1100"/>
              <a:buFont typeface="Arial"/>
              <a:buNone/>
            </a:pPr>
            <a:r>
              <a:t/>
            </a:r>
            <a:endParaRPr b="1" sz="1950">
              <a:solidFill>
                <a:schemeClr val="dk1"/>
              </a:solidFill>
              <a:highlight>
                <a:srgbClr val="FFFFFF"/>
              </a:highlight>
            </a:endParaRPr>
          </a:p>
          <a:p>
            <a:pPr indent="0" lvl="0" marL="0" rtl="0" algn="l">
              <a:spcBef>
                <a:spcPts val="0"/>
              </a:spcBef>
              <a:spcAft>
                <a:spcPts val="0"/>
              </a:spcAft>
              <a:buNone/>
            </a:pPr>
            <a:r>
              <a:t/>
            </a:r>
            <a:endParaRPr sz="1800"/>
          </a:p>
        </p:txBody>
      </p:sp>
      <p:pic>
        <p:nvPicPr>
          <p:cNvPr id="77" name="Google Shape;77;p16"/>
          <p:cNvPicPr preferRelativeResize="0"/>
          <p:nvPr/>
        </p:nvPicPr>
        <p:blipFill>
          <a:blip r:embed="rId3">
            <a:alphaModFix/>
          </a:blip>
          <a:stretch>
            <a:fillRect/>
          </a:stretch>
        </p:blipFill>
        <p:spPr>
          <a:xfrm>
            <a:off x="997225" y="1492650"/>
            <a:ext cx="7837701" cy="3194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83" name="Google Shape;83;p17"/>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Data</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sz="1800"/>
          </a:p>
        </p:txBody>
      </p:sp>
      <p:pic>
        <p:nvPicPr>
          <p:cNvPr id="84" name="Google Shape;84;p17"/>
          <p:cNvPicPr preferRelativeResize="0"/>
          <p:nvPr/>
        </p:nvPicPr>
        <p:blipFill>
          <a:blip r:embed="rId3">
            <a:alphaModFix/>
          </a:blip>
          <a:stretch>
            <a:fillRect/>
          </a:stretch>
        </p:blipFill>
        <p:spPr>
          <a:xfrm>
            <a:off x="2544150" y="911948"/>
            <a:ext cx="4155801" cy="2917401"/>
          </a:xfrm>
          <a:prstGeom prst="rect">
            <a:avLst/>
          </a:prstGeom>
          <a:noFill/>
          <a:ln>
            <a:noFill/>
          </a:ln>
        </p:spPr>
      </p:pic>
      <p:sp>
        <p:nvSpPr>
          <p:cNvPr id="85" name="Google Shape;85;p17"/>
          <p:cNvSpPr txBox="1"/>
          <p:nvPr/>
        </p:nvSpPr>
        <p:spPr>
          <a:xfrm>
            <a:off x="263875" y="4080275"/>
            <a:ext cx="8777100" cy="8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Each variable takes binary input where the prediction was done using McCulloch Pitts function. Here adjust the threshold(b) in such a way that it works for all given data. Example — for the first row, (1+0+0)=1 so threshold “b” should be less than 1 in order to get y=0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91" name="Google Shape;91;p18"/>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Model</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sz="1800"/>
          </a:p>
        </p:txBody>
      </p:sp>
      <p:pic>
        <p:nvPicPr>
          <p:cNvPr id="92" name="Google Shape;92;p18"/>
          <p:cNvPicPr preferRelativeResize="0"/>
          <p:nvPr/>
        </p:nvPicPr>
        <p:blipFill>
          <a:blip r:embed="rId3">
            <a:alphaModFix/>
          </a:blip>
          <a:stretch>
            <a:fillRect/>
          </a:stretch>
        </p:blipFill>
        <p:spPr>
          <a:xfrm>
            <a:off x="647950" y="921650"/>
            <a:ext cx="7986349" cy="3940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98" name="Google Shape;98;p19"/>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Loss</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sz="1800"/>
          </a:p>
        </p:txBody>
      </p:sp>
      <p:pic>
        <p:nvPicPr>
          <p:cNvPr id="99" name="Google Shape;99;p19"/>
          <p:cNvPicPr preferRelativeResize="0"/>
          <p:nvPr/>
        </p:nvPicPr>
        <p:blipFill>
          <a:blip r:embed="rId3">
            <a:alphaModFix/>
          </a:blip>
          <a:stretch>
            <a:fillRect/>
          </a:stretch>
        </p:blipFill>
        <p:spPr>
          <a:xfrm>
            <a:off x="1868075" y="645375"/>
            <a:ext cx="6143876" cy="2999474"/>
          </a:xfrm>
          <a:prstGeom prst="rect">
            <a:avLst/>
          </a:prstGeom>
          <a:noFill/>
          <a:ln>
            <a:noFill/>
          </a:ln>
        </p:spPr>
      </p:pic>
      <p:sp>
        <p:nvSpPr>
          <p:cNvPr id="100" name="Google Shape;100;p19"/>
          <p:cNvSpPr txBox="1"/>
          <p:nvPr/>
        </p:nvSpPr>
        <p:spPr>
          <a:xfrm>
            <a:off x="355525" y="3736525"/>
            <a:ext cx="84795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Here we take square of loss because the sum of simple difference (y-y^)may cancel out the positive and negative error. We also did not choose |y-y^| because it is </a:t>
            </a:r>
            <a:r>
              <a:rPr b="1" lang="en" sz="1600">
                <a:solidFill>
                  <a:schemeClr val="dk1"/>
                </a:solidFill>
                <a:highlight>
                  <a:srgbClr val="FFFFFF"/>
                </a:highlight>
                <a:latin typeface="Georgia"/>
                <a:ea typeface="Georgia"/>
                <a:cs typeface="Georgia"/>
                <a:sym typeface="Georgia"/>
              </a:rPr>
              <a:t>not differentiable</a:t>
            </a:r>
            <a:r>
              <a:rPr lang="en" sz="1600">
                <a:solidFill>
                  <a:schemeClr val="dk1"/>
                </a:solidFill>
                <a:highlight>
                  <a:srgbClr val="FFFFFF"/>
                </a:highlight>
                <a:latin typeface="Georgia"/>
                <a:ea typeface="Georgia"/>
                <a:cs typeface="Georgia"/>
                <a:sym typeface="Georgia"/>
              </a:rPr>
              <a:t> so </a:t>
            </a:r>
            <a:r>
              <a:rPr b="1" lang="en" sz="1600">
                <a:solidFill>
                  <a:schemeClr val="dk1"/>
                </a:solidFill>
                <a:highlight>
                  <a:srgbClr val="FFFFFF"/>
                </a:highlight>
                <a:latin typeface="Georgia"/>
                <a:ea typeface="Georgia"/>
                <a:cs typeface="Georgia"/>
                <a:sym typeface="Georgia"/>
              </a:rPr>
              <a:t>gradient</a:t>
            </a:r>
            <a:r>
              <a:rPr lang="en" sz="1600">
                <a:solidFill>
                  <a:schemeClr val="dk1"/>
                </a:solidFill>
                <a:highlight>
                  <a:srgbClr val="FFFFFF"/>
                </a:highlight>
                <a:latin typeface="Georgia"/>
                <a:ea typeface="Georgia"/>
                <a:cs typeface="Georgia"/>
                <a:sym typeface="Georgia"/>
              </a:rPr>
              <a:t> cannot be calculated to update loss.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06" name="Google Shape;106;p20"/>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Learning</a:t>
            </a:r>
            <a:endParaRPr b="1" sz="1950">
              <a:solidFill>
                <a:schemeClr val="dk1"/>
              </a:solidFill>
              <a:highlight>
                <a:srgbClr val="FFFFFF"/>
              </a:highlight>
            </a:endParaRPr>
          </a:p>
          <a:p>
            <a:pPr indent="0" lvl="0" marL="0" rtl="0" algn="l">
              <a:lnSpc>
                <a:spcPct val="158000"/>
              </a:lnSpc>
              <a:spcBef>
                <a:spcPts val="14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lnSpc>
                <a:spcPct val="158000"/>
              </a:lnSpc>
              <a:spcBef>
                <a:spcPts val="1400"/>
              </a:spcBef>
              <a:spcAft>
                <a:spcPts val="0"/>
              </a:spcAft>
              <a:buNone/>
            </a:pPr>
            <a:r>
              <a:rPr lang="en" sz="1600">
                <a:solidFill>
                  <a:schemeClr val="dk1"/>
                </a:solidFill>
                <a:highlight>
                  <a:srgbClr val="FFFFFF"/>
                </a:highlight>
                <a:latin typeface="Georgia"/>
                <a:ea typeface="Georgia"/>
                <a:cs typeface="Georgia"/>
                <a:sym typeface="Georgia"/>
              </a:rPr>
              <a:t>Brute force search can afford one parameter.</a:t>
            </a:r>
            <a:endParaRPr sz="1600">
              <a:solidFill>
                <a:schemeClr val="dk1"/>
              </a:solidFill>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600">
                <a:solidFill>
                  <a:schemeClr val="dk1"/>
                </a:solidFill>
                <a:highlight>
                  <a:srgbClr val="FFFFFF"/>
                </a:highlight>
                <a:latin typeface="Georgia"/>
                <a:ea typeface="Georgia"/>
                <a:cs typeface="Georgia"/>
                <a:sym typeface="Georgia"/>
              </a:rPr>
              <a:t>For 10 observations, take “b” as (0,1,2,…10) and calculate the total loss for each b value. Plot loss vs “b”, the minimum value of loss will give optimal threshold(b).</a:t>
            </a:r>
            <a:endParaRPr sz="1600">
              <a:solidFill>
                <a:schemeClr val="dk1"/>
              </a:solidFill>
              <a:highlight>
                <a:srgbClr val="FFFFFF"/>
              </a:highlight>
              <a:latin typeface="Georgia"/>
              <a:ea typeface="Georgia"/>
              <a:cs typeface="Georgia"/>
              <a:sym typeface="Georgia"/>
            </a:endParaRPr>
          </a:p>
          <a:p>
            <a:pPr indent="0" lvl="0" marL="0" rtl="0" algn="l">
              <a:lnSpc>
                <a:spcPct val="118000"/>
              </a:lnSpc>
              <a:spcBef>
                <a:spcPts val="2900"/>
              </a:spcBef>
              <a:spcAft>
                <a:spcPts val="0"/>
              </a:spcAft>
              <a:buNone/>
            </a:pPr>
            <a:r>
              <a:t/>
            </a:r>
            <a:endParaRPr b="1" sz="1950">
              <a:solidFill>
                <a:schemeClr val="dk1"/>
              </a:solidFill>
              <a:highlight>
                <a:srgbClr val="FFFFFF"/>
              </a:highlight>
            </a:endParaRPr>
          </a:p>
          <a:p>
            <a:pPr indent="0" lvl="0" marL="0" rtl="0" algn="l">
              <a:spcBef>
                <a:spcPts val="0"/>
              </a:spcBef>
              <a:spcAft>
                <a:spcPts val="0"/>
              </a:spcAft>
              <a:buNone/>
            </a:pPr>
            <a:r>
              <a:t/>
            </a:r>
            <a:endParaRPr sz="1800"/>
          </a:p>
        </p:txBody>
      </p:sp>
      <p:sp>
        <p:nvSpPr>
          <p:cNvPr id="107" name="Google Shape;107;p20"/>
          <p:cNvSpPr txBox="1"/>
          <p:nvPr/>
        </p:nvSpPr>
        <p:spPr>
          <a:xfrm>
            <a:off x="355525" y="3736525"/>
            <a:ext cx="84795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286775" y="229175"/>
            <a:ext cx="8708700" cy="47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2400"/>
          </a:p>
        </p:txBody>
      </p:sp>
      <p:sp>
        <p:nvSpPr>
          <p:cNvPr id="113" name="Google Shape;113;p21"/>
          <p:cNvSpPr txBox="1"/>
          <p:nvPr/>
        </p:nvSpPr>
        <p:spPr>
          <a:xfrm>
            <a:off x="172200" y="172875"/>
            <a:ext cx="8868900" cy="48585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1950">
                <a:solidFill>
                  <a:schemeClr val="dk1"/>
                </a:solidFill>
                <a:highlight>
                  <a:srgbClr val="FFFFFF"/>
                </a:highlight>
              </a:rPr>
              <a:t>Accuracy</a:t>
            </a:r>
            <a:endParaRPr b="1" sz="1950">
              <a:solidFill>
                <a:schemeClr val="dk1"/>
              </a:solidFill>
              <a:highlight>
                <a:srgbClr val="FFFFFF"/>
              </a:highlight>
            </a:endParaRPr>
          </a:p>
          <a:p>
            <a:pPr indent="0" lvl="0" marL="0" rtl="0" algn="l">
              <a:lnSpc>
                <a:spcPct val="158000"/>
              </a:lnSpc>
              <a:spcBef>
                <a:spcPts val="14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Accuracy is given by the standard matrix of the division of the number of right predictions by the total number of predictions.</a:t>
            </a:r>
            <a:endParaRPr sz="1800"/>
          </a:p>
        </p:txBody>
      </p:sp>
      <p:sp>
        <p:nvSpPr>
          <p:cNvPr id="114" name="Google Shape;114;p21"/>
          <p:cNvSpPr txBox="1"/>
          <p:nvPr/>
        </p:nvSpPr>
        <p:spPr>
          <a:xfrm>
            <a:off x="355525" y="3736525"/>
            <a:ext cx="84795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