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8e6afbc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8e6afbc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8e6afbc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e6afbc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8e24745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e24745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8e6afbc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8e6afbc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8e6afbc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8e6afbc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8e6afbc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e6afbc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8e6afbc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e6afbc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8e6afbc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8e6afbc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8e6afbc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e6afbc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e6afbc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e6afbc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cikit-learn.org/stable/modules/generated/sklearn.preprocessing.MinMaxScaler.html" TargetMode="External"/><Relationship Id="rId4" Type="http://schemas.openxmlformats.org/officeDocument/2006/relationships/image" Target="../media/image1.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Perceptron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128" name="Google Shape;128;p22"/>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Perceptron Limitation - OR Function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29" name="Google Shape;129;p22"/>
          <p:cNvSpPr txBox="1"/>
          <p:nvPr/>
        </p:nvSpPr>
        <p:spPr>
          <a:xfrm>
            <a:off x="420850" y="4151150"/>
            <a:ext cx="80727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2"/>
          <p:cNvPicPr preferRelativeResize="0"/>
          <p:nvPr/>
        </p:nvPicPr>
        <p:blipFill>
          <a:blip r:embed="rId3">
            <a:alphaModFix/>
          </a:blip>
          <a:stretch>
            <a:fillRect/>
          </a:stretch>
        </p:blipFill>
        <p:spPr>
          <a:xfrm>
            <a:off x="1159925" y="749739"/>
            <a:ext cx="6319800" cy="3108375"/>
          </a:xfrm>
          <a:prstGeom prst="rect">
            <a:avLst/>
          </a:prstGeom>
          <a:noFill/>
          <a:ln>
            <a:noFill/>
          </a:ln>
        </p:spPr>
      </p:pic>
      <p:sp>
        <p:nvSpPr>
          <p:cNvPr id="131" name="Google Shape;131;p22"/>
          <p:cNvSpPr txBox="1"/>
          <p:nvPr/>
        </p:nvSpPr>
        <p:spPr>
          <a:xfrm>
            <a:off x="220000" y="3610125"/>
            <a:ext cx="8149200" cy="11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The above ‘possible solution’ was obtained by solving the linear system of equations on the left. It is clear that the solution separates the input space into two spaces, negative and positive half spaces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137" name="Google Shape;137;p23"/>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Perceptron Limitation - XOR Function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38" name="Google Shape;138;p23"/>
          <p:cNvSpPr txBox="1"/>
          <p:nvPr/>
        </p:nvSpPr>
        <p:spPr>
          <a:xfrm>
            <a:off x="420850" y="4151150"/>
            <a:ext cx="80727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nvSpPr>
        <p:spPr>
          <a:xfrm>
            <a:off x="124350" y="625900"/>
            <a:ext cx="8924100" cy="43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a:blip r:embed="rId3">
            <a:alphaModFix/>
          </a:blip>
          <a:stretch>
            <a:fillRect/>
          </a:stretch>
        </p:blipFill>
        <p:spPr>
          <a:xfrm>
            <a:off x="842525" y="784325"/>
            <a:ext cx="6410850" cy="2696850"/>
          </a:xfrm>
          <a:prstGeom prst="rect">
            <a:avLst/>
          </a:prstGeom>
          <a:noFill/>
          <a:ln>
            <a:noFill/>
          </a:ln>
        </p:spPr>
      </p:pic>
      <p:sp>
        <p:nvSpPr>
          <p:cNvPr id="141" name="Google Shape;141;p23"/>
          <p:cNvSpPr txBox="1"/>
          <p:nvPr/>
        </p:nvSpPr>
        <p:spPr>
          <a:xfrm>
            <a:off x="468675" y="3768550"/>
            <a:ext cx="83214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Notice that the fourth equation contradicts the second and the third equation. Point is, </a:t>
            </a:r>
            <a:r>
              <a:rPr lang="en" sz="1200">
                <a:solidFill>
                  <a:schemeClr val="dk1"/>
                </a:solidFill>
                <a:highlight>
                  <a:srgbClr val="E9F2FD"/>
                </a:highlight>
              </a:rPr>
              <a:t>there are no </a:t>
            </a:r>
            <a:r>
              <a:rPr i="1" lang="en" sz="1200">
                <a:solidFill>
                  <a:schemeClr val="dk1"/>
                </a:solidFill>
                <a:highlight>
                  <a:srgbClr val="E9F2FD"/>
                </a:highlight>
              </a:rPr>
              <a:t>perceptron </a:t>
            </a:r>
            <a:r>
              <a:rPr lang="en" sz="1200">
                <a:solidFill>
                  <a:schemeClr val="dk1"/>
                </a:solidFill>
                <a:highlight>
                  <a:srgbClr val="E9F2FD"/>
                </a:highlight>
              </a:rPr>
              <a:t>solutions for non-linearly separated data</a:t>
            </a:r>
            <a:r>
              <a:rPr lang="en" sz="1200">
                <a:solidFill>
                  <a:schemeClr val="dk1"/>
                </a:solidFill>
                <a:highlight>
                  <a:srgbClr val="FFFFFF"/>
                </a:highlight>
              </a:rPr>
              <a:t>. So the key take away is that a </a:t>
            </a:r>
            <a:r>
              <a:rPr b="1" lang="en" sz="1200">
                <a:solidFill>
                  <a:schemeClr val="dk1"/>
                </a:solidFill>
                <a:highlight>
                  <a:srgbClr val="FFFFFF"/>
                </a:highlight>
              </a:rPr>
              <a:t>single</a:t>
            </a:r>
            <a:r>
              <a:rPr lang="en" sz="1200">
                <a:solidFill>
                  <a:schemeClr val="dk1"/>
                </a:solidFill>
                <a:highlight>
                  <a:srgbClr val="FFFFFF"/>
                </a:highlight>
              </a:rPr>
              <a:t> </a:t>
            </a:r>
            <a:r>
              <a:rPr i="1" lang="en" sz="1200">
                <a:solidFill>
                  <a:schemeClr val="dk1"/>
                </a:solidFill>
                <a:highlight>
                  <a:srgbClr val="FFFFFF"/>
                </a:highlight>
              </a:rPr>
              <a:t>perceptron</a:t>
            </a:r>
            <a:r>
              <a:rPr lang="en" sz="1200">
                <a:solidFill>
                  <a:schemeClr val="dk1"/>
                </a:solidFill>
                <a:highlight>
                  <a:srgbClr val="FFFFFF"/>
                </a:highlight>
              </a:rPr>
              <a:t> cannot learn to separate the data that are non-linear in nature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60" name="Google Shape;60;p14"/>
          <p:cNvSpPr txBox="1"/>
          <p:nvPr/>
        </p:nvSpPr>
        <p:spPr>
          <a:xfrm>
            <a:off x="143475" y="143475"/>
            <a:ext cx="8840400" cy="48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568713" y="1069775"/>
            <a:ext cx="8006577" cy="3051200"/>
          </a:xfrm>
          <a:prstGeom prst="rect">
            <a:avLst/>
          </a:prstGeom>
          <a:noFill/>
          <a:ln>
            <a:noFill/>
          </a:ln>
        </p:spPr>
      </p:pic>
      <p:sp>
        <p:nvSpPr>
          <p:cNvPr id="62" name="Google Shape;62;p14"/>
          <p:cNvSpPr txBox="1"/>
          <p:nvPr/>
        </p:nvSpPr>
        <p:spPr>
          <a:xfrm>
            <a:off x="296500" y="220000"/>
            <a:ext cx="43233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Who Invented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68" name="Google Shape;68;p15"/>
          <p:cNvSpPr txBox="1"/>
          <p:nvPr/>
        </p:nvSpPr>
        <p:spPr>
          <a:xfrm>
            <a:off x="0" y="105225"/>
            <a:ext cx="8868900" cy="49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Perceptron Data</a:t>
            </a:r>
            <a:endParaRPr/>
          </a:p>
          <a:p>
            <a:pPr indent="0" lvl="0" marL="0" rtl="0" algn="l">
              <a:spcBef>
                <a:spcPts val="0"/>
              </a:spcBef>
              <a:spcAft>
                <a:spcPts val="0"/>
              </a:spcAft>
              <a:buNone/>
            </a:pPr>
            <a:r>
              <a:t/>
            </a:r>
            <a:endParaRPr sz="1200">
              <a:solidFill>
                <a:srgbClr val="111111"/>
              </a:solidFill>
            </a:endParaRPr>
          </a:p>
        </p:txBody>
      </p:sp>
      <p:pic>
        <p:nvPicPr>
          <p:cNvPr id="69" name="Google Shape;69;p15"/>
          <p:cNvPicPr preferRelativeResize="0"/>
          <p:nvPr/>
        </p:nvPicPr>
        <p:blipFill>
          <a:blip r:embed="rId3">
            <a:alphaModFix/>
          </a:blip>
          <a:stretch>
            <a:fillRect/>
          </a:stretch>
        </p:blipFill>
        <p:spPr>
          <a:xfrm>
            <a:off x="3373975" y="1664275"/>
            <a:ext cx="5609826" cy="3089476"/>
          </a:xfrm>
          <a:prstGeom prst="rect">
            <a:avLst/>
          </a:prstGeom>
          <a:noFill/>
          <a:ln>
            <a:noFill/>
          </a:ln>
        </p:spPr>
      </p:pic>
      <p:sp>
        <p:nvSpPr>
          <p:cNvPr id="70" name="Google Shape;70;p15"/>
          <p:cNvSpPr txBox="1"/>
          <p:nvPr/>
        </p:nvSpPr>
        <p:spPr>
          <a:xfrm>
            <a:off x="105225" y="1501675"/>
            <a:ext cx="3108600" cy="330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11111"/>
              </a:buClr>
              <a:buSzPts val="1200"/>
              <a:buAutoNum type="arabicPeriod"/>
            </a:pPr>
            <a:r>
              <a:rPr lang="en" sz="1200">
                <a:solidFill>
                  <a:srgbClr val="111111"/>
                </a:solidFill>
              </a:rPr>
              <a:t>In perceptron model inputs can be real numbers unlike the boolean inputs in MP Neuron Model</a:t>
            </a:r>
            <a:endParaRPr sz="1200">
              <a:solidFill>
                <a:srgbClr val="111111"/>
              </a:solidFill>
            </a:endParaRPr>
          </a:p>
          <a:p>
            <a:pPr indent="-304800" lvl="0" marL="457200" rtl="0" algn="l">
              <a:spcBef>
                <a:spcPts val="0"/>
              </a:spcBef>
              <a:spcAft>
                <a:spcPts val="0"/>
              </a:spcAft>
              <a:buClr>
                <a:srgbClr val="111111"/>
              </a:buClr>
              <a:buSzPts val="1200"/>
              <a:buAutoNum type="arabicPeriod"/>
            </a:pPr>
            <a:r>
              <a:rPr lang="en" sz="1200">
                <a:solidFill>
                  <a:srgbClr val="111111"/>
                </a:solidFill>
              </a:rPr>
              <a:t>Introduces the concept of weights and also a learning algorithm</a:t>
            </a:r>
            <a:endParaRPr sz="1200">
              <a:solidFill>
                <a:srgbClr val="111111"/>
              </a:solidFill>
            </a:endParaRPr>
          </a:p>
          <a:p>
            <a:pPr indent="-304800" lvl="0" marL="457200" rtl="0" algn="l">
              <a:spcBef>
                <a:spcPts val="0"/>
              </a:spcBef>
              <a:spcAft>
                <a:spcPts val="0"/>
              </a:spcAft>
              <a:buClr>
                <a:srgbClr val="111111"/>
              </a:buClr>
              <a:buSzPts val="1200"/>
              <a:buAutoNum type="arabicPeriod"/>
            </a:pPr>
            <a:r>
              <a:rPr lang="en" sz="1200">
                <a:solidFill>
                  <a:srgbClr val="111111"/>
                </a:solidFill>
              </a:rPr>
              <a:t>The output from the model is still a Boolean Output</a:t>
            </a:r>
            <a:endParaRPr sz="1200">
              <a:solidFill>
                <a:srgbClr val="111111"/>
              </a:solidFill>
            </a:endParaRPr>
          </a:p>
          <a:p>
            <a:pPr indent="-304800" lvl="0" marL="457200" rtl="0" algn="l">
              <a:spcBef>
                <a:spcPts val="0"/>
              </a:spcBef>
              <a:spcAft>
                <a:spcPts val="0"/>
              </a:spcAft>
              <a:buClr>
                <a:srgbClr val="111111"/>
              </a:buClr>
              <a:buSzPts val="1200"/>
              <a:buAutoNum type="arabicPeriod"/>
            </a:pPr>
            <a:r>
              <a:t/>
            </a:r>
            <a:endParaRPr sz="1200">
              <a:solidFill>
                <a:srgbClr val="11111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76" name="Google Shape;76;p16"/>
          <p:cNvSpPr txBox="1"/>
          <p:nvPr/>
        </p:nvSpPr>
        <p:spPr>
          <a:xfrm>
            <a:off x="0" y="105225"/>
            <a:ext cx="8868900" cy="49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Input Data - Standardization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n" sz="1200">
                <a:solidFill>
                  <a:srgbClr val="111111"/>
                </a:solidFill>
              </a:rPr>
              <a:t>It is very important to have all the features present in the data to be on the same scale and so that these features will have the same importance, at least in the initial stage of iteration. In order to bring all the features to the same scale. We will perform </a:t>
            </a:r>
            <a:r>
              <a:rPr lang="en" sz="1200">
                <a:solidFill>
                  <a:srgbClr val="111111"/>
                </a:solidFill>
                <a:uFill>
                  <a:noFill/>
                </a:uFill>
                <a:hlinkClick r:id="rId3"/>
              </a:rPr>
              <a:t>min-max standardization</a:t>
            </a:r>
            <a:r>
              <a:rPr lang="en" sz="1200">
                <a:solidFill>
                  <a:srgbClr val="111111"/>
                </a:solidFill>
              </a:rPr>
              <a:t> to bring all the values to a range 0–1.</a:t>
            </a:r>
            <a:endParaRPr sz="12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111111"/>
              </a:solidFill>
            </a:endParaRPr>
          </a:p>
        </p:txBody>
      </p:sp>
      <p:pic>
        <p:nvPicPr>
          <p:cNvPr id="77" name="Google Shape;77;p16"/>
          <p:cNvPicPr preferRelativeResize="0"/>
          <p:nvPr/>
        </p:nvPicPr>
        <p:blipFill>
          <a:blip r:embed="rId4">
            <a:alphaModFix/>
          </a:blip>
          <a:stretch>
            <a:fillRect/>
          </a:stretch>
        </p:blipFill>
        <p:spPr>
          <a:xfrm>
            <a:off x="278600" y="2510538"/>
            <a:ext cx="3028950" cy="809625"/>
          </a:xfrm>
          <a:prstGeom prst="rect">
            <a:avLst/>
          </a:prstGeom>
          <a:noFill/>
          <a:ln>
            <a:noFill/>
          </a:ln>
        </p:spPr>
      </p:pic>
      <p:sp>
        <p:nvSpPr>
          <p:cNvPr id="78" name="Google Shape;78;p16"/>
          <p:cNvSpPr txBox="1"/>
          <p:nvPr/>
        </p:nvSpPr>
        <p:spPr>
          <a:xfrm>
            <a:off x="4284575" y="1964800"/>
            <a:ext cx="4648200" cy="30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6"/>
          <p:cNvPicPr preferRelativeResize="0"/>
          <p:nvPr/>
        </p:nvPicPr>
        <p:blipFill>
          <a:blip r:embed="rId5">
            <a:alphaModFix/>
          </a:blip>
          <a:stretch>
            <a:fillRect/>
          </a:stretch>
        </p:blipFill>
        <p:spPr>
          <a:xfrm>
            <a:off x="3945523" y="2213025"/>
            <a:ext cx="5117727" cy="293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50425" y="105225"/>
            <a:ext cx="8933400" cy="48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85" name="Google Shape;85;p17"/>
          <p:cNvSpPr txBox="1"/>
          <p:nvPr/>
        </p:nvSpPr>
        <p:spPr>
          <a:xfrm>
            <a:off x="0" y="105225"/>
            <a:ext cx="8868900" cy="49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Model</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sz="1500">
              <a:solidFill>
                <a:srgbClr val="11111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111111"/>
              </a:solidFill>
            </a:endParaRPr>
          </a:p>
        </p:txBody>
      </p:sp>
      <p:pic>
        <p:nvPicPr>
          <p:cNvPr id="86" name="Google Shape;86;p17"/>
          <p:cNvPicPr preferRelativeResize="0"/>
          <p:nvPr/>
        </p:nvPicPr>
        <p:blipFill>
          <a:blip r:embed="rId3">
            <a:alphaModFix/>
          </a:blip>
          <a:stretch>
            <a:fillRect/>
          </a:stretch>
        </p:blipFill>
        <p:spPr>
          <a:xfrm>
            <a:off x="716025" y="1675800"/>
            <a:ext cx="6380651" cy="2587700"/>
          </a:xfrm>
          <a:prstGeom prst="rect">
            <a:avLst/>
          </a:prstGeom>
          <a:noFill/>
          <a:ln>
            <a:noFill/>
          </a:ln>
        </p:spPr>
      </p:pic>
      <p:sp>
        <p:nvSpPr>
          <p:cNvPr id="87" name="Google Shape;87;p17"/>
          <p:cNvSpPr txBox="1"/>
          <p:nvPr/>
        </p:nvSpPr>
        <p:spPr>
          <a:xfrm>
            <a:off x="545675" y="4365400"/>
            <a:ext cx="750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Here, </a:t>
            </a:r>
            <a:r>
              <a:rPr b="1" i="1" lang="en" sz="1600">
                <a:solidFill>
                  <a:schemeClr val="dk1"/>
                </a:solidFill>
                <a:highlight>
                  <a:srgbClr val="FFFFFF"/>
                </a:highlight>
                <a:latin typeface="Georgia"/>
                <a:ea typeface="Georgia"/>
                <a:cs typeface="Georgia"/>
                <a:sym typeface="Georgia"/>
              </a:rPr>
              <a:t>w_0</a:t>
            </a:r>
            <a:r>
              <a:rPr lang="en" sz="1600">
                <a:solidFill>
                  <a:schemeClr val="dk1"/>
                </a:solidFill>
                <a:highlight>
                  <a:srgbClr val="FFFFFF"/>
                </a:highlight>
                <a:latin typeface="Georgia"/>
                <a:ea typeface="Georgia"/>
                <a:cs typeface="Georgia"/>
                <a:sym typeface="Georgia"/>
              </a:rPr>
              <a:t> is called the bias because it represents the prior</a:t>
            </a:r>
            <a:endParaRPr/>
          </a:p>
        </p:txBody>
      </p:sp>
      <p:sp>
        <p:nvSpPr>
          <p:cNvPr id="88" name="Google Shape;88;p17"/>
          <p:cNvSpPr txBox="1"/>
          <p:nvPr/>
        </p:nvSpPr>
        <p:spPr>
          <a:xfrm>
            <a:off x="121025" y="584950"/>
            <a:ext cx="86028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The model is a function which may have multiple parameters(weights). The model works as a addition of the multiplication of input and the parameters(weights). The weights can be positive or negative based on its positive influence or negative influence towards the final prediction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94" name="Google Shape;94;p18"/>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Loss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rPr lang="en" sz="1200">
                <a:solidFill>
                  <a:schemeClr val="dk1"/>
                </a:solidFill>
                <a:highlight>
                  <a:srgbClr val="FFFFFF"/>
                </a:highlight>
              </a:rPr>
              <a:t>If there is a deviation from the true output, the loss value is 1. If it is the same as the actual output, loss value is zero. The loss value tells the model that some correction needs to be done. For the correction the weights or the thresholds are adjusted.</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rgbClr val="111111"/>
                </a:solidFill>
              </a:rPr>
              <a:t>Let’s consider that we are making a decision based on only two features, Weight and Screen size</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95" name="Google Shape;95;p18"/>
          <p:cNvPicPr preferRelativeResize="0"/>
          <p:nvPr/>
        </p:nvPicPr>
        <p:blipFill>
          <a:blip r:embed="rId3">
            <a:alphaModFix/>
          </a:blip>
          <a:stretch>
            <a:fillRect/>
          </a:stretch>
        </p:blipFill>
        <p:spPr>
          <a:xfrm>
            <a:off x="1179975" y="2238575"/>
            <a:ext cx="6968949" cy="220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101" name="Google Shape;101;p19"/>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Perceptron Learning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102" name="Google Shape;102;p19"/>
          <p:cNvPicPr preferRelativeResize="0"/>
          <p:nvPr/>
        </p:nvPicPr>
        <p:blipFill>
          <a:blip r:embed="rId3">
            <a:alphaModFix/>
          </a:blip>
          <a:stretch>
            <a:fillRect/>
          </a:stretch>
        </p:blipFill>
        <p:spPr>
          <a:xfrm>
            <a:off x="1966625" y="1649050"/>
            <a:ext cx="4669474" cy="3276125"/>
          </a:xfrm>
          <a:prstGeom prst="rect">
            <a:avLst/>
          </a:prstGeom>
          <a:noFill/>
          <a:ln>
            <a:noFill/>
          </a:ln>
        </p:spPr>
      </p:pic>
      <p:sp>
        <p:nvSpPr>
          <p:cNvPr id="103" name="Google Shape;103;p19"/>
          <p:cNvSpPr txBox="1"/>
          <p:nvPr/>
        </p:nvSpPr>
        <p:spPr>
          <a:xfrm>
            <a:off x="141200" y="494175"/>
            <a:ext cx="88425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11111"/>
                </a:solidFill>
              </a:rPr>
              <a:t>We initialize the weights randomly, then pick a random observation </a:t>
            </a:r>
            <a:r>
              <a:rPr b="1" lang="en" sz="1100">
                <a:solidFill>
                  <a:srgbClr val="111111"/>
                </a:solidFill>
              </a:rPr>
              <a:t>x</a:t>
            </a:r>
            <a:r>
              <a:rPr lang="en" sz="1100">
                <a:solidFill>
                  <a:srgbClr val="111111"/>
                </a:solidFill>
              </a:rPr>
              <a:t> from the entire data. If the </a:t>
            </a:r>
            <a:r>
              <a:rPr b="1" lang="en" sz="1100">
                <a:solidFill>
                  <a:srgbClr val="111111"/>
                </a:solidFill>
              </a:rPr>
              <a:t>x</a:t>
            </a:r>
            <a:r>
              <a:rPr lang="en" sz="1100">
                <a:solidFill>
                  <a:srgbClr val="111111"/>
                </a:solidFill>
              </a:rPr>
              <a:t> belongs to the positive class and the dot product </a:t>
            </a:r>
            <a:r>
              <a:rPr b="1" lang="en" sz="1100">
                <a:solidFill>
                  <a:srgbClr val="111111"/>
                </a:solidFill>
              </a:rPr>
              <a:t>w.x &lt; 0</a:t>
            </a:r>
            <a:r>
              <a:rPr lang="en" sz="1100">
                <a:solidFill>
                  <a:srgbClr val="111111"/>
                </a:solidFill>
              </a:rPr>
              <a:t> it means that the model is making an error (we need the output to be </a:t>
            </a:r>
            <a:r>
              <a:rPr b="1" lang="en" sz="1100">
                <a:solidFill>
                  <a:srgbClr val="111111"/>
                </a:solidFill>
              </a:rPr>
              <a:t>w.x ≥ 0</a:t>
            </a:r>
            <a:r>
              <a:rPr lang="en" sz="1100">
                <a:solidFill>
                  <a:srgbClr val="111111"/>
                </a:solidFill>
              </a:rPr>
              <a:t> for positive class refer) and the weights need to be updated (</a:t>
            </a:r>
            <a:r>
              <a:rPr b="1" lang="en" sz="1100">
                <a:solidFill>
                  <a:srgbClr val="111111"/>
                </a:solidFill>
              </a:rPr>
              <a:t>w = w + x</a:t>
            </a:r>
            <a:r>
              <a:rPr lang="en" sz="1100">
                <a:solidFill>
                  <a:srgbClr val="111111"/>
                </a:solidFill>
              </a:rPr>
              <a:t>). Similarly, if the </a:t>
            </a:r>
            <a:r>
              <a:rPr b="1" lang="en" sz="1100">
                <a:solidFill>
                  <a:srgbClr val="111111"/>
                </a:solidFill>
              </a:rPr>
              <a:t>x</a:t>
            </a:r>
            <a:r>
              <a:rPr lang="en" sz="1100">
                <a:solidFill>
                  <a:srgbClr val="111111"/>
                </a:solidFill>
              </a:rPr>
              <a:t> belongs to the negative class and the dot product </a:t>
            </a:r>
            <a:r>
              <a:rPr b="1" lang="en" sz="1100">
                <a:solidFill>
                  <a:srgbClr val="111111"/>
                </a:solidFill>
              </a:rPr>
              <a:t>w.x ≥ 0</a:t>
            </a:r>
            <a:r>
              <a:rPr lang="en" sz="1100">
                <a:solidFill>
                  <a:srgbClr val="111111"/>
                </a:solidFill>
              </a:rPr>
              <a:t> (we need the output to be </a:t>
            </a:r>
            <a:r>
              <a:rPr b="1" lang="en" sz="1100">
                <a:solidFill>
                  <a:srgbClr val="111111"/>
                </a:solidFill>
              </a:rPr>
              <a:t>w.x &lt; 0</a:t>
            </a:r>
            <a:r>
              <a:rPr lang="en" sz="1100">
                <a:solidFill>
                  <a:srgbClr val="111111"/>
                </a:solidFill>
              </a:rPr>
              <a:t> for negative class) again in this case the model made an error, so the weights need to be updated (</a:t>
            </a:r>
            <a:r>
              <a:rPr b="1" lang="en" sz="1100">
                <a:solidFill>
                  <a:srgbClr val="111111"/>
                </a:solidFill>
              </a:rPr>
              <a:t>w = w — x</a:t>
            </a:r>
            <a:r>
              <a:rPr lang="en" sz="1100">
                <a:solidFill>
                  <a:srgbClr val="111111"/>
                </a:solidFill>
              </a:rPr>
              <a:t>). We will continue this operation till we reach convergence, convergence in our case means that our model is able to classify all the inputs correctly.</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109" name="Google Shape;109;p20"/>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Model Evaluation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10" name="Google Shape;110;p20"/>
          <p:cNvSpPr txBox="1"/>
          <p:nvPr/>
        </p:nvSpPr>
        <p:spPr>
          <a:xfrm>
            <a:off x="141200" y="494175"/>
            <a:ext cx="88425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Once we got the best weights </a:t>
            </a:r>
            <a:r>
              <a:rPr b="1" lang="en" sz="1200">
                <a:solidFill>
                  <a:srgbClr val="111111"/>
                </a:solidFill>
              </a:rPr>
              <a:t>w</a:t>
            </a:r>
            <a:r>
              <a:rPr lang="en" sz="1200">
                <a:solidFill>
                  <a:srgbClr val="111111"/>
                </a:solidFill>
              </a:rPr>
              <a:t> from the learning algorithm, we can evaluate the model on the test data by comparing the actual class of observation and the predicted class of the observation</a:t>
            </a:r>
            <a:endParaRPr sz="1200"/>
          </a:p>
        </p:txBody>
      </p:sp>
      <p:pic>
        <p:nvPicPr>
          <p:cNvPr id="111" name="Google Shape;111;p20"/>
          <p:cNvPicPr preferRelativeResize="0"/>
          <p:nvPr/>
        </p:nvPicPr>
        <p:blipFill>
          <a:blip r:embed="rId3">
            <a:alphaModFix/>
          </a:blip>
          <a:stretch>
            <a:fillRect/>
          </a:stretch>
        </p:blipFill>
        <p:spPr>
          <a:xfrm>
            <a:off x="661675" y="1587775"/>
            <a:ext cx="7106749" cy="2168825"/>
          </a:xfrm>
          <a:prstGeom prst="rect">
            <a:avLst/>
          </a:prstGeom>
          <a:noFill/>
          <a:ln>
            <a:noFill/>
          </a:ln>
        </p:spPr>
      </p:pic>
      <p:sp>
        <p:nvSpPr>
          <p:cNvPr id="112" name="Google Shape;112;p20"/>
          <p:cNvSpPr txBox="1"/>
          <p:nvPr/>
        </p:nvSpPr>
        <p:spPr>
          <a:xfrm>
            <a:off x="420850" y="4151150"/>
            <a:ext cx="80727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0"/>
          <p:cNvPicPr preferRelativeResize="0"/>
          <p:nvPr/>
        </p:nvPicPr>
        <p:blipFill>
          <a:blip r:embed="rId4">
            <a:alphaModFix/>
          </a:blip>
          <a:stretch>
            <a:fillRect/>
          </a:stretch>
        </p:blipFill>
        <p:spPr>
          <a:xfrm>
            <a:off x="1490487" y="3756600"/>
            <a:ext cx="5449125" cy="91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229500" y="217725"/>
            <a:ext cx="8754300" cy="4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
        <p:nvSpPr>
          <p:cNvPr id="119" name="Google Shape;119;p21"/>
          <p:cNvSpPr txBox="1"/>
          <p:nvPr/>
        </p:nvSpPr>
        <p:spPr>
          <a:xfrm>
            <a:off x="0" y="70600"/>
            <a:ext cx="8983800" cy="49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AND GATE - OR GATE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20" name="Google Shape;120;p21"/>
          <p:cNvSpPr txBox="1"/>
          <p:nvPr/>
        </p:nvSpPr>
        <p:spPr>
          <a:xfrm>
            <a:off x="420850" y="4151150"/>
            <a:ext cx="80727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1"/>
          <p:cNvPicPr preferRelativeResize="0"/>
          <p:nvPr/>
        </p:nvPicPr>
        <p:blipFill>
          <a:blip r:embed="rId3">
            <a:alphaModFix/>
          </a:blip>
          <a:stretch>
            <a:fillRect/>
          </a:stretch>
        </p:blipFill>
        <p:spPr>
          <a:xfrm>
            <a:off x="171675" y="1192475"/>
            <a:ext cx="3865224" cy="2706850"/>
          </a:xfrm>
          <a:prstGeom prst="rect">
            <a:avLst/>
          </a:prstGeom>
          <a:noFill/>
          <a:ln>
            <a:noFill/>
          </a:ln>
        </p:spPr>
      </p:pic>
      <p:pic>
        <p:nvPicPr>
          <p:cNvPr id="122" name="Google Shape;122;p21"/>
          <p:cNvPicPr preferRelativeResize="0"/>
          <p:nvPr/>
        </p:nvPicPr>
        <p:blipFill>
          <a:blip r:embed="rId4">
            <a:alphaModFix/>
          </a:blip>
          <a:stretch>
            <a:fillRect/>
          </a:stretch>
        </p:blipFill>
        <p:spPr>
          <a:xfrm>
            <a:off x="4794686" y="1049000"/>
            <a:ext cx="4201264" cy="2706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