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566b6bc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566b6bc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566b6bc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566b6bc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69bbde7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69bbde7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66b6bc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66b6bc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66b6bc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66b6bc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66b6bc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66b6bc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23025" y="201250"/>
            <a:ext cx="8767800" cy="47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Sigmoid Neuron</a:t>
            </a:r>
            <a:endParaRPr sz="24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223025" y="201250"/>
            <a:ext cx="8767800" cy="47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Sigmoid Neuron</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0" name="Google Shape;60;p14"/>
          <p:cNvPicPr preferRelativeResize="0"/>
          <p:nvPr/>
        </p:nvPicPr>
        <p:blipFill>
          <a:blip r:embed="rId3">
            <a:alphaModFix/>
          </a:blip>
          <a:stretch>
            <a:fillRect/>
          </a:stretch>
        </p:blipFill>
        <p:spPr>
          <a:xfrm>
            <a:off x="1256025" y="2369650"/>
            <a:ext cx="5448626" cy="2469125"/>
          </a:xfrm>
          <a:prstGeom prst="rect">
            <a:avLst/>
          </a:prstGeom>
          <a:noFill/>
          <a:ln>
            <a:noFill/>
          </a:ln>
        </p:spPr>
      </p:pic>
      <p:sp>
        <p:nvSpPr>
          <p:cNvPr id="61" name="Google Shape;61;p14"/>
          <p:cNvSpPr txBox="1"/>
          <p:nvPr/>
        </p:nvSpPr>
        <p:spPr>
          <a:xfrm>
            <a:off x="223025" y="766650"/>
            <a:ext cx="8767800" cy="14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The output from the sigmoid is not 0 or 1 like the perceptron model instead it is a real value between 0–1 which can be interpreted as a probability. The most commonly used sigmoid function is the logistic function, which has a characteristic of an “</a:t>
            </a:r>
            <a:r>
              <a:rPr b="1" lang="en" sz="1600">
                <a:solidFill>
                  <a:schemeClr val="dk1"/>
                </a:solidFill>
                <a:latin typeface="Georgia"/>
                <a:ea typeface="Georgia"/>
                <a:cs typeface="Georgia"/>
                <a:sym typeface="Georgia"/>
              </a:rPr>
              <a:t>S</a:t>
            </a:r>
            <a:r>
              <a:rPr lang="en" sz="1600">
                <a:solidFill>
                  <a:schemeClr val="dk1"/>
                </a:solidFill>
                <a:highlight>
                  <a:srgbClr val="FFFFFF"/>
                </a:highlight>
                <a:latin typeface="Georgia"/>
                <a:ea typeface="Georgia"/>
                <a:cs typeface="Georgia"/>
                <a:sym typeface="Georgia"/>
              </a:rPr>
              <a:t>” shaped curve.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nvSpPr>
        <p:spPr>
          <a:xfrm>
            <a:off x="223025" y="201250"/>
            <a:ext cx="8767800" cy="47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Sigmoid Neuron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7" name="Google Shape;67;p15"/>
          <p:cNvPicPr preferRelativeResize="0"/>
          <p:nvPr/>
        </p:nvPicPr>
        <p:blipFill>
          <a:blip r:embed="rId3">
            <a:alphaModFix/>
          </a:blip>
          <a:stretch>
            <a:fillRect/>
          </a:stretch>
        </p:blipFill>
        <p:spPr>
          <a:xfrm>
            <a:off x="1268450" y="1324525"/>
            <a:ext cx="6439574" cy="3100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223025" y="201250"/>
            <a:ext cx="8767800" cy="47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Activation</a:t>
            </a:r>
            <a:r>
              <a:rPr b="1" lang="en" sz="1800"/>
              <a:t>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3" name="Google Shape;73;p16"/>
          <p:cNvPicPr preferRelativeResize="0"/>
          <p:nvPr/>
        </p:nvPicPr>
        <p:blipFill>
          <a:blip r:embed="rId3">
            <a:alphaModFix/>
          </a:blip>
          <a:stretch>
            <a:fillRect/>
          </a:stretch>
        </p:blipFill>
        <p:spPr>
          <a:xfrm>
            <a:off x="1970500" y="827525"/>
            <a:ext cx="6359125" cy="426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nvSpPr>
        <p:spPr>
          <a:xfrm>
            <a:off x="223025" y="201250"/>
            <a:ext cx="8767800" cy="47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Learning Algorithm</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learning the parameters </a:t>
            </a:r>
            <a:r>
              <a:rPr b="1" lang="en" sz="1600">
                <a:solidFill>
                  <a:schemeClr val="dk1"/>
                </a:solidFill>
                <a:highlight>
                  <a:srgbClr val="FFFFFF"/>
                </a:highlight>
                <a:latin typeface="Georgia"/>
                <a:ea typeface="Georgia"/>
                <a:cs typeface="Georgia"/>
                <a:sym typeface="Georgia"/>
              </a:rPr>
              <a:t>w</a:t>
            </a:r>
            <a:r>
              <a:rPr lang="en" sz="1600">
                <a:solidFill>
                  <a:schemeClr val="dk1"/>
                </a:solidFill>
                <a:highlight>
                  <a:srgbClr val="FFFFFF"/>
                </a:highlight>
                <a:latin typeface="Georgia"/>
                <a:ea typeface="Georgia"/>
                <a:cs typeface="Georgia"/>
                <a:sym typeface="Georgia"/>
              </a:rPr>
              <a:t> and </a:t>
            </a:r>
            <a:r>
              <a:rPr b="1" lang="en" sz="1600">
                <a:solidFill>
                  <a:schemeClr val="dk1"/>
                </a:solidFill>
                <a:highlight>
                  <a:srgbClr val="FFFFFF"/>
                </a:highlight>
                <a:latin typeface="Georgia"/>
                <a:ea typeface="Georgia"/>
                <a:cs typeface="Georgia"/>
                <a:sym typeface="Georgia"/>
              </a:rPr>
              <a:t>b</a:t>
            </a:r>
            <a:r>
              <a:rPr lang="en" sz="1600">
                <a:solidFill>
                  <a:schemeClr val="dk1"/>
                </a:solidFill>
                <a:highlight>
                  <a:srgbClr val="FFFFFF"/>
                </a:highlight>
                <a:latin typeface="Georgia"/>
                <a:ea typeface="Georgia"/>
                <a:cs typeface="Georgia"/>
                <a:sym typeface="Georgia"/>
              </a:rPr>
              <a:t> of the sigmoid neuron model by using the gradient descent algorithm.</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800"/>
          </a:p>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The objective of the learning algorithm is to determine the best possible values for the parameters, such that the overall loss (squared error loss) of the model is minimized as much as possible. Here goes the learning algorithm:</a:t>
            </a:r>
            <a:r>
              <a:rPr b="1" lang="en" sz="1800"/>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4850775" y="2571750"/>
            <a:ext cx="2930650" cy="223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nvSpPr>
        <p:spPr>
          <a:xfrm>
            <a:off x="223025" y="201250"/>
            <a:ext cx="8767800" cy="47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Loss Optimization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We initialize </a:t>
            </a:r>
            <a:r>
              <a:rPr b="1" lang="en" sz="1600">
                <a:solidFill>
                  <a:schemeClr val="dk1"/>
                </a:solidFill>
                <a:highlight>
                  <a:srgbClr val="FFFFFF"/>
                </a:highlight>
                <a:latin typeface="Georgia"/>
                <a:ea typeface="Georgia"/>
                <a:cs typeface="Georgia"/>
                <a:sym typeface="Georgia"/>
              </a:rPr>
              <a:t>w</a:t>
            </a:r>
            <a:r>
              <a:rPr lang="en" sz="1600">
                <a:solidFill>
                  <a:schemeClr val="dk1"/>
                </a:solidFill>
                <a:highlight>
                  <a:srgbClr val="FFFFFF"/>
                </a:highlight>
                <a:latin typeface="Georgia"/>
                <a:ea typeface="Georgia"/>
                <a:cs typeface="Georgia"/>
                <a:sym typeface="Georgia"/>
              </a:rPr>
              <a:t> and </a:t>
            </a:r>
            <a:r>
              <a:rPr b="1" lang="en" sz="1600">
                <a:solidFill>
                  <a:schemeClr val="dk1"/>
                </a:solidFill>
                <a:highlight>
                  <a:srgbClr val="FFFFFF"/>
                </a:highlight>
                <a:latin typeface="Georgia"/>
                <a:ea typeface="Georgia"/>
                <a:cs typeface="Georgia"/>
                <a:sym typeface="Georgia"/>
              </a:rPr>
              <a:t>b</a:t>
            </a:r>
            <a:r>
              <a:rPr lang="en" sz="1600">
                <a:solidFill>
                  <a:schemeClr val="dk1"/>
                </a:solidFill>
                <a:highlight>
                  <a:srgbClr val="FFFFFF"/>
                </a:highlight>
                <a:latin typeface="Georgia"/>
                <a:ea typeface="Georgia"/>
                <a:cs typeface="Georgia"/>
                <a:sym typeface="Georgia"/>
              </a:rPr>
              <a:t> randomly. We then iterate over all the observations in the data, for each observation find the corresponding predicted outcome using the sigmoid function and compute the squared error loss. Based on the loss value, we will update the weights such that the overall loss of the model at the new parameters will be </a:t>
            </a:r>
            <a:r>
              <a:rPr b="1" lang="en" sz="1600">
                <a:solidFill>
                  <a:schemeClr val="dk1"/>
                </a:solidFill>
                <a:highlight>
                  <a:srgbClr val="FFFFFF"/>
                </a:highlight>
                <a:latin typeface="Georgia"/>
                <a:ea typeface="Georgia"/>
                <a:cs typeface="Georgia"/>
                <a:sym typeface="Georgia"/>
              </a:rPr>
              <a:t>less than the current loss</a:t>
            </a:r>
            <a:r>
              <a:rPr lang="en" sz="1600">
                <a:solidFill>
                  <a:schemeClr val="dk1"/>
                </a:solidFill>
                <a:highlight>
                  <a:srgbClr val="FFFFFF"/>
                </a:highlight>
                <a:latin typeface="Georgia"/>
                <a:ea typeface="Georgia"/>
                <a:cs typeface="Georgia"/>
                <a:sym typeface="Georgia"/>
              </a:rPr>
              <a:t> of the model.</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320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overall loss of the model becomes zero.</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overall loss of the model becomes a very small value closer to zero.</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Iterating for a fixed number of passes based on computational capacity.</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nvSpPr>
        <p:spPr>
          <a:xfrm>
            <a:off x="209075" y="125450"/>
            <a:ext cx="8781600" cy="48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Relu Activation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lang="en" sz="1800"/>
              <a:t>It’s not always the case that our activation function is going to transform between 0 and 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Relu activation that transforms the input to maximum of either 0 or input itself</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200">
              <a:solidFill>
                <a:srgbClr val="880000"/>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a:solidFill>
                  <a:srgbClr val="880000"/>
                </a:solidFill>
                <a:highlight>
                  <a:srgbClr val="F5F5F5"/>
                </a:highlight>
                <a:latin typeface="Courier New"/>
                <a:ea typeface="Courier New"/>
                <a:cs typeface="Courier New"/>
                <a:sym typeface="Courier New"/>
              </a:rPr>
              <a:t>// pseudocode</a:t>
            </a:r>
            <a:endParaRPr>
              <a:solidFill>
                <a:srgbClr val="383A42"/>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a:solidFill>
                  <a:srgbClr val="A626A4"/>
                </a:solidFill>
                <a:highlight>
                  <a:srgbClr val="F5F5F5"/>
                </a:highlight>
                <a:latin typeface="Courier New"/>
                <a:ea typeface="Courier New"/>
                <a:cs typeface="Courier New"/>
                <a:sym typeface="Courier New"/>
              </a:rPr>
              <a:t>function</a:t>
            </a:r>
            <a:r>
              <a:rPr lang="en">
                <a:solidFill>
                  <a:srgbClr val="383A42"/>
                </a:solidFill>
                <a:highlight>
                  <a:srgbClr val="F5F5F5"/>
                </a:highlight>
                <a:latin typeface="Courier New"/>
                <a:ea typeface="Courier New"/>
                <a:cs typeface="Courier New"/>
                <a:sym typeface="Courier New"/>
              </a:rPr>
              <a:t> relu</a:t>
            </a:r>
            <a:r>
              <a:rPr lang="en">
                <a:solidFill>
                  <a:srgbClr val="666600"/>
                </a:solidFill>
                <a:highlight>
                  <a:srgbClr val="F5F5F5"/>
                </a:highlight>
                <a:latin typeface="Courier New"/>
                <a:ea typeface="Courier New"/>
                <a:cs typeface="Courier New"/>
                <a:sym typeface="Courier New"/>
              </a:rPr>
              <a:t>(</a:t>
            </a:r>
            <a:r>
              <a:rPr lang="en">
                <a:solidFill>
                  <a:srgbClr val="383A42"/>
                </a:solidFill>
                <a:highlight>
                  <a:srgbClr val="F5F5F5"/>
                </a:highlight>
                <a:latin typeface="Courier New"/>
                <a:ea typeface="Courier New"/>
                <a:cs typeface="Courier New"/>
                <a:sym typeface="Courier New"/>
              </a:rPr>
              <a:t>x</a:t>
            </a:r>
            <a:r>
              <a:rPr lang="en">
                <a:solidFill>
                  <a:srgbClr val="666600"/>
                </a:solidFill>
                <a:highlight>
                  <a:srgbClr val="F5F5F5"/>
                </a:highlight>
                <a:latin typeface="Courier New"/>
                <a:ea typeface="Courier New"/>
                <a:cs typeface="Courier New"/>
                <a:sym typeface="Courier New"/>
              </a:rPr>
              <a:t>)</a:t>
            </a:r>
            <a:r>
              <a:rPr lang="en">
                <a:solidFill>
                  <a:srgbClr val="383A42"/>
                </a:solidFill>
                <a:highlight>
                  <a:srgbClr val="F5F5F5"/>
                </a:highlight>
                <a:latin typeface="Courier New"/>
                <a:ea typeface="Courier New"/>
                <a:cs typeface="Courier New"/>
                <a:sym typeface="Courier New"/>
              </a:rPr>
              <a:t> </a:t>
            </a:r>
            <a:r>
              <a:rPr lang="en">
                <a:solidFill>
                  <a:srgbClr val="666600"/>
                </a:solidFill>
                <a:highlight>
                  <a:srgbClr val="F5F5F5"/>
                </a:highlight>
                <a:latin typeface="Courier New"/>
                <a:ea typeface="Courier New"/>
                <a:cs typeface="Courier New"/>
                <a:sym typeface="Courier New"/>
              </a:rPr>
              <a:t>{</a:t>
            </a:r>
            <a:endParaRPr>
              <a:solidFill>
                <a:srgbClr val="383A42"/>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a:solidFill>
                  <a:srgbClr val="383A42"/>
                </a:solidFill>
                <a:highlight>
                  <a:srgbClr val="F5F5F5"/>
                </a:highlight>
                <a:latin typeface="Courier New"/>
                <a:ea typeface="Courier New"/>
                <a:cs typeface="Courier New"/>
                <a:sym typeface="Courier New"/>
              </a:rPr>
              <a:t>    </a:t>
            </a:r>
            <a:r>
              <a:rPr lang="en">
                <a:solidFill>
                  <a:srgbClr val="A626A4"/>
                </a:solidFill>
                <a:highlight>
                  <a:srgbClr val="F5F5F5"/>
                </a:highlight>
                <a:latin typeface="Courier New"/>
                <a:ea typeface="Courier New"/>
                <a:cs typeface="Courier New"/>
                <a:sym typeface="Courier New"/>
              </a:rPr>
              <a:t>if</a:t>
            </a:r>
            <a:r>
              <a:rPr lang="en">
                <a:solidFill>
                  <a:srgbClr val="383A42"/>
                </a:solidFill>
                <a:highlight>
                  <a:srgbClr val="F5F5F5"/>
                </a:highlight>
                <a:latin typeface="Courier New"/>
                <a:ea typeface="Courier New"/>
                <a:cs typeface="Courier New"/>
                <a:sym typeface="Courier New"/>
              </a:rPr>
              <a:t> </a:t>
            </a:r>
            <a:r>
              <a:rPr lang="en">
                <a:solidFill>
                  <a:srgbClr val="666600"/>
                </a:solidFill>
                <a:highlight>
                  <a:srgbClr val="F5F5F5"/>
                </a:highlight>
                <a:latin typeface="Courier New"/>
                <a:ea typeface="Courier New"/>
                <a:cs typeface="Courier New"/>
                <a:sym typeface="Courier New"/>
              </a:rPr>
              <a:t>(</a:t>
            </a:r>
            <a:r>
              <a:rPr lang="en">
                <a:solidFill>
                  <a:srgbClr val="383A42"/>
                </a:solidFill>
                <a:highlight>
                  <a:srgbClr val="F5F5F5"/>
                </a:highlight>
                <a:latin typeface="Courier New"/>
                <a:ea typeface="Courier New"/>
                <a:cs typeface="Courier New"/>
                <a:sym typeface="Courier New"/>
              </a:rPr>
              <a:t>x </a:t>
            </a:r>
            <a:r>
              <a:rPr lang="en">
                <a:solidFill>
                  <a:srgbClr val="666600"/>
                </a:solidFill>
                <a:highlight>
                  <a:srgbClr val="F5F5F5"/>
                </a:highlight>
                <a:latin typeface="Courier New"/>
                <a:ea typeface="Courier New"/>
                <a:cs typeface="Courier New"/>
                <a:sym typeface="Courier New"/>
              </a:rPr>
              <a:t>&lt;=</a:t>
            </a:r>
            <a:r>
              <a:rPr lang="en">
                <a:solidFill>
                  <a:srgbClr val="383A42"/>
                </a:solidFill>
                <a:highlight>
                  <a:srgbClr val="F5F5F5"/>
                </a:highlight>
                <a:latin typeface="Courier New"/>
                <a:ea typeface="Courier New"/>
                <a:cs typeface="Courier New"/>
                <a:sym typeface="Courier New"/>
              </a:rPr>
              <a:t> </a:t>
            </a:r>
            <a:r>
              <a:rPr lang="en">
                <a:solidFill>
                  <a:srgbClr val="006666"/>
                </a:solidFill>
                <a:highlight>
                  <a:srgbClr val="F5F5F5"/>
                </a:highlight>
                <a:latin typeface="Courier New"/>
                <a:ea typeface="Courier New"/>
                <a:cs typeface="Courier New"/>
                <a:sym typeface="Courier New"/>
              </a:rPr>
              <a:t>0</a:t>
            </a:r>
            <a:r>
              <a:rPr lang="en">
                <a:solidFill>
                  <a:srgbClr val="666600"/>
                </a:solidFill>
                <a:highlight>
                  <a:srgbClr val="F5F5F5"/>
                </a:highlight>
                <a:latin typeface="Courier New"/>
                <a:ea typeface="Courier New"/>
                <a:cs typeface="Courier New"/>
                <a:sym typeface="Courier New"/>
              </a:rPr>
              <a:t>)</a:t>
            </a:r>
            <a:r>
              <a:rPr lang="en">
                <a:solidFill>
                  <a:srgbClr val="383A42"/>
                </a:solidFill>
                <a:highlight>
                  <a:srgbClr val="F5F5F5"/>
                </a:highlight>
                <a:latin typeface="Courier New"/>
                <a:ea typeface="Courier New"/>
                <a:cs typeface="Courier New"/>
                <a:sym typeface="Courier New"/>
              </a:rPr>
              <a:t> </a:t>
            </a:r>
            <a:r>
              <a:rPr lang="en">
                <a:solidFill>
                  <a:srgbClr val="666600"/>
                </a:solidFill>
                <a:highlight>
                  <a:srgbClr val="F5F5F5"/>
                </a:highlight>
                <a:latin typeface="Courier New"/>
                <a:ea typeface="Courier New"/>
                <a:cs typeface="Courier New"/>
                <a:sym typeface="Courier New"/>
              </a:rPr>
              <a:t>{</a:t>
            </a:r>
            <a:endParaRPr>
              <a:solidFill>
                <a:srgbClr val="383A42"/>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a:solidFill>
                  <a:srgbClr val="383A42"/>
                </a:solidFill>
                <a:highlight>
                  <a:srgbClr val="F5F5F5"/>
                </a:highlight>
                <a:latin typeface="Courier New"/>
                <a:ea typeface="Courier New"/>
                <a:cs typeface="Courier New"/>
                <a:sym typeface="Courier New"/>
              </a:rPr>
              <a:t>        </a:t>
            </a:r>
            <a:r>
              <a:rPr lang="en">
                <a:solidFill>
                  <a:srgbClr val="A626A4"/>
                </a:solidFill>
                <a:highlight>
                  <a:srgbClr val="F5F5F5"/>
                </a:highlight>
                <a:latin typeface="Courier New"/>
                <a:ea typeface="Courier New"/>
                <a:cs typeface="Courier New"/>
                <a:sym typeface="Courier New"/>
              </a:rPr>
              <a:t>return</a:t>
            </a:r>
            <a:r>
              <a:rPr lang="en">
                <a:solidFill>
                  <a:srgbClr val="383A42"/>
                </a:solidFill>
                <a:highlight>
                  <a:srgbClr val="F5F5F5"/>
                </a:highlight>
                <a:latin typeface="Courier New"/>
                <a:ea typeface="Courier New"/>
                <a:cs typeface="Courier New"/>
                <a:sym typeface="Courier New"/>
              </a:rPr>
              <a:t> </a:t>
            </a:r>
            <a:r>
              <a:rPr lang="en">
                <a:solidFill>
                  <a:srgbClr val="006666"/>
                </a:solidFill>
                <a:highlight>
                  <a:srgbClr val="F5F5F5"/>
                </a:highlight>
                <a:latin typeface="Courier New"/>
                <a:ea typeface="Courier New"/>
                <a:cs typeface="Courier New"/>
                <a:sym typeface="Courier New"/>
              </a:rPr>
              <a:t>0</a:t>
            </a:r>
            <a:r>
              <a:rPr lang="en">
                <a:solidFill>
                  <a:srgbClr val="666600"/>
                </a:solidFill>
                <a:highlight>
                  <a:srgbClr val="F5F5F5"/>
                </a:highlight>
                <a:latin typeface="Courier New"/>
                <a:ea typeface="Courier New"/>
                <a:cs typeface="Courier New"/>
                <a:sym typeface="Courier New"/>
              </a:rPr>
              <a:t>;</a:t>
            </a:r>
            <a:endParaRPr>
              <a:solidFill>
                <a:srgbClr val="383A42"/>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a:solidFill>
                  <a:srgbClr val="383A42"/>
                </a:solidFill>
                <a:highlight>
                  <a:srgbClr val="F5F5F5"/>
                </a:highlight>
                <a:latin typeface="Courier New"/>
                <a:ea typeface="Courier New"/>
                <a:cs typeface="Courier New"/>
                <a:sym typeface="Courier New"/>
              </a:rPr>
              <a:t>    </a:t>
            </a:r>
            <a:r>
              <a:rPr lang="en">
                <a:solidFill>
                  <a:srgbClr val="666600"/>
                </a:solidFill>
                <a:highlight>
                  <a:srgbClr val="F5F5F5"/>
                </a:highlight>
                <a:latin typeface="Courier New"/>
                <a:ea typeface="Courier New"/>
                <a:cs typeface="Courier New"/>
                <a:sym typeface="Courier New"/>
              </a:rPr>
              <a:t>}</a:t>
            </a:r>
            <a:r>
              <a:rPr lang="en">
                <a:solidFill>
                  <a:srgbClr val="383A42"/>
                </a:solidFill>
                <a:highlight>
                  <a:srgbClr val="F5F5F5"/>
                </a:highlight>
                <a:latin typeface="Courier New"/>
                <a:ea typeface="Courier New"/>
                <a:cs typeface="Courier New"/>
                <a:sym typeface="Courier New"/>
              </a:rPr>
              <a:t> </a:t>
            </a:r>
            <a:r>
              <a:rPr lang="en">
                <a:solidFill>
                  <a:srgbClr val="A626A4"/>
                </a:solidFill>
                <a:highlight>
                  <a:srgbClr val="F5F5F5"/>
                </a:highlight>
                <a:latin typeface="Courier New"/>
                <a:ea typeface="Courier New"/>
                <a:cs typeface="Courier New"/>
                <a:sym typeface="Courier New"/>
              </a:rPr>
              <a:t>else</a:t>
            </a:r>
            <a:r>
              <a:rPr lang="en">
                <a:solidFill>
                  <a:srgbClr val="383A42"/>
                </a:solidFill>
                <a:highlight>
                  <a:srgbClr val="F5F5F5"/>
                </a:highlight>
                <a:latin typeface="Courier New"/>
                <a:ea typeface="Courier New"/>
                <a:cs typeface="Courier New"/>
                <a:sym typeface="Courier New"/>
              </a:rPr>
              <a:t> </a:t>
            </a:r>
            <a:r>
              <a:rPr lang="en">
                <a:solidFill>
                  <a:srgbClr val="666600"/>
                </a:solidFill>
                <a:highlight>
                  <a:srgbClr val="F5F5F5"/>
                </a:highlight>
                <a:latin typeface="Courier New"/>
                <a:ea typeface="Courier New"/>
                <a:cs typeface="Courier New"/>
                <a:sym typeface="Courier New"/>
              </a:rPr>
              <a:t>{</a:t>
            </a:r>
            <a:endParaRPr>
              <a:solidFill>
                <a:srgbClr val="383A42"/>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a:solidFill>
                  <a:srgbClr val="383A42"/>
                </a:solidFill>
                <a:highlight>
                  <a:srgbClr val="F5F5F5"/>
                </a:highlight>
                <a:latin typeface="Courier New"/>
                <a:ea typeface="Courier New"/>
                <a:cs typeface="Courier New"/>
                <a:sym typeface="Courier New"/>
              </a:rPr>
              <a:t>        </a:t>
            </a:r>
            <a:r>
              <a:rPr lang="en">
                <a:solidFill>
                  <a:srgbClr val="A626A4"/>
                </a:solidFill>
                <a:highlight>
                  <a:srgbClr val="F5F5F5"/>
                </a:highlight>
                <a:latin typeface="Courier New"/>
                <a:ea typeface="Courier New"/>
                <a:cs typeface="Courier New"/>
                <a:sym typeface="Courier New"/>
              </a:rPr>
              <a:t>return</a:t>
            </a:r>
            <a:r>
              <a:rPr lang="en">
                <a:solidFill>
                  <a:srgbClr val="383A42"/>
                </a:solidFill>
                <a:highlight>
                  <a:srgbClr val="F5F5F5"/>
                </a:highlight>
                <a:latin typeface="Courier New"/>
                <a:ea typeface="Courier New"/>
                <a:cs typeface="Courier New"/>
                <a:sym typeface="Courier New"/>
              </a:rPr>
              <a:t> x</a:t>
            </a:r>
            <a:r>
              <a:rPr lang="en">
                <a:solidFill>
                  <a:srgbClr val="666600"/>
                </a:solidFill>
                <a:highlight>
                  <a:srgbClr val="F5F5F5"/>
                </a:highlight>
                <a:latin typeface="Courier New"/>
                <a:ea typeface="Courier New"/>
                <a:cs typeface="Courier New"/>
                <a:sym typeface="Courier New"/>
              </a:rPr>
              <a:t>;</a:t>
            </a:r>
            <a:endParaRPr>
              <a:solidFill>
                <a:srgbClr val="383A42"/>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a:solidFill>
                  <a:srgbClr val="383A42"/>
                </a:solidFill>
                <a:highlight>
                  <a:srgbClr val="F5F5F5"/>
                </a:highlight>
                <a:latin typeface="Courier New"/>
                <a:ea typeface="Courier New"/>
                <a:cs typeface="Courier New"/>
                <a:sym typeface="Courier New"/>
              </a:rPr>
              <a:t>    </a:t>
            </a:r>
            <a:r>
              <a:rPr lang="en">
                <a:solidFill>
                  <a:srgbClr val="666600"/>
                </a:solidFill>
                <a:highlight>
                  <a:srgbClr val="F5F5F5"/>
                </a:highlight>
                <a:latin typeface="Courier New"/>
                <a:ea typeface="Courier New"/>
                <a:cs typeface="Courier New"/>
                <a:sym typeface="Courier New"/>
              </a:rPr>
              <a:t>}</a:t>
            </a:r>
            <a:endParaRPr>
              <a:solidFill>
                <a:srgbClr val="383A42"/>
              </a:solidFill>
              <a:highlight>
                <a:srgbClr val="F5F5F5"/>
              </a:highlight>
              <a:latin typeface="Courier New"/>
              <a:ea typeface="Courier New"/>
              <a:cs typeface="Courier New"/>
              <a:sym typeface="Courier New"/>
            </a:endParaRPr>
          </a:p>
          <a:p>
            <a:pPr indent="0" lvl="0" marL="0" rtl="0" algn="l">
              <a:lnSpc>
                <a:spcPct val="130000"/>
              </a:lnSpc>
              <a:spcBef>
                <a:spcPts val="0"/>
              </a:spcBef>
              <a:spcAft>
                <a:spcPts val="0"/>
              </a:spcAft>
              <a:buClr>
                <a:schemeClr val="dk1"/>
              </a:buClr>
              <a:buSzPts val="1100"/>
              <a:buFont typeface="Arial"/>
              <a:buNone/>
            </a:pPr>
            <a:r>
              <a:rPr lang="en">
                <a:solidFill>
                  <a:srgbClr val="666600"/>
                </a:solidFill>
                <a:highlight>
                  <a:srgbClr val="F5F5F5"/>
                </a:highlight>
                <a:latin typeface="Courier New"/>
                <a:ea typeface="Courier New"/>
                <a:cs typeface="Courier New"/>
                <a:sym typeface="Courier New"/>
              </a:rPr>
              <a:t>}</a:t>
            </a:r>
            <a:endParaRPr>
              <a:solidFill>
                <a:srgbClr val="666600"/>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