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79fad61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79fad61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79fad611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79fad611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79fad611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79fad611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79fad611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79fad611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hyperlink" Target="https://arxiv.org/pdf/1911.02496.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hyperlink" Target="https://arxiv.org/pdf/1911.11592.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arxiv.org/pdf/1912.04760.pdf" TargetMode="External"/><Relationship Id="rId4" Type="http://schemas.openxmlformats.org/officeDocument/2006/relationships/image" Target="../media/image7.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228075" y="19002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 Case Studies for the Banking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nvSpPr>
        <p:spPr>
          <a:xfrm>
            <a:off x="181200" y="111500"/>
            <a:ext cx="8781600" cy="50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RNN: Applying Deep Learning to </a:t>
            </a:r>
            <a:endParaRPr b="1" sz="2400"/>
          </a:p>
          <a:p>
            <a:pPr indent="0" lvl="0" marL="0" rtl="0" algn="l">
              <a:spcBef>
                <a:spcPts val="0"/>
              </a:spcBef>
              <a:spcAft>
                <a:spcPts val="0"/>
              </a:spcAft>
              <a:buNone/>
            </a:pPr>
            <a:r>
              <a:rPr b="1" lang="en" sz="2400"/>
              <a:t>Credit Loan Applications</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1600"/>
              <a:t>Abstract</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lang="en" sz="1600"/>
              <a:t>We used RNNs on fine grained transnational </a:t>
            </a:r>
            <a:endParaRPr sz="1600"/>
          </a:p>
          <a:p>
            <a:pPr indent="0" lvl="0" marL="0" rtl="0" algn="l">
              <a:spcBef>
                <a:spcPts val="0"/>
              </a:spcBef>
              <a:spcAft>
                <a:spcPts val="0"/>
              </a:spcAft>
              <a:buNone/>
            </a:pPr>
            <a:r>
              <a:rPr lang="en" sz="1600"/>
              <a:t>data to compute credit scores for the loan applicants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t>RESULTS</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pic>
        <p:nvPicPr>
          <p:cNvPr id="60" name="Google Shape;60;p14"/>
          <p:cNvPicPr preferRelativeResize="0"/>
          <p:nvPr/>
        </p:nvPicPr>
        <p:blipFill>
          <a:blip r:embed="rId3">
            <a:alphaModFix/>
          </a:blip>
          <a:stretch>
            <a:fillRect/>
          </a:stretch>
        </p:blipFill>
        <p:spPr>
          <a:xfrm>
            <a:off x="5664150" y="111500"/>
            <a:ext cx="3298649" cy="4948375"/>
          </a:xfrm>
          <a:prstGeom prst="rect">
            <a:avLst/>
          </a:prstGeom>
          <a:noFill/>
          <a:ln>
            <a:noFill/>
          </a:ln>
        </p:spPr>
      </p:pic>
      <p:pic>
        <p:nvPicPr>
          <p:cNvPr id="61" name="Google Shape;61;p14"/>
          <p:cNvPicPr preferRelativeResize="0"/>
          <p:nvPr/>
        </p:nvPicPr>
        <p:blipFill>
          <a:blip r:embed="rId4">
            <a:alphaModFix/>
          </a:blip>
          <a:stretch>
            <a:fillRect/>
          </a:stretch>
        </p:blipFill>
        <p:spPr>
          <a:xfrm>
            <a:off x="181200" y="3358375"/>
            <a:ext cx="5124450" cy="1409700"/>
          </a:xfrm>
          <a:prstGeom prst="rect">
            <a:avLst/>
          </a:prstGeom>
          <a:noFill/>
          <a:ln>
            <a:noFill/>
          </a:ln>
        </p:spPr>
      </p:pic>
      <p:sp>
        <p:nvSpPr>
          <p:cNvPr id="62" name="Google Shape;62;p14"/>
          <p:cNvSpPr txBox="1"/>
          <p:nvPr/>
        </p:nvSpPr>
        <p:spPr>
          <a:xfrm>
            <a:off x="362425" y="4822900"/>
            <a:ext cx="6202800" cy="3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5"/>
              </a:rPr>
              <a:t>https://arxiv.org/pdf/1911.02496.pdf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nvSpPr>
        <p:spPr>
          <a:xfrm>
            <a:off x="167275" y="125450"/>
            <a:ext cx="8823300" cy="49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Transaction Confirmation Time Prediction in </a:t>
            </a:r>
            <a:endParaRPr sz="2400"/>
          </a:p>
          <a:p>
            <a:pPr indent="0" lvl="0" marL="0" rtl="0" algn="l">
              <a:spcBef>
                <a:spcPts val="0"/>
              </a:spcBef>
              <a:spcAft>
                <a:spcPts val="0"/>
              </a:spcAft>
              <a:buNone/>
            </a:pPr>
            <a:r>
              <a:rPr lang="en" sz="2400"/>
              <a:t>Ethereum Blockchain Using Machine Learning</a:t>
            </a:r>
            <a:endParaRPr sz="2400"/>
          </a:p>
        </p:txBody>
      </p:sp>
      <p:sp>
        <p:nvSpPr>
          <p:cNvPr id="68" name="Google Shape;68;p15"/>
          <p:cNvSpPr txBox="1"/>
          <p:nvPr/>
        </p:nvSpPr>
        <p:spPr>
          <a:xfrm>
            <a:off x="334525" y="1163025"/>
            <a:ext cx="8279700" cy="6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objective is to determine whether machine learning offers a more accurate predictive model than conventional statistical models</a:t>
            </a:r>
            <a:endParaRPr/>
          </a:p>
        </p:txBody>
      </p:sp>
      <p:pic>
        <p:nvPicPr>
          <p:cNvPr id="69" name="Google Shape;69;p15"/>
          <p:cNvPicPr preferRelativeResize="0"/>
          <p:nvPr/>
        </p:nvPicPr>
        <p:blipFill>
          <a:blip r:embed="rId3">
            <a:alphaModFix/>
          </a:blip>
          <a:stretch>
            <a:fillRect/>
          </a:stretch>
        </p:blipFill>
        <p:spPr>
          <a:xfrm>
            <a:off x="616975" y="1909650"/>
            <a:ext cx="3085325" cy="2955075"/>
          </a:xfrm>
          <a:prstGeom prst="rect">
            <a:avLst/>
          </a:prstGeom>
          <a:noFill/>
          <a:ln>
            <a:noFill/>
          </a:ln>
        </p:spPr>
      </p:pic>
      <p:pic>
        <p:nvPicPr>
          <p:cNvPr id="70" name="Google Shape;70;p15"/>
          <p:cNvPicPr preferRelativeResize="0"/>
          <p:nvPr/>
        </p:nvPicPr>
        <p:blipFill>
          <a:blip r:embed="rId4">
            <a:alphaModFix/>
          </a:blip>
          <a:stretch>
            <a:fillRect/>
          </a:stretch>
        </p:blipFill>
        <p:spPr>
          <a:xfrm>
            <a:off x="5096725" y="1798125"/>
            <a:ext cx="3155925" cy="3233849"/>
          </a:xfrm>
          <a:prstGeom prst="rect">
            <a:avLst/>
          </a:prstGeom>
          <a:noFill/>
          <a:ln>
            <a:noFill/>
          </a:ln>
        </p:spPr>
      </p:pic>
      <p:sp>
        <p:nvSpPr>
          <p:cNvPr id="71" name="Google Shape;71;p15"/>
          <p:cNvSpPr txBox="1"/>
          <p:nvPr/>
        </p:nvSpPr>
        <p:spPr>
          <a:xfrm>
            <a:off x="320600" y="933925"/>
            <a:ext cx="59103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5"/>
              </a:rPr>
              <a:t>https://arxiv.org/pdf/1911.11592.pdf</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nvSpPr>
        <p:spPr>
          <a:xfrm>
            <a:off x="167275" y="125450"/>
            <a:ext cx="8823300" cy="49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Your Smartband Smart Enough to Know Who You Are: Towards Continuous Physiological Authentication in The Wild</a:t>
            </a:r>
            <a:endParaRPr sz="2400"/>
          </a:p>
          <a:p>
            <a:pPr indent="0" lvl="0" marL="0" rtl="0" algn="l">
              <a:spcBef>
                <a:spcPts val="0"/>
              </a:spcBef>
              <a:spcAft>
                <a:spcPts val="0"/>
              </a:spcAft>
              <a:buNone/>
            </a:pPr>
            <a:r>
              <a:rPr lang="en" sz="1100" u="sng">
                <a:solidFill>
                  <a:schemeClr val="hlink"/>
                </a:solidFill>
                <a:hlinkClick r:id="rId3"/>
              </a:rPr>
              <a:t>https://arxiv.org/pdf/1912.04760.pdf</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
        <p:nvSpPr>
          <p:cNvPr id="77" name="Google Shape;77;p16"/>
          <p:cNvSpPr txBox="1"/>
          <p:nvPr/>
        </p:nvSpPr>
        <p:spPr>
          <a:xfrm>
            <a:off x="292725" y="1115150"/>
            <a:ext cx="78756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use of cloud services that process privacy sensitive information such as digital banking, pervasive healthcare, smart home applications require an implicit continuous authentication solution which will make these systems less vulnerable to the spoofing attacks</a:t>
            </a:r>
            <a:endParaRPr/>
          </a:p>
        </p:txBody>
      </p:sp>
      <p:pic>
        <p:nvPicPr>
          <p:cNvPr id="78" name="Google Shape;78;p16"/>
          <p:cNvPicPr preferRelativeResize="0"/>
          <p:nvPr/>
        </p:nvPicPr>
        <p:blipFill>
          <a:blip r:embed="rId4">
            <a:alphaModFix/>
          </a:blip>
          <a:stretch>
            <a:fillRect/>
          </a:stretch>
        </p:blipFill>
        <p:spPr>
          <a:xfrm>
            <a:off x="292725" y="2118725"/>
            <a:ext cx="5587099" cy="2263250"/>
          </a:xfrm>
          <a:prstGeom prst="rect">
            <a:avLst/>
          </a:prstGeom>
          <a:noFill/>
          <a:ln>
            <a:noFill/>
          </a:ln>
        </p:spPr>
      </p:pic>
      <p:pic>
        <p:nvPicPr>
          <p:cNvPr id="79" name="Google Shape;79;p16"/>
          <p:cNvPicPr preferRelativeResize="0"/>
          <p:nvPr/>
        </p:nvPicPr>
        <p:blipFill>
          <a:blip r:embed="rId5">
            <a:alphaModFix/>
          </a:blip>
          <a:stretch>
            <a:fillRect/>
          </a:stretch>
        </p:blipFill>
        <p:spPr>
          <a:xfrm>
            <a:off x="5544625" y="2327825"/>
            <a:ext cx="3527125" cy="2187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278775" y="201000"/>
            <a:ext cx="4951925" cy="4608325"/>
          </a:xfrm>
          <a:prstGeom prst="rect">
            <a:avLst/>
          </a:prstGeom>
          <a:noFill/>
          <a:ln>
            <a:noFill/>
          </a:ln>
        </p:spPr>
      </p:pic>
      <p:pic>
        <p:nvPicPr>
          <p:cNvPr id="85" name="Google Shape;85;p17"/>
          <p:cNvPicPr preferRelativeResize="0"/>
          <p:nvPr/>
        </p:nvPicPr>
        <p:blipFill>
          <a:blip r:embed="rId4">
            <a:alphaModFix/>
          </a:blip>
          <a:stretch>
            <a:fillRect/>
          </a:stretch>
        </p:blipFill>
        <p:spPr>
          <a:xfrm>
            <a:off x="5383100" y="152400"/>
            <a:ext cx="3608500" cy="2284858"/>
          </a:xfrm>
          <a:prstGeom prst="rect">
            <a:avLst/>
          </a:prstGeom>
          <a:noFill/>
          <a:ln>
            <a:noFill/>
          </a:ln>
        </p:spPr>
      </p:pic>
      <p:pic>
        <p:nvPicPr>
          <p:cNvPr id="86" name="Google Shape;86;p17"/>
          <p:cNvPicPr preferRelativeResize="0"/>
          <p:nvPr/>
        </p:nvPicPr>
        <p:blipFill>
          <a:blip r:embed="rId5">
            <a:alphaModFix/>
          </a:blip>
          <a:stretch>
            <a:fillRect/>
          </a:stretch>
        </p:blipFill>
        <p:spPr>
          <a:xfrm>
            <a:off x="5383100" y="2589658"/>
            <a:ext cx="3608500" cy="20399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