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c40d4268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c40d4268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c40d4268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c40d4268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c40d4268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c40d4268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b8879b5a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b8879b5a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b8879b5ad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b8879b5ad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6c40d4268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c40d4268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c40d4268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c40d4268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c40d4268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c40d4268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c40d4268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c40d4268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c40d4268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c40d4268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c40d4268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c40d4268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2f79fddb2b73663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79fddb2b73663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c40d4268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c40d4268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153325" y="117600"/>
            <a:ext cx="8865300" cy="49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2400"/>
              <a:t>Histogram of Oriented Gradient</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nvSpPr>
        <p:spPr>
          <a:xfrm>
            <a:off x="153325" y="117600"/>
            <a:ext cx="8865300" cy="49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sz="2400"/>
          </a:p>
        </p:txBody>
      </p:sp>
      <p:sp>
        <p:nvSpPr>
          <p:cNvPr id="130" name="Google Shape;130;p22"/>
          <p:cNvSpPr txBox="1"/>
          <p:nvPr/>
        </p:nvSpPr>
        <p:spPr>
          <a:xfrm>
            <a:off x="151275" y="141200"/>
            <a:ext cx="4568700" cy="4437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b="1" lang="en" sz="1300">
                <a:solidFill>
                  <a:srgbClr val="333333"/>
                </a:solidFill>
                <a:highlight>
                  <a:srgbClr val="FFFFFF"/>
                </a:highlight>
                <a:latin typeface="Open Sans"/>
                <a:ea typeface="Open Sans"/>
                <a:cs typeface="Open Sans"/>
                <a:sym typeface="Open Sans"/>
              </a:rPr>
              <a:t>Calculate the Hisogram of Gradient Images</a:t>
            </a:r>
            <a:endParaRPr b="1" sz="1300">
              <a:solidFill>
                <a:srgbClr val="333333"/>
              </a:solidFill>
              <a:highlight>
                <a:srgbClr val="FFFFFF"/>
              </a:highlight>
              <a:latin typeface="Open Sans"/>
              <a:ea typeface="Open Sans"/>
              <a:cs typeface="Open Sans"/>
              <a:sym typeface="Open Sans"/>
            </a:endParaRPr>
          </a:p>
          <a:p>
            <a:pPr indent="0" lvl="0" marL="0" rtl="0" algn="l">
              <a:spcBef>
                <a:spcPts val="1500"/>
              </a:spcBef>
              <a:spcAft>
                <a:spcPts val="0"/>
              </a:spcAft>
              <a:buNone/>
            </a:pPr>
            <a:r>
              <a:t/>
            </a:r>
            <a:endParaRPr sz="1600">
              <a:solidFill>
                <a:schemeClr val="dk1"/>
              </a:solidFill>
              <a:highlight>
                <a:srgbClr val="FFFFFF"/>
              </a:highlight>
              <a:latin typeface="Georgia"/>
              <a:ea typeface="Georgia"/>
              <a:cs typeface="Georgia"/>
              <a:sym typeface="Georgia"/>
            </a:endParaRPr>
          </a:p>
        </p:txBody>
      </p:sp>
      <p:sp>
        <p:nvSpPr>
          <p:cNvPr id="131" name="Google Shape;131;p22"/>
          <p:cNvSpPr txBox="1"/>
          <p:nvPr/>
        </p:nvSpPr>
        <p:spPr>
          <a:xfrm>
            <a:off x="66950" y="478250"/>
            <a:ext cx="8951700" cy="45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p:txBody>
      </p:sp>
      <p:sp>
        <p:nvSpPr>
          <p:cNvPr id="132" name="Google Shape;132;p22"/>
          <p:cNvSpPr txBox="1"/>
          <p:nvPr/>
        </p:nvSpPr>
        <p:spPr>
          <a:xfrm>
            <a:off x="219500" y="478250"/>
            <a:ext cx="8646600" cy="10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p22"/>
          <p:cNvPicPr preferRelativeResize="0"/>
          <p:nvPr/>
        </p:nvPicPr>
        <p:blipFill>
          <a:blip r:embed="rId3">
            <a:alphaModFix/>
          </a:blip>
          <a:stretch>
            <a:fillRect/>
          </a:stretch>
        </p:blipFill>
        <p:spPr>
          <a:xfrm>
            <a:off x="562075" y="671700"/>
            <a:ext cx="2020475" cy="4311351"/>
          </a:xfrm>
          <a:prstGeom prst="rect">
            <a:avLst/>
          </a:prstGeom>
          <a:noFill/>
          <a:ln>
            <a:noFill/>
          </a:ln>
        </p:spPr>
      </p:pic>
      <p:sp>
        <p:nvSpPr>
          <p:cNvPr id="134" name="Google Shape;134;p22"/>
          <p:cNvSpPr txBox="1"/>
          <p:nvPr/>
        </p:nvSpPr>
        <p:spPr>
          <a:xfrm>
            <a:off x="2812075" y="669550"/>
            <a:ext cx="6121500" cy="4313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500">
                <a:solidFill>
                  <a:srgbClr val="333333"/>
                </a:solidFill>
                <a:highlight>
                  <a:srgbClr val="FFFFFF"/>
                </a:highlight>
                <a:latin typeface="Open Sans"/>
                <a:ea typeface="Open Sans"/>
                <a:cs typeface="Open Sans"/>
                <a:sym typeface="Open Sans"/>
              </a:rPr>
              <a:t>In this step, the image is divided into 8×8 cells and a histogram of gradients is calculated for each 8×8 cells</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323850" lvl="0" marL="457200" rtl="0" algn="l">
              <a:spcBef>
                <a:spcPts val="0"/>
              </a:spcBef>
              <a:spcAft>
                <a:spcPts val="0"/>
              </a:spcAft>
              <a:buClr>
                <a:srgbClr val="333333"/>
              </a:buClr>
              <a:buSzPts val="1500"/>
              <a:buFont typeface="Open Sans"/>
              <a:buAutoNum type="arabicPeriod"/>
            </a:pPr>
            <a:r>
              <a:rPr lang="en" sz="1500">
                <a:solidFill>
                  <a:srgbClr val="333333"/>
                </a:solidFill>
                <a:highlight>
                  <a:srgbClr val="FFFFFF"/>
                </a:highlight>
                <a:latin typeface="Open Sans"/>
                <a:ea typeface="Open Sans"/>
                <a:cs typeface="Open Sans"/>
                <a:sym typeface="Open Sans"/>
              </a:rPr>
              <a:t>An 8×8 image patch contains 8x8x3 = 192 pixel values</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323850" lvl="0" marL="457200" rtl="0" algn="l">
              <a:spcBef>
                <a:spcPts val="0"/>
              </a:spcBef>
              <a:spcAft>
                <a:spcPts val="0"/>
              </a:spcAft>
              <a:buClr>
                <a:srgbClr val="333333"/>
              </a:buClr>
              <a:buSzPts val="1500"/>
              <a:buFont typeface="Open Sans"/>
              <a:buAutoNum type="arabicPeriod"/>
            </a:pPr>
            <a:r>
              <a:rPr lang="en" sz="1500">
                <a:solidFill>
                  <a:srgbClr val="333333"/>
                </a:solidFill>
                <a:highlight>
                  <a:srgbClr val="FFFFFF"/>
                </a:highlight>
                <a:latin typeface="Open Sans"/>
                <a:ea typeface="Open Sans"/>
                <a:cs typeface="Open Sans"/>
                <a:sym typeface="Open Sans"/>
              </a:rPr>
              <a:t>The gradient of this patch contains 2 values ( magnitude and direction ) per pixel which adds up to 8x8x2 = 128 numbers</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323850" lvl="0" marL="457200" rtl="0" algn="l">
              <a:spcBef>
                <a:spcPts val="0"/>
              </a:spcBef>
              <a:spcAft>
                <a:spcPts val="0"/>
              </a:spcAft>
              <a:buClr>
                <a:srgbClr val="333333"/>
              </a:buClr>
              <a:buSzPts val="1500"/>
              <a:buFont typeface="Open Sans"/>
              <a:buAutoNum type="arabicPeriod"/>
            </a:pPr>
            <a:r>
              <a:rPr lang="en" sz="1500">
                <a:solidFill>
                  <a:srgbClr val="333333"/>
                </a:solidFill>
                <a:highlight>
                  <a:srgbClr val="FFFFFF"/>
                </a:highlight>
                <a:latin typeface="Open Sans"/>
                <a:ea typeface="Open Sans"/>
                <a:cs typeface="Open Sans"/>
                <a:sym typeface="Open Sans"/>
              </a:rPr>
              <a:t>these 128 numbers are represented using a 9-bin histogram which can be stored as an array of 9 numbers.</a:t>
            </a:r>
            <a:endParaRPr sz="1500">
              <a:solidFill>
                <a:srgbClr val="333333"/>
              </a:solidFill>
              <a:highlight>
                <a:srgbClr val="FFFFFF"/>
              </a:highlight>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nvSpPr>
        <p:spPr>
          <a:xfrm>
            <a:off x="153325" y="117600"/>
            <a:ext cx="8865300" cy="49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sz="2400"/>
          </a:p>
        </p:txBody>
      </p:sp>
      <p:sp>
        <p:nvSpPr>
          <p:cNvPr id="140" name="Google Shape;140;p23"/>
          <p:cNvSpPr txBox="1"/>
          <p:nvPr/>
        </p:nvSpPr>
        <p:spPr>
          <a:xfrm>
            <a:off x="151275" y="141200"/>
            <a:ext cx="4568700" cy="4437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b="1" lang="en" sz="1300">
                <a:solidFill>
                  <a:srgbClr val="333333"/>
                </a:solidFill>
                <a:highlight>
                  <a:srgbClr val="FFFFFF"/>
                </a:highlight>
                <a:latin typeface="Open Sans"/>
                <a:ea typeface="Open Sans"/>
                <a:cs typeface="Open Sans"/>
                <a:sym typeface="Open Sans"/>
              </a:rPr>
              <a:t>Calculate the Hisogram of Gradient Images</a:t>
            </a:r>
            <a:endParaRPr b="1" sz="1300">
              <a:solidFill>
                <a:srgbClr val="333333"/>
              </a:solidFill>
              <a:highlight>
                <a:srgbClr val="FFFFFF"/>
              </a:highlight>
              <a:latin typeface="Open Sans"/>
              <a:ea typeface="Open Sans"/>
              <a:cs typeface="Open Sans"/>
              <a:sym typeface="Open Sans"/>
            </a:endParaRPr>
          </a:p>
          <a:p>
            <a:pPr indent="0" lvl="0" marL="0" rtl="0" algn="l">
              <a:spcBef>
                <a:spcPts val="1500"/>
              </a:spcBef>
              <a:spcAft>
                <a:spcPts val="0"/>
              </a:spcAft>
              <a:buNone/>
            </a:pPr>
            <a:r>
              <a:t/>
            </a:r>
            <a:endParaRPr sz="1600">
              <a:solidFill>
                <a:schemeClr val="dk1"/>
              </a:solidFill>
              <a:highlight>
                <a:srgbClr val="FFFFFF"/>
              </a:highlight>
              <a:latin typeface="Georgia"/>
              <a:ea typeface="Georgia"/>
              <a:cs typeface="Georgia"/>
              <a:sym typeface="Georgia"/>
            </a:endParaRPr>
          </a:p>
        </p:txBody>
      </p:sp>
      <p:sp>
        <p:nvSpPr>
          <p:cNvPr id="141" name="Google Shape;141;p23"/>
          <p:cNvSpPr txBox="1"/>
          <p:nvPr/>
        </p:nvSpPr>
        <p:spPr>
          <a:xfrm>
            <a:off x="66950" y="478250"/>
            <a:ext cx="8951700" cy="45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p:txBody>
      </p:sp>
      <p:sp>
        <p:nvSpPr>
          <p:cNvPr id="142" name="Google Shape;142;p23"/>
          <p:cNvSpPr txBox="1"/>
          <p:nvPr/>
        </p:nvSpPr>
        <p:spPr>
          <a:xfrm>
            <a:off x="219500" y="478250"/>
            <a:ext cx="8646600" cy="10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3" name="Google Shape;143;p23"/>
          <p:cNvPicPr preferRelativeResize="0"/>
          <p:nvPr/>
        </p:nvPicPr>
        <p:blipFill>
          <a:blip r:embed="rId3">
            <a:alphaModFix/>
          </a:blip>
          <a:stretch>
            <a:fillRect/>
          </a:stretch>
        </p:blipFill>
        <p:spPr>
          <a:xfrm>
            <a:off x="153325" y="1463325"/>
            <a:ext cx="5680099" cy="3574874"/>
          </a:xfrm>
          <a:prstGeom prst="rect">
            <a:avLst/>
          </a:prstGeom>
          <a:noFill/>
          <a:ln>
            <a:noFill/>
          </a:ln>
        </p:spPr>
      </p:pic>
      <p:sp>
        <p:nvSpPr>
          <p:cNvPr id="144" name="Google Shape;144;p23"/>
          <p:cNvSpPr txBox="1"/>
          <p:nvPr/>
        </p:nvSpPr>
        <p:spPr>
          <a:xfrm>
            <a:off x="220000" y="593025"/>
            <a:ext cx="8589300" cy="70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rgbClr val="333333"/>
                </a:solidFill>
                <a:highlight>
                  <a:srgbClr val="FFFFFF"/>
                </a:highlight>
                <a:latin typeface="Open Sans"/>
                <a:ea typeface="Open Sans"/>
                <a:cs typeface="Open Sans"/>
                <a:sym typeface="Open Sans"/>
              </a:rPr>
              <a:t>Let us look at one 8×8 patch in the image and see how the gradients look.</a:t>
            </a:r>
            <a:endParaRPr sz="1500">
              <a:solidFill>
                <a:srgbClr val="333333"/>
              </a:solidFill>
              <a:highlight>
                <a:srgbClr val="FFFFFF"/>
              </a:highlight>
              <a:latin typeface="Open Sans"/>
              <a:ea typeface="Open Sans"/>
              <a:cs typeface="Open Sans"/>
              <a:sym typeface="Open Sans"/>
            </a:endParaRPr>
          </a:p>
          <a:p>
            <a:pPr indent="0" lvl="0" marL="0" rtl="0" algn="l">
              <a:lnSpc>
                <a:spcPct val="115000"/>
              </a:lnSpc>
              <a:spcBef>
                <a:spcPts val="23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a:p>
        </p:txBody>
      </p:sp>
      <p:sp>
        <p:nvSpPr>
          <p:cNvPr id="145" name="Google Shape;145;p23"/>
          <p:cNvSpPr txBox="1"/>
          <p:nvPr/>
        </p:nvSpPr>
        <p:spPr>
          <a:xfrm>
            <a:off x="5375450" y="1119100"/>
            <a:ext cx="3558000" cy="38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rPr lang="en" sz="1500">
                <a:solidFill>
                  <a:srgbClr val="333333"/>
                </a:solidFill>
                <a:highlight>
                  <a:srgbClr val="FFFFFF"/>
                </a:highlight>
                <a:latin typeface="Open Sans"/>
                <a:ea typeface="Open Sans"/>
                <a:cs typeface="Open Sans"/>
                <a:sym typeface="Open Sans"/>
              </a:rPr>
              <a:t>The next step is to create a histogram of gradients in these 8×8 cells. The histogram contains 9 bins corresponding to angles 0, 20, 40 … 160.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4"/>
          <p:cNvSpPr txBox="1"/>
          <p:nvPr/>
        </p:nvSpPr>
        <p:spPr>
          <a:xfrm>
            <a:off x="153325" y="117600"/>
            <a:ext cx="8865300" cy="49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sz="2400"/>
          </a:p>
        </p:txBody>
      </p:sp>
      <p:sp>
        <p:nvSpPr>
          <p:cNvPr id="151" name="Google Shape;151;p24"/>
          <p:cNvSpPr txBox="1"/>
          <p:nvPr/>
        </p:nvSpPr>
        <p:spPr>
          <a:xfrm>
            <a:off x="151275" y="141200"/>
            <a:ext cx="4568700" cy="4437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b="1" lang="en" sz="1300">
                <a:solidFill>
                  <a:srgbClr val="333333"/>
                </a:solidFill>
                <a:highlight>
                  <a:srgbClr val="FFFFFF"/>
                </a:highlight>
                <a:latin typeface="Open Sans"/>
                <a:ea typeface="Open Sans"/>
                <a:cs typeface="Open Sans"/>
                <a:sym typeface="Open Sans"/>
              </a:rPr>
              <a:t>Visualizing the HOG Features</a:t>
            </a:r>
            <a:endParaRPr b="1" sz="1300">
              <a:solidFill>
                <a:srgbClr val="333333"/>
              </a:solidFill>
              <a:highlight>
                <a:srgbClr val="FFFFFF"/>
              </a:highlight>
              <a:latin typeface="Open Sans"/>
              <a:ea typeface="Open Sans"/>
              <a:cs typeface="Open Sans"/>
              <a:sym typeface="Open Sans"/>
            </a:endParaRPr>
          </a:p>
          <a:p>
            <a:pPr indent="0" lvl="0" marL="0" rtl="0" algn="l">
              <a:spcBef>
                <a:spcPts val="1500"/>
              </a:spcBef>
              <a:spcAft>
                <a:spcPts val="0"/>
              </a:spcAft>
              <a:buNone/>
            </a:pPr>
            <a:r>
              <a:t/>
            </a:r>
            <a:endParaRPr sz="1600">
              <a:solidFill>
                <a:schemeClr val="dk1"/>
              </a:solidFill>
              <a:highlight>
                <a:srgbClr val="FFFFFF"/>
              </a:highlight>
              <a:latin typeface="Georgia"/>
              <a:ea typeface="Georgia"/>
              <a:cs typeface="Georgia"/>
              <a:sym typeface="Georgia"/>
            </a:endParaRPr>
          </a:p>
        </p:txBody>
      </p:sp>
      <p:sp>
        <p:nvSpPr>
          <p:cNvPr id="152" name="Google Shape;152;p24"/>
          <p:cNvSpPr txBox="1"/>
          <p:nvPr/>
        </p:nvSpPr>
        <p:spPr>
          <a:xfrm>
            <a:off x="66950" y="478250"/>
            <a:ext cx="8951700" cy="45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p:txBody>
      </p:sp>
      <p:sp>
        <p:nvSpPr>
          <p:cNvPr id="153" name="Google Shape;153;p24"/>
          <p:cNvSpPr txBox="1"/>
          <p:nvPr/>
        </p:nvSpPr>
        <p:spPr>
          <a:xfrm>
            <a:off x="219500" y="478250"/>
            <a:ext cx="8646600" cy="10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txBox="1"/>
          <p:nvPr/>
        </p:nvSpPr>
        <p:spPr>
          <a:xfrm>
            <a:off x="4638950" y="1119113"/>
            <a:ext cx="3558000" cy="38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rPr lang="en" sz="1500">
                <a:solidFill>
                  <a:srgbClr val="333333"/>
                </a:solidFill>
                <a:highlight>
                  <a:srgbClr val="FFFFFF"/>
                </a:highlight>
                <a:latin typeface="Open Sans"/>
                <a:ea typeface="Open Sans"/>
                <a:cs typeface="Open Sans"/>
                <a:sym typeface="Open Sans"/>
              </a:rPr>
              <a:t>You will notice that dominant direction of the histogram captures the shape of the person, especially around the torso and legs.</a:t>
            </a:r>
            <a:endParaRPr/>
          </a:p>
        </p:txBody>
      </p:sp>
      <p:pic>
        <p:nvPicPr>
          <p:cNvPr id="155" name="Google Shape;155;p24"/>
          <p:cNvPicPr preferRelativeResize="0"/>
          <p:nvPr/>
        </p:nvPicPr>
        <p:blipFill>
          <a:blip r:embed="rId3">
            <a:alphaModFix/>
          </a:blip>
          <a:stretch>
            <a:fillRect/>
          </a:stretch>
        </p:blipFill>
        <p:spPr>
          <a:xfrm>
            <a:off x="463373" y="656275"/>
            <a:ext cx="2203150" cy="41487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nvSpPr>
        <p:spPr>
          <a:xfrm>
            <a:off x="153325" y="117600"/>
            <a:ext cx="8865300" cy="49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sz="2400"/>
          </a:p>
        </p:txBody>
      </p:sp>
      <p:sp>
        <p:nvSpPr>
          <p:cNvPr id="161" name="Google Shape;161;p25"/>
          <p:cNvSpPr txBox="1"/>
          <p:nvPr/>
        </p:nvSpPr>
        <p:spPr>
          <a:xfrm>
            <a:off x="151275" y="141200"/>
            <a:ext cx="4568700" cy="4437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b="1" lang="en" sz="1300">
                <a:solidFill>
                  <a:srgbClr val="333333"/>
                </a:solidFill>
                <a:highlight>
                  <a:srgbClr val="FFFFFF"/>
                </a:highlight>
                <a:latin typeface="Open Sans"/>
                <a:ea typeface="Open Sans"/>
                <a:cs typeface="Open Sans"/>
                <a:sym typeface="Open Sans"/>
              </a:rPr>
              <a:t>Visualizing the HOG Features</a:t>
            </a:r>
            <a:endParaRPr b="1" sz="1300">
              <a:solidFill>
                <a:srgbClr val="333333"/>
              </a:solidFill>
              <a:highlight>
                <a:srgbClr val="FFFFFF"/>
              </a:highlight>
              <a:latin typeface="Open Sans"/>
              <a:ea typeface="Open Sans"/>
              <a:cs typeface="Open Sans"/>
              <a:sym typeface="Open Sans"/>
            </a:endParaRPr>
          </a:p>
          <a:p>
            <a:pPr indent="0" lvl="0" marL="0" rtl="0" algn="l">
              <a:spcBef>
                <a:spcPts val="1500"/>
              </a:spcBef>
              <a:spcAft>
                <a:spcPts val="0"/>
              </a:spcAft>
              <a:buNone/>
            </a:pPr>
            <a:r>
              <a:t/>
            </a:r>
            <a:endParaRPr sz="1600">
              <a:solidFill>
                <a:schemeClr val="dk1"/>
              </a:solidFill>
              <a:highlight>
                <a:srgbClr val="FFFFFF"/>
              </a:highlight>
              <a:latin typeface="Georgia"/>
              <a:ea typeface="Georgia"/>
              <a:cs typeface="Georgia"/>
              <a:sym typeface="Georgia"/>
            </a:endParaRPr>
          </a:p>
        </p:txBody>
      </p:sp>
      <p:sp>
        <p:nvSpPr>
          <p:cNvPr id="162" name="Google Shape;162;p25"/>
          <p:cNvSpPr txBox="1"/>
          <p:nvPr/>
        </p:nvSpPr>
        <p:spPr>
          <a:xfrm>
            <a:off x="66950" y="478250"/>
            <a:ext cx="8951700" cy="45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p:txBody>
      </p:sp>
      <p:sp>
        <p:nvSpPr>
          <p:cNvPr id="163" name="Google Shape;163;p25"/>
          <p:cNvSpPr txBox="1"/>
          <p:nvPr/>
        </p:nvSpPr>
        <p:spPr>
          <a:xfrm>
            <a:off x="267825" y="1004300"/>
            <a:ext cx="4964100" cy="31182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AF00DB"/>
                </a:solidFill>
                <a:latin typeface="Courier New"/>
                <a:ea typeface="Courier New"/>
                <a:cs typeface="Courier New"/>
                <a:sym typeface="Courier New"/>
              </a:rPr>
              <a:t>from</a:t>
            </a:r>
            <a:r>
              <a:rPr lang="en" sz="1050">
                <a:solidFill>
                  <a:schemeClr val="dk1"/>
                </a:solidFill>
                <a:latin typeface="Courier New"/>
                <a:ea typeface="Courier New"/>
                <a:cs typeface="Courier New"/>
                <a:sym typeface="Courier New"/>
              </a:rPr>
              <a:t> skimage </a:t>
            </a:r>
            <a:r>
              <a:rPr lang="en" sz="1050">
                <a:solidFill>
                  <a:srgbClr val="AF00DB"/>
                </a:solidFill>
                <a:latin typeface="Courier New"/>
                <a:ea typeface="Courier New"/>
                <a:cs typeface="Courier New"/>
                <a:sym typeface="Courier New"/>
              </a:rPr>
              <a:t>import</a:t>
            </a:r>
            <a:r>
              <a:rPr lang="en" sz="1050">
                <a:solidFill>
                  <a:schemeClr val="dk1"/>
                </a:solidFill>
                <a:latin typeface="Courier New"/>
                <a:ea typeface="Courier New"/>
                <a:cs typeface="Courier New"/>
                <a:sym typeface="Courier New"/>
              </a:rPr>
              <a:t> data, exposure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fd, roi_hog_fd = hog(im_th, orientations=</a:t>
            </a:r>
            <a:r>
              <a:rPr lang="en" sz="1050">
                <a:solidFill>
                  <a:srgbClr val="09885A"/>
                </a:solidFill>
                <a:latin typeface="Courier New"/>
                <a:ea typeface="Courier New"/>
                <a:cs typeface="Courier New"/>
                <a:sym typeface="Courier New"/>
              </a:rPr>
              <a:t>9</a:t>
            </a:r>
            <a:r>
              <a:rPr lang="en" sz="1050">
                <a:solidFill>
                  <a:schemeClr val="dk1"/>
                </a:solidFill>
                <a:latin typeface="Courier New"/>
                <a:ea typeface="Courier New"/>
                <a:cs typeface="Courier New"/>
                <a:sym typeface="Courier New"/>
              </a:rPr>
              <a:t>, pixels_per_cell=(</a:t>
            </a:r>
            <a:r>
              <a:rPr lang="en" sz="1050">
                <a:solidFill>
                  <a:srgbClr val="09885A"/>
                </a:solidFill>
                <a:latin typeface="Courier New"/>
                <a:ea typeface="Courier New"/>
                <a:cs typeface="Courier New"/>
                <a:sym typeface="Courier New"/>
              </a:rPr>
              <a:t>14</a:t>
            </a:r>
            <a:r>
              <a:rPr lang="en" sz="1050">
                <a:solidFill>
                  <a:schemeClr val="dk1"/>
                </a:solidFill>
                <a:latin typeface="Courier New"/>
                <a:ea typeface="Courier New"/>
                <a:cs typeface="Courier New"/>
                <a:sym typeface="Courier New"/>
              </a:rPr>
              <a:t>, </a:t>
            </a:r>
            <a:r>
              <a:rPr lang="en" sz="1050">
                <a:solidFill>
                  <a:srgbClr val="09885A"/>
                </a:solidFill>
                <a:latin typeface="Courier New"/>
                <a:ea typeface="Courier New"/>
                <a:cs typeface="Courier New"/>
                <a:sym typeface="Courier New"/>
              </a:rPr>
              <a:t>14</a:t>
            </a:r>
            <a:r>
              <a:rPr lang="en"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                     cells_per_block=(</a:t>
            </a:r>
            <a:r>
              <a:rPr lang="en" sz="1050">
                <a:solidFill>
                  <a:srgbClr val="09885A"/>
                </a:solidFill>
                <a:latin typeface="Courier New"/>
                <a:ea typeface="Courier New"/>
                <a:cs typeface="Courier New"/>
                <a:sym typeface="Courier New"/>
              </a:rPr>
              <a:t>1</a:t>
            </a:r>
            <a:r>
              <a:rPr lang="en" sz="1050">
                <a:solidFill>
                  <a:schemeClr val="dk1"/>
                </a:solidFill>
                <a:latin typeface="Courier New"/>
                <a:ea typeface="Courier New"/>
                <a:cs typeface="Courier New"/>
                <a:sym typeface="Courier New"/>
              </a:rPr>
              <a:t>, </a:t>
            </a:r>
            <a:r>
              <a:rPr lang="en" sz="1050">
                <a:solidFill>
                  <a:srgbClr val="09885A"/>
                </a:solidFill>
                <a:latin typeface="Courier New"/>
                <a:ea typeface="Courier New"/>
                <a:cs typeface="Courier New"/>
                <a:sym typeface="Courier New"/>
              </a:rPr>
              <a:t>1</a:t>
            </a:r>
            <a:r>
              <a:rPr lang="en" sz="1050">
                <a:solidFill>
                  <a:schemeClr val="dk1"/>
                </a:solidFill>
                <a:latin typeface="Courier New"/>
                <a:ea typeface="Courier New"/>
                <a:cs typeface="Courier New"/>
                <a:sym typeface="Courier New"/>
              </a:rPr>
              <a:t>), visualize=</a:t>
            </a:r>
            <a:r>
              <a:rPr lang="en" sz="1050">
                <a:solidFill>
                  <a:srgbClr val="0000FF"/>
                </a:solidFill>
                <a:latin typeface="Courier New"/>
                <a:ea typeface="Courier New"/>
                <a:cs typeface="Courier New"/>
                <a:sym typeface="Courier New"/>
              </a:rPr>
              <a:t>True</a:t>
            </a:r>
            <a:r>
              <a:rPr lang="en"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latin typeface="Courier New"/>
                <a:ea typeface="Courier New"/>
                <a:cs typeface="Courier New"/>
                <a:sym typeface="Courier New"/>
              </a:rPr>
              <a:t># Rescale histogram for better display</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hog_image_rescaled = exposure.rescale_intensity(roi_hog_fd, in_range=(</a:t>
            </a:r>
            <a:r>
              <a:rPr lang="en" sz="1050">
                <a:solidFill>
                  <a:srgbClr val="09885A"/>
                </a:solidFill>
                <a:latin typeface="Courier New"/>
                <a:ea typeface="Courier New"/>
                <a:cs typeface="Courier New"/>
                <a:sym typeface="Courier New"/>
              </a:rPr>
              <a:t>0</a:t>
            </a:r>
            <a:r>
              <a:rPr lang="en" sz="1050">
                <a:solidFill>
                  <a:schemeClr val="dk1"/>
                </a:solidFill>
                <a:latin typeface="Courier New"/>
                <a:ea typeface="Courier New"/>
                <a:cs typeface="Courier New"/>
                <a:sym typeface="Courier New"/>
              </a:rPr>
              <a:t>, </a:t>
            </a:r>
            <a:r>
              <a:rPr lang="en" sz="1050">
                <a:solidFill>
                  <a:srgbClr val="09885A"/>
                </a:solidFill>
                <a:latin typeface="Courier New"/>
                <a:ea typeface="Courier New"/>
                <a:cs typeface="Courier New"/>
                <a:sym typeface="Courier New"/>
              </a:rPr>
              <a:t>10</a:t>
            </a:r>
            <a:r>
              <a:rPr lang="en"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plt.imshow(hog_image_rescaled, cmap=plt.cm.gray)</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plt.show()</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050">
              <a:solidFill>
                <a:srgbClr val="AF00DB"/>
              </a:solidFill>
              <a:latin typeface="Courier New"/>
              <a:ea typeface="Courier New"/>
              <a:cs typeface="Courier New"/>
              <a:sym typeface="Courier New"/>
            </a:endParaRPr>
          </a:p>
        </p:txBody>
      </p:sp>
      <p:pic>
        <p:nvPicPr>
          <p:cNvPr id="164" name="Google Shape;164;p25"/>
          <p:cNvPicPr preferRelativeResize="0"/>
          <p:nvPr/>
        </p:nvPicPr>
        <p:blipFill>
          <a:blip r:embed="rId3">
            <a:alphaModFix/>
          </a:blip>
          <a:stretch>
            <a:fillRect/>
          </a:stretch>
        </p:blipFill>
        <p:spPr>
          <a:xfrm>
            <a:off x="5267125" y="1141525"/>
            <a:ext cx="3751525" cy="2843750"/>
          </a:xfrm>
          <a:prstGeom prst="rect">
            <a:avLst/>
          </a:prstGeom>
          <a:noFill/>
          <a:ln>
            <a:noFill/>
          </a:ln>
        </p:spPr>
      </p:pic>
      <p:sp>
        <p:nvSpPr>
          <p:cNvPr id="165" name="Google Shape;165;p25"/>
          <p:cNvSpPr txBox="1"/>
          <p:nvPr/>
        </p:nvSpPr>
        <p:spPr>
          <a:xfrm>
            <a:off x="5585875" y="568500"/>
            <a:ext cx="3328500" cy="3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HOG Features of Dog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nvSpPr>
        <p:spPr>
          <a:xfrm>
            <a:off x="153325" y="117600"/>
            <a:ext cx="8865300" cy="49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sz="2400"/>
          </a:p>
        </p:txBody>
      </p:sp>
      <p:sp>
        <p:nvSpPr>
          <p:cNvPr id="171" name="Google Shape;171;p26"/>
          <p:cNvSpPr txBox="1"/>
          <p:nvPr/>
        </p:nvSpPr>
        <p:spPr>
          <a:xfrm>
            <a:off x="151275" y="141200"/>
            <a:ext cx="4568700" cy="4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333333"/>
                </a:solidFill>
                <a:highlight>
                  <a:srgbClr val="FFFFFF"/>
                </a:highlight>
                <a:latin typeface="Open Sans"/>
                <a:ea typeface="Open Sans"/>
                <a:cs typeface="Open Sans"/>
                <a:sym typeface="Open Sans"/>
              </a:rPr>
              <a:t>HoG Feature Extraction</a:t>
            </a:r>
            <a:endParaRPr sz="1600">
              <a:solidFill>
                <a:schemeClr val="dk1"/>
              </a:solidFill>
              <a:highlight>
                <a:srgbClr val="FFFFFF"/>
              </a:highlight>
              <a:latin typeface="Georgia"/>
              <a:ea typeface="Georgia"/>
              <a:cs typeface="Georgia"/>
              <a:sym typeface="Georgia"/>
            </a:endParaRPr>
          </a:p>
        </p:txBody>
      </p:sp>
      <p:sp>
        <p:nvSpPr>
          <p:cNvPr id="172" name="Google Shape;172;p26"/>
          <p:cNvSpPr txBox="1"/>
          <p:nvPr/>
        </p:nvSpPr>
        <p:spPr>
          <a:xfrm>
            <a:off x="66950" y="478250"/>
            <a:ext cx="8951700" cy="45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p:txBody>
      </p:sp>
      <p:sp>
        <p:nvSpPr>
          <p:cNvPr id="173" name="Google Shape;173;p26"/>
          <p:cNvSpPr txBox="1"/>
          <p:nvPr/>
        </p:nvSpPr>
        <p:spPr>
          <a:xfrm>
            <a:off x="258250" y="726925"/>
            <a:ext cx="8407500" cy="420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rPr lang="en" sz="1500">
                <a:solidFill>
                  <a:srgbClr val="333333"/>
                </a:solidFill>
                <a:highlight>
                  <a:srgbClr val="FFFFFF"/>
                </a:highlight>
                <a:latin typeface="Open Sans"/>
                <a:ea typeface="Open Sans"/>
                <a:cs typeface="Open Sans"/>
                <a:sym typeface="Open Sans"/>
              </a:rPr>
              <a:t>This all sounds good, but what is “useful” and what is “extraneous” ? To define “useful”, we need to know what is it “useful” for ? Clearly, the feature vector is not useful for the purpose of viewing the image. But, it is very useful for tasks like image recognition and object detection. The feature vector produced by these algorithms when fed into an image classification algorithms like Support Vector Machine (SVM) produce good results.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nvSpPr>
        <p:spPr>
          <a:xfrm>
            <a:off x="153325" y="117600"/>
            <a:ext cx="8865300" cy="49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sz="2400"/>
          </a:p>
        </p:txBody>
      </p:sp>
      <p:pic>
        <p:nvPicPr>
          <p:cNvPr id="60" name="Google Shape;60;p14"/>
          <p:cNvPicPr preferRelativeResize="0"/>
          <p:nvPr/>
        </p:nvPicPr>
        <p:blipFill>
          <a:blip r:embed="rId3">
            <a:alphaModFix/>
          </a:blip>
          <a:stretch>
            <a:fillRect/>
          </a:stretch>
        </p:blipFill>
        <p:spPr>
          <a:xfrm>
            <a:off x="153325" y="1570150"/>
            <a:ext cx="4649727" cy="3123050"/>
          </a:xfrm>
          <a:prstGeom prst="rect">
            <a:avLst/>
          </a:prstGeom>
          <a:noFill/>
          <a:ln>
            <a:noFill/>
          </a:ln>
        </p:spPr>
      </p:pic>
      <p:pic>
        <p:nvPicPr>
          <p:cNvPr id="61" name="Google Shape;61;p14"/>
          <p:cNvPicPr preferRelativeResize="0"/>
          <p:nvPr/>
        </p:nvPicPr>
        <p:blipFill>
          <a:blip r:embed="rId4">
            <a:alphaModFix/>
          </a:blip>
          <a:stretch>
            <a:fillRect/>
          </a:stretch>
        </p:blipFill>
        <p:spPr>
          <a:xfrm>
            <a:off x="4896594" y="1650829"/>
            <a:ext cx="4021082" cy="3123050"/>
          </a:xfrm>
          <a:prstGeom prst="rect">
            <a:avLst/>
          </a:prstGeom>
          <a:noFill/>
          <a:ln>
            <a:noFill/>
          </a:ln>
        </p:spPr>
      </p:pic>
      <p:sp>
        <p:nvSpPr>
          <p:cNvPr id="62" name="Google Shape;62;p14"/>
          <p:cNvSpPr txBox="1"/>
          <p:nvPr/>
        </p:nvSpPr>
        <p:spPr>
          <a:xfrm>
            <a:off x="151275" y="141200"/>
            <a:ext cx="4568700" cy="4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Object Detection With OpenCV</a:t>
            </a:r>
            <a:endParaRPr/>
          </a:p>
        </p:txBody>
      </p:sp>
      <p:sp>
        <p:nvSpPr>
          <p:cNvPr id="63" name="Google Shape;63;p14"/>
          <p:cNvSpPr txBox="1"/>
          <p:nvPr/>
        </p:nvSpPr>
        <p:spPr>
          <a:xfrm>
            <a:off x="267825" y="688675"/>
            <a:ext cx="8579700" cy="8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One of the important fields of Artificial Intelligence</a:t>
            </a:r>
            <a:r>
              <a:rPr b="1" lang="en">
                <a:solidFill>
                  <a:schemeClr val="dk1"/>
                </a:solidFill>
                <a:highlight>
                  <a:srgbClr val="FFFFFF"/>
                </a:highlight>
              </a:rPr>
              <a:t> </a:t>
            </a:r>
            <a:r>
              <a:rPr lang="en">
                <a:solidFill>
                  <a:schemeClr val="dk1"/>
                </a:solidFill>
                <a:highlight>
                  <a:srgbClr val="FFFFFF"/>
                </a:highlight>
              </a:rPr>
              <a:t>is Computer Vision. Computer Vision is the science of computers and software systems that can recognize and understand images and scenes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nvSpPr>
        <p:spPr>
          <a:xfrm>
            <a:off x="153325" y="117600"/>
            <a:ext cx="8865300" cy="49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sz="2400"/>
          </a:p>
        </p:txBody>
      </p:sp>
      <p:sp>
        <p:nvSpPr>
          <p:cNvPr id="69" name="Google Shape;69;p15"/>
          <p:cNvSpPr txBox="1"/>
          <p:nvPr/>
        </p:nvSpPr>
        <p:spPr>
          <a:xfrm>
            <a:off x="151275" y="141200"/>
            <a:ext cx="4568700" cy="4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highlight>
                  <a:srgbClr val="FFFFFF"/>
                </a:highlight>
                <a:latin typeface="Georgia"/>
                <a:ea typeface="Georgia"/>
                <a:cs typeface="Georgia"/>
                <a:sym typeface="Georgia"/>
              </a:rPr>
              <a:t>Computer Vision</a:t>
            </a:r>
            <a:endParaRPr/>
          </a:p>
        </p:txBody>
      </p:sp>
      <p:sp>
        <p:nvSpPr>
          <p:cNvPr id="70" name="Google Shape;70;p15"/>
          <p:cNvSpPr txBox="1"/>
          <p:nvPr/>
        </p:nvSpPr>
        <p:spPr>
          <a:xfrm>
            <a:off x="267825" y="688675"/>
            <a:ext cx="8579700" cy="42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Computer Vision is also composed of various aspects such as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Object Detection</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Image Generation</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Image Super resolution</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sz="1600">
                <a:solidFill>
                  <a:schemeClr val="dk1"/>
                </a:solidFill>
                <a:highlight>
                  <a:srgbClr val="FFFFFF"/>
                </a:highlight>
                <a:latin typeface="Georgia"/>
                <a:ea typeface="Georgia"/>
                <a:cs typeface="Georgia"/>
                <a:sym typeface="Georgia"/>
              </a:rPr>
              <a:t>image super-resolution </a:t>
            </a:r>
            <a:endParaRPr/>
          </a:p>
        </p:txBody>
      </p:sp>
      <p:pic>
        <p:nvPicPr>
          <p:cNvPr id="71" name="Google Shape;71;p15"/>
          <p:cNvPicPr preferRelativeResize="0"/>
          <p:nvPr/>
        </p:nvPicPr>
        <p:blipFill>
          <a:blip r:embed="rId3">
            <a:alphaModFix/>
          </a:blip>
          <a:stretch>
            <a:fillRect/>
          </a:stretch>
        </p:blipFill>
        <p:spPr>
          <a:xfrm>
            <a:off x="5567075" y="1473462"/>
            <a:ext cx="2212401" cy="27249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nvSpPr>
        <p:spPr>
          <a:xfrm>
            <a:off x="153325" y="117600"/>
            <a:ext cx="8865300" cy="49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sz="2400"/>
          </a:p>
        </p:txBody>
      </p:sp>
      <p:sp>
        <p:nvSpPr>
          <p:cNvPr id="77" name="Google Shape;77;p16"/>
          <p:cNvSpPr txBox="1"/>
          <p:nvPr/>
        </p:nvSpPr>
        <p:spPr>
          <a:xfrm>
            <a:off x="151275" y="141200"/>
            <a:ext cx="4568700" cy="4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highlight>
                  <a:srgbClr val="FFFFFF"/>
                </a:highlight>
                <a:latin typeface="Georgia"/>
                <a:ea typeface="Georgia"/>
                <a:cs typeface="Georgia"/>
                <a:sym typeface="Georgia"/>
              </a:rPr>
              <a:t>OpenCV Loading Image</a:t>
            </a:r>
            <a:endParaRPr/>
          </a:p>
        </p:txBody>
      </p:sp>
      <p:sp>
        <p:nvSpPr>
          <p:cNvPr id="78" name="Google Shape;78;p16"/>
          <p:cNvSpPr txBox="1"/>
          <p:nvPr/>
        </p:nvSpPr>
        <p:spPr>
          <a:xfrm>
            <a:off x="267825" y="688675"/>
            <a:ext cx="8579700" cy="42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txBox="1"/>
          <p:nvPr/>
        </p:nvSpPr>
        <p:spPr>
          <a:xfrm>
            <a:off x="267825" y="1004300"/>
            <a:ext cx="4964100" cy="31182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AF00DB"/>
                </a:solidFill>
                <a:latin typeface="Courier New"/>
                <a:ea typeface="Courier New"/>
                <a:cs typeface="Courier New"/>
                <a:sym typeface="Courier New"/>
              </a:rPr>
              <a:t>import</a:t>
            </a:r>
            <a:r>
              <a:rPr lang="en" sz="1050">
                <a:solidFill>
                  <a:schemeClr val="dk1"/>
                </a:solidFill>
                <a:latin typeface="Courier New"/>
                <a:ea typeface="Courier New"/>
                <a:cs typeface="Courier New"/>
                <a:sym typeface="Courier New"/>
              </a:rPr>
              <a:t> cv2</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latin typeface="Courier New"/>
                <a:ea typeface="Courier New"/>
                <a:cs typeface="Courier New"/>
                <a:sym typeface="Courier New"/>
              </a:rPr>
              <a:t># Load the classifier</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latin typeface="Courier New"/>
                <a:ea typeface="Courier New"/>
                <a:cs typeface="Courier New"/>
                <a:sym typeface="Courier New"/>
              </a:rPr>
              <a:t># classifier = joblib.load("digits_cls.pkl")</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image_path = </a:t>
            </a:r>
            <a:r>
              <a:rPr lang="en" sz="1050">
                <a:solidFill>
                  <a:srgbClr val="A31515"/>
                </a:solidFill>
                <a:latin typeface="Courier New"/>
                <a:ea typeface="Courier New"/>
                <a:cs typeface="Courier New"/>
                <a:sym typeface="Courier New"/>
              </a:rPr>
              <a:t>'/content/drive/My Drive/vijaya_bank/dog.jpg'</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latin typeface="Courier New"/>
                <a:ea typeface="Courier New"/>
                <a:cs typeface="Courier New"/>
                <a:sym typeface="Courier New"/>
              </a:rPr>
              <a:t># Read the input image</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im = cv2.imread(image_path)</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latin typeface="Courier New"/>
                <a:ea typeface="Courier New"/>
                <a:cs typeface="Courier New"/>
                <a:sym typeface="Courier New"/>
              </a:rPr>
              <a:t># show the image</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AF00DB"/>
                </a:solidFill>
                <a:latin typeface="Courier New"/>
                <a:ea typeface="Courier New"/>
                <a:cs typeface="Courier New"/>
                <a:sym typeface="Courier New"/>
              </a:rPr>
              <a:t>import</a:t>
            </a:r>
            <a:r>
              <a:rPr lang="en" sz="1050">
                <a:solidFill>
                  <a:schemeClr val="dk1"/>
                </a:solidFill>
                <a:latin typeface="Courier New"/>
                <a:ea typeface="Courier New"/>
                <a:cs typeface="Courier New"/>
                <a:sym typeface="Courier New"/>
              </a:rPr>
              <a:t> matplotlib.pyplot </a:t>
            </a:r>
            <a:r>
              <a:rPr lang="en" sz="1050">
                <a:solidFill>
                  <a:srgbClr val="AF00DB"/>
                </a:solidFill>
                <a:latin typeface="Courier New"/>
                <a:ea typeface="Courier New"/>
                <a:cs typeface="Courier New"/>
                <a:sym typeface="Courier New"/>
              </a:rPr>
              <a:t>as</a:t>
            </a:r>
            <a:r>
              <a:rPr lang="en" sz="1050">
                <a:solidFill>
                  <a:schemeClr val="dk1"/>
                </a:solidFill>
                <a:latin typeface="Courier New"/>
                <a:ea typeface="Courier New"/>
                <a:cs typeface="Courier New"/>
                <a:sym typeface="Courier New"/>
              </a:rPr>
              <a:t> plt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plt.figure(figsize=(</a:t>
            </a:r>
            <a:r>
              <a:rPr lang="en" sz="1050">
                <a:solidFill>
                  <a:srgbClr val="09885A"/>
                </a:solidFill>
                <a:latin typeface="Courier New"/>
                <a:ea typeface="Courier New"/>
                <a:cs typeface="Courier New"/>
                <a:sym typeface="Courier New"/>
              </a:rPr>
              <a:t>5</a:t>
            </a:r>
            <a:r>
              <a:rPr lang="en" sz="1050">
                <a:solidFill>
                  <a:schemeClr val="dk1"/>
                </a:solidFill>
                <a:latin typeface="Courier New"/>
                <a:ea typeface="Courier New"/>
                <a:cs typeface="Courier New"/>
                <a:sym typeface="Courier New"/>
              </a:rPr>
              <a:t>,</a:t>
            </a:r>
            <a:r>
              <a:rPr lang="en" sz="1050">
                <a:solidFill>
                  <a:srgbClr val="09885A"/>
                </a:solidFill>
                <a:latin typeface="Courier New"/>
                <a:ea typeface="Courier New"/>
                <a:cs typeface="Courier New"/>
                <a:sym typeface="Courier New"/>
              </a:rPr>
              <a:t>5</a:t>
            </a:r>
            <a:r>
              <a:rPr lang="en"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plt.imshow(im)</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p>
        </p:txBody>
      </p:sp>
      <p:pic>
        <p:nvPicPr>
          <p:cNvPr id="80" name="Google Shape;80;p16"/>
          <p:cNvPicPr preferRelativeResize="0"/>
          <p:nvPr/>
        </p:nvPicPr>
        <p:blipFill>
          <a:blip r:embed="rId3">
            <a:alphaModFix/>
          </a:blip>
          <a:stretch>
            <a:fillRect/>
          </a:stretch>
        </p:blipFill>
        <p:spPr>
          <a:xfrm>
            <a:off x="5107625" y="2464100"/>
            <a:ext cx="3786900" cy="2631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nvSpPr>
        <p:spPr>
          <a:xfrm>
            <a:off x="153325" y="117600"/>
            <a:ext cx="8865300" cy="49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sz="2400"/>
          </a:p>
        </p:txBody>
      </p:sp>
      <p:sp>
        <p:nvSpPr>
          <p:cNvPr id="86" name="Google Shape;86;p17"/>
          <p:cNvSpPr txBox="1"/>
          <p:nvPr/>
        </p:nvSpPr>
        <p:spPr>
          <a:xfrm>
            <a:off x="151275" y="141200"/>
            <a:ext cx="4568700" cy="4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highlight>
                  <a:srgbClr val="FFFFFF"/>
                </a:highlight>
                <a:latin typeface="Georgia"/>
                <a:ea typeface="Georgia"/>
                <a:cs typeface="Georgia"/>
                <a:sym typeface="Georgia"/>
              </a:rPr>
              <a:t>Image Preprocessing</a:t>
            </a:r>
            <a:endParaRPr/>
          </a:p>
        </p:txBody>
      </p:sp>
      <p:sp>
        <p:nvSpPr>
          <p:cNvPr id="87" name="Google Shape;87;p17"/>
          <p:cNvSpPr txBox="1"/>
          <p:nvPr/>
        </p:nvSpPr>
        <p:spPr>
          <a:xfrm>
            <a:off x="267825" y="688675"/>
            <a:ext cx="8579700" cy="42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nvSpPr>
        <p:spPr>
          <a:xfrm>
            <a:off x="267825" y="1004300"/>
            <a:ext cx="4964100" cy="31182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latin typeface="Courier New"/>
                <a:ea typeface="Courier New"/>
                <a:cs typeface="Courier New"/>
                <a:sym typeface="Courier New"/>
              </a:rPr>
              <a:t># Convert the image to Gray Scale</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im_gray = cv2.cvtColor(im, cv2.COLOR_BGR2GRAY)</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im_gray = cv2.GaussianBlur(im_gray, (</a:t>
            </a:r>
            <a:r>
              <a:rPr lang="en" sz="1050">
                <a:solidFill>
                  <a:srgbClr val="09885A"/>
                </a:solidFill>
                <a:latin typeface="Courier New"/>
                <a:ea typeface="Courier New"/>
                <a:cs typeface="Courier New"/>
                <a:sym typeface="Courier New"/>
              </a:rPr>
              <a:t>5</a:t>
            </a:r>
            <a:r>
              <a:rPr lang="en" sz="1050">
                <a:solidFill>
                  <a:schemeClr val="dk1"/>
                </a:solidFill>
                <a:latin typeface="Courier New"/>
                <a:ea typeface="Courier New"/>
                <a:cs typeface="Courier New"/>
                <a:sym typeface="Courier New"/>
              </a:rPr>
              <a:t>, </a:t>
            </a:r>
            <a:r>
              <a:rPr lang="en" sz="1050">
                <a:solidFill>
                  <a:srgbClr val="09885A"/>
                </a:solidFill>
                <a:latin typeface="Courier New"/>
                <a:ea typeface="Courier New"/>
                <a:cs typeface="Courier New"/>
                <a:sym typeface="Courier New"/>
              </a:rPr>
              <a:t>5</a:t>
            </a:r>
            <a:r>
              <a:rPr lang="en" sz="1050">
                <a:solidFill>
                  <a:schemeClr val="dk1"/>
                </a:solidFill>
                <a:latin typeface="Courier New"/>
                <a:ea typeface="Courier New"/>
                <a:cs typeface="Courier New"/>
                <a:sym typeface="Courier New"/>
              </a:rPr>
              <a:t>), </a:t>
            </a:r>
            <a:r>
              <a:rPr lang="en" sz="1050">
                <a:solidFill>
                  <a:srgbClr val="09885A"/>
                </a:solidFill>
                <a:latin typeface="Courier New"/>
                <a:ea typeface="Courier New"/>
                <a:cs typeface="Courier New"/>
                <a:sym typeface="Courier New"/>
              </a:rPr>
              <a:t>0</a:t>
            </a:r>
            <a:r>
              <a:rPr lang="en"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latin typeface="Courier New"/>
                <a:ea typeface="Courier New"/>
                <a:cs typeface="Courier New"/>
                <a:sym typeface="Courier New"/>
              </a:rPr>
              <a:t># Threshold the image</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ret, im_th = cv2.threshold(im_gray, </a:t>
            </a:r>
            <a:r>
              <a:rPr lang="en" sz="1050">
                <a:solidFill>
                  <a:srgbClr val="09885A"/>
                </a:solidFill>
                <a:latin typeface="Courier New"/>
                <a:ea typeface="Courier New"/>
                <a:cs typeface="Courier New"/>
                <a:sym typeface="Courier New"/>
              </a:rPr>
              <a:t>90</a:t>
            </a:r>
            <a:r>
              <a:rPr lang="en" sz="1050">
                <a:solidFill>
                  <a:schemeClr val="dk1"/>
                </a:solidFill>
                <a:latin typeface="Courier New"/>
                <a:ea typeface="Courier New"/>
                <a:cs typeface="Courier New"/>
                <a:sym typeface="Courier New"/>
              </a:rPr>
              <a:t>, </a:t>
            </a:r>
            <a:r>
              <a:rPr lang="en" sz="1050">
                <a:solidFill>
                  <a:srgbClr val="09885A"/>
                </a:solidFill>
                <a:latin typeface="Courier New"/>
                <a:ea typeface="Courier New"/>
                <a:cs typeface="Courier New"/>
                <a:sym typeface="Courier New"/>
              </a:rPr>
              <a:t>255</a:t>
            </a:r>
            <a:r>
              <a:rPr lang="en" sz="1050">
                <a:solidFill>
                  <a:schemeClr val="dk1"/>
                </a:solidFill>
                <a:latin typeface="Courier New"/>
                <a:ea typeface="Courier New"/>
                <a:cs typeface="Courier New"/>
                <a:sym typeface="Courier New"/>
              </a:rPr>
              <a:t>, cv2.THRESH_BINARY_INV)</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plt.imshow(im_th)</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050">
              <a:solidFill>
                <a:srgbClr val="AF00DB"/>
              </a:solidFill>
              <a:latin typeface="Courier New"/>
              <a:ea typeface="Courier New"/>
              <a:cs typeface="Courier New"/>
              <a:sym typeface="Courier New"/>
            </a:endParaRPr>
          </a:p>
        </p:txBody>
      </p:sp>
      <p:pic>
        <p:nvPicPr>
          <p:cNvPr id="89" name="Google Shape;89;p17"/>
          <p:cNvPicPr preferRelativeResize="0"/>
          <p:nvPr/>
        </p:nvPicPr>
        <p:blipFill>
          <a:blip r:embed="rId3">
            <a:alphaModFix/>
          </a:blip>
          <a:stretch>
            <a:fillRect/>
          </a:stretch>
        </p:blipFill>
        <p:spPr>
          <a:xfrm>
            <a:off x="4811099" y="2261600"/>
            <a:ext cx="3889199" cy="2776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nvSpPr>
        <p:spPr>
          <a:xfrm>
            <a:off x="153325" y="117600"/>
            <a:ext cx="8865300" cy="49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sz="2400"/>
          </a:p>
        </p:txBody>
      </p:sp>
      <p:sp>
        <p:nvSpPr>
          <p:cNvPr id="95" name="Google Shape;95;p18"/>
          <p:cNvSpPr txBox="1"/>
          <p:nvPr/>
        </p:nvSpPr>
        <p:spPr>
          <a:xfrm>
            <a:off x="151275" y="141200"/>
            <a:ext cx="4568700" cy="4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highlight>
                  <a:srgbClr val="FFFFFF"/>
                </a:highlight>
                <a:latin typeface="Georgia"/>
                <a:ea typeface="Georgia"/>
                <a:cs typeface="Georgia"/>
                <a:sym typeface="Georgia"/>
              </a:rPr>
              <a:t>Feature Descriptor</a:t>
            </a:r>
            <a:endParaRPr/>
          </a:p>
        </p:txBody>
      </p:sp>
      <p:sp>
        <p:nvSpPr>
          <p:cNvPr id="96" name="Google Shape;96;p18"/>
          <p:cNvSpPr txBox="1"/>
          <p:nvPr/>
        </p:nvSpPr>
        <p:spPr>
          <a:xfrm>
            <a:off x="267825" y="688675"/>
            <a:ext cx="8579700" cy="42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rPr lang="en" sz="1500">
                <a:solidFill>
                  <a:srgbClr val="333333"/>
                </a:solidFill>
                <a:highlight>
                  <a:srgbClr val="FFFFFF"/>
                </a:highlight>
                <a:latin typeface="Open Sans"/>
                <a:ea typeface="Open Sans"/>
                <a:cs typeface="Open Sans"/>
                <a:sym typeface="Open Sans"/>
              </a:rPr>
              <a:t>A feature descriptor is a representation of an image or an image patch that simplifies the image by extracting useful information and throwing away extraneous information</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rPr lang="en" sz="1500">
                <a:solidFill>
                  <a:srgbClr val="333333"/>
                </a:solidFill>
                <a:highlight>
                  <a:srgbClr val="FFFFFF"/>
                </a:highlight>
                <a:latin typeface="Open Sans"/>
                <a:ea typeface="Open Sans"/>
                <a:cs typeface="Open Sans"/>
                <a:sym typeface="Open Sans"/>
              </a:rPr>
              <a:t>Typically, a feature descriptor converts an image of size width x height x 3 (channels ) to a feature vector / array of length n. In the case of the HOG feature descriptor, the input image is of size 64 x 128 x 3 and the output feature vector is of length 3780.</a:t>
            </a:r>
            <a:endParaRPr sz="1500">
              <a:solidFill>
                <a:srgbClr val="333333"/>
              </a:solidFill>
              <a:highlight>
                <a:srgbClr val="FFFFFF"/>
              </a:highlight>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nvSpPr>
        <p:spPr>
          <a:xfrm>
            <a:off x="153325" y="117600"/>
            <a:ext cx="8865300" cy="49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sz="2400"/>
          </a:p>
        </p:txBody>
      </p:sp>
      <p:sp>
        <p:nvSpPr>
          <p:cNvPr id="102" name="Google Shape;102;p19"/>
          <p:cNvSpPr txBox="1"/>
          <p:nvPr/>
        </p:nvSpPr>
        <p:spPr>
          <a:xfrm>
            <a:off x="151275" y="141200"/>
            <a:ext cx="4568700" cy="4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highlight>
                  <a:srgbClr val="FFFFFF"/>
                </a:highlight>
                <a:latin typeface="Georgia"/>
                <a:ea typeface="Georgia"/>
                <a:cs typeface="Georgia"/>
                <a:sym typeface="Georgia"/>
              </a:rPr>
              <a:t>Preprocessing</a:t>
            </a:r>
            <a:endParaRPr/>
          </a:p>
        </p:txBody>
      </p:sp>
      <p:sp>
        <p:nvSpPr>
          <p:cNvPr id="103" name="Google Shape;103;p19"/>
          <p:cNvSpPr txBox="1"/>
          <p:nvPr/>
        </p:nvSpPr>
        <p:spPr>
          <a:xfrm>
            <a:off x="66950" y="478250"/>
            <a:ext cx="8951700" cy="45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p:txBody>
      </p:sp>
      <p:pic>
        <p:nvPicPr>
          <p:cNvPr id="104" name="Google Shape;104;p19"/>
          <p:cNvPicPr preferRelativeResize="0"/>
          <p:nvPr/>
        </p:nvPicPr>
        <p:blipFill>
          <a:blip r:embed="rId3">
            <a:alphaModFix/>
          </a:blip>
          <a:stretch>
            <a:fillRect/>
          </a:stretch>
        </p:blipFill>
        <p:spPr>
          <a:xfrm>
            <a:off x="213025" y="1024875"/>
            <a:ext cx="5277201" cy="2735525"/>
          </a:xfrm>
          <a:prstGeom prst="rect">
            <a:avLst/>
          </a:prstGeom>
          <a:noFill/>
          <a:ln>
            <a:noFill/>
          </a:ln>
        </p:spPr>
      </p:pic>
      <p:sp>
        <p:nvSpPr>
          <p:cNvPr id="105" name="Google Shape;105;p19"/>
          <p:cNvSpPr txBox="1"/>
          <p:nvPr/>
        </p:nvSpPr>
        <p:spPr>
          <a:xfrm>
            <a:off x="5490225" y="545200"/>
            <a:ext cx="3472200" cy="43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rPr lang="en" sz="1500">
                <a:solidFill>
                  <a:srgbClr val="333333"/>
                </a:solidFill>
                <a:highlight>
                  <a:srgbClr val="FFFFFF"/>
                </a:highlight>
                <a:latin typeface="Open Sans"/>
                <a:ea typeface="Open Sans"/>
                <a:cs typeface="Open Sans"/>
                <a:sym typeface="Open Sans"/>
              </a:rPr>
              <a:t>This patch is cropped out of an image and resized to 64×128. Now we are ready to calculate the HOG descriptor for this image patch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nvSpPr>
        <p:spPr>
          <a:xfrm>
            <a:off x="153325" y="117600"/>
            <a:ext cx="8865300" cy="49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sz="2400"/>
          </a:p>
        </p:txBody>
      </p:sp>
      <p:sp>
        <p:nvSpPr>
          <p:cNvPr id="111" name="Google Shape;111;p20"/>
          <p:cNvSpPr txBox="1"/>
          <p:nvPr/>
        </p:nvSpPr>
        <p:spPr>
          <a:xfrm>
            <a:off x="151275" y="141200"/>
            <a:ext cx="4568700" cy="4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highlight>
                  <a:srgbClr val="FFFFFF"/>
                </a:highlight>
                <a:latin typeface="Georgia"/>
                <a:ea typeface="Georgia"/>
                <a:cs typeface="Georgia"/>
                <a:sym typeface="Georgia"/>
              </a:rPr>
              <a:t>Calculate The Gradient </a:t>
            </a:r>
            <a:endParaRPr/>
          </a:p>
        </p:txBody>
      </p:sp>
      <p:sp>
        <p:nvSpPr>
          <p:cNvPr id="112" name="Google Shape;112;p20"/>
          <p:cNvSpPr txBox="1"/>
          <p:nvPr/>
        </p:nvSpPr>
        <p:spPr>
          <a:xfrm>
            <a:off x="66950" y="478250"/>
            <a:ext cx="8951700" cy="45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p:txBody>
      </p:sp>
      <p:pic>
        <p:nvPicPr>
          <p:cNvPr id="113" name="Google Shape;113;p20"/>
          <p:cNvPicPr preferRelativeResize="0"/>
          <p:nvPr/>
        </p:nvPicPr>
        <p:blipFill>
          <a:blip r:embed="rId3">
            <a:alphaModFix/>
          </a:blip>
          <a:stretch>
            <a:fillRect/>
          </a:stretch>
        </p:blipFill>
        <p:spPr>
          <a:xfrm>
            <a:off x="213025" y="1024875"/>
            <a:ext cx="5277201" cy="2735525"/>
          </a:xfrm>
          <a:prstGeom prst="rect">
            <a:avLst/>
          </a:prstGeom>
          <a:noFill/>
          <a:ln>
            <a:noFill/>
          </a:ln>
        </p:spPr>
      </p:pic>
      <p:sp>
        <p:nvSpPr>
          <p:cNvPr id="114" name="Google Shape;114;p20"/>
          <p:cNvSpPr txBox="1"/>
          <p:nvPr/>
        </p:nvSpPr>
        <p:spPr>
          <a:xfrm>
            <a:off x="5490225" y="545200"/>
            <a:ext cx="3472200" cy="18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33333"/>
                </a:solidFill>
                <a:highlight>
                  <a:srgbClr val="FFFFFF"/>
                </a:highlight>
                <a:latin typeface="Open Sans"/>
                <a:ea typeface="Open Sans"/>
                <a:cs typeface="Open Sans"/>
                <a:sym typeface="Open Sans"/>
              </a:rPr>
              <a:t>To calculate a HOG descriptor, we need to first calculate the horizontal and vertical gradients; after all, we want to calculate the histogram of gradients. This is easily achieved by filtering the image with the following kernels.</a:t>
            </a:r>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a:p>
        </p:txBody>
      </p:sp>
      <p:pic>
        <p:nvPicPr>
          <p:cNvPr id="115" name="Google Shape;115;p20"/>
          <p:cNvPicPr preferRelativeResize="0"/>
          <p:nvPr/>
        </p:nvPicPr>
        <p:blipFill>
          <a:blip r:embed="rId4">
            <a:alphaModFix/>
          </a:blip>
          <a:stretch>
            <a:fillRect/>
          </a:stretch>
        </p:blipFill>
        <p:spPr>
          <a:xfrm>
            <a:off x="5591927" y="2665387"/>
            <a:ext cx="3268799" cy="1870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nvSpPr>
        <p:spPr>
          <a:xfrm>
            <a:off x="153325" y="117600"/>
            <a:ext cx="8865300" cy="49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sz="2400"/>
          </a:p>
        </p:txBody>
      </p:sp>
      <p:sp>
        <p:nvSpPr>
          <p:cNvPr id="121" name="Google Shape;121;p21"/>
          <p:cNvSpPr txBox="1"/>
          <p:nvPr/>
        </p:nvSpPr>
        <p:spPr>
          <a:xfrm>
            <a:off x="151275" y="141200"/>
            <a:ext cx="4568700" cy="4437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b="1" lang="en" sz="1300">
                <a:solidFill>
                  <a:srgbClr val="333333"/>
                </a:solidFill>
                <a:highlight>
                  <a:srgbClr val="FFFFFF"/>
                </a:highlight>
                <a:latin typeface="Open Sans"/>
                <a:ea typeface="Open Sans"/>
                <a:cs typeface="Open Sans"/>
                <a:sym typeface="Open Sans"/>
              </a:rPr>
              <a:t>Calculate the Gradient Images</a:t>
            </a:r>
            <a:endParaRPr b="1" sz="1300">
              <a:solidFill>
                <a:srgbClr val="333333"/>
              </a:solidFill>
              <a:highlight>
                <a:srgbClr val="FFFFFF"/>
              </a:highlight>
              <a:latin typeface="Open Sans"/>
              <a:ea typeface="Open Sans"/>
              <a:cs typeface="Open Sans"/>
              <a:sym typeface="Open Sans"/>
            </a:endParaRPr>
          </a:p>
          <a:p>
            <a:pPr indent="0" lvl="0" marL="0" rtl="0" algn="l">
              <a:spcBef>
                <a:spcPts val="1500"/>
              </a:spcBef>
              <a:spcAft>
                <a:spcPts val="0"/>
              </a:spcAft>
              <a:buNone/>
            </a:pPr>
            <a:r>
              <a:t/>
            </a:r>
            <a:endParaRPr sz="1600">
              <a:solidFill>
                <a:schemeClr val="dk1"/>
              </a:solidFill>
              <a:highlight>
                <a:srgbClr val="FFFFFF"/>
              </a:highlight>
              <a:latin typeface="Georgia"/>
              <a:ea typeface="Georgia"/>
              <a:cs typeface="Georgia"/>
              <a:sym typeface="Georgia"/>
            </a:endParaRPr>
          </a:p>
        </p:txBody>
      </p:sp>
      <p:sp>
        <p:nvSpPr>
          <p:cNvPr id="122" name="Google Shape;122;p21"/>
          <p:cNvSpPr txBox="1"/>
          <p:nvPr/>
        </p:nvSpPr>
        <p:spPr>
          <a:xfrm>
            <a:off x="66950" y="478250"/>
            <a:ext cx="8951700" cy="45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FFFFF"/>
              </a:highlight>
              <a:latin typeface="Open Sans"/>
              <a:ea typeface="Open Sans"/>
              <a:cs typeface="Open Sans"/>
              <a:sym typeface="Open Sans"/>
            </a:endParaRPr>
          </a:p>
        </p:txBody>
      </p:sp>
      <p:sp>
        <p:nvSpPr>
          <p:cNvPr id="123" name="Google Shape;123;p21"/>
          <p:cNvSpPr txBox="1"/>
          <p:nvPr/>
        </p:nvSpPr>
        <p:spPr>
          <a:xfrm>
            <a:off x="219500" y="478250"/>
            <a:ext cx="8646600" cy="10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33333"/>
                </a:solidFill>
                <a:highlight>
                  <a:srgbClr val="FFFFFF"/>
                </a:highlight>
                <a:latin typeface="Open Sans"/>
                <a:ea typeface="Open Sans"/>
                <a:cs typeface="Open Sans"/>
                <a:sym typeface="Open Sans"/>
              </a:rPr>
              <a:t>Notice, the x-gradient fires on vertical lines and the y-gradient fires on horizontal lines. The magnitude of gradient fires where ever there is a sharp change in intensity. None of them fire when the region is smooth</a:t>
            </a:r>
            <a:endParaRPr/>
          </a:p>
        </p:txBody>
      </p:sp>
      <p:pic>
        <p:nvPicPr>
          <p:cNvPr id="124" name="Google Shape;124;p21"/>
          <p:cNvPicPr preferRelativeResize="0"/>
          <p:nvPr/>
        </p:nvPicPr>
        <p:blipFill>
          <a:blip r:embed="rId3">
            <a:alphaModFix/>
          </a:blip>
          <a:stretch>
            <a:fillRect/>
          </a:stretch>
        </p:blipFill>
        <p:spPr>
          <a:xfrm>
            <a:off x="1358200" y="1594575"/>
            <a:ext cx="6169401" cy="3491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