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8" r:id="rId4"/>
    <p:sldId id="259" r:id="rId5"/>
    <p:sldId id="271" r:id="rId6"/>
    <p:sldId id="260" r:id="rId7"/>
    <p:sldId id="261" r:id="rId8"/>
    <p:sldId id="262" r:id="rId9"/>
    <p:sldId id="263" r:id="rId10"/>
    <p:sldId id="272" r:id="rId11"/>
    <p:sldId id="264" r:id="rId12"/>
    <p:sldId id="265" r:id="rId13"/>
    <p:sldId id="266" r:id="rId14"/>
    <p:sldId id="267" r:id="rId15"/>
    <p:sldId id="268" r:id="rId16"/>
    <p:sldId id="269"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224C95C8-BF80-4F45-AC25-51BD10474C2D}" type="datetimeFigureOut">
              <a:rPr lang="en-IN" smtClean="0"/>
              <a:t>14-04-2019</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EF2BCCCD-64C6-4BDF-8E36-A8273301EF5D}"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333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12267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3698873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C95C8-BF80-4F45-AC25-51BD10474C2D}"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79280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4C95C8-BF80-4F45-AC25-51BD10474C2D}" type="datetimeFigureOut">
              <a:rPr lang="en-IN" smtClean="0"/>
              <a:t>14-04-2019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2BCCCD-64C6-4BDF-8E36-A8273301EF5D}"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13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C95C8-BF80-4F45-AC25-51BD10474C2D}"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28246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4C95C8-BF80-4F45-AC25-51BD10474C2D}" type="datetimeFigureOut">
              <a:rPr lang="en-IN" smtClean="0"/>
              <a:t>14-04-2019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60147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C95C8-BF80-4F45-AC25-51BD10474C2D}" type="datetimeFigureOut">
              <a:rPr lang="en-IN" smtClean="0"/>
              <a:t>14-04-2019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57106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C95C8-BF80-4F45-AC25-51BD10474C2D}" type="datetimeFigureOut">
              <a:rPr lang="en-IN" smtClean="0"/>
              <a:t>14-04-2019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8529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C95C8-BF80-4F45-AC25-51BD10474C2D}"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207456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4C95C8-BF80-4F45-AC25-51BD10474C2D}" type="datetimeFigureOut">
              <a:rPr lang="en-IN" smtClean="0"/>
              <a:t>14-04-2019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2BCCCD-64C6-4BDF-8E36-A8273301EF5D}" type="slidenum">
              <a:rPr lang="en-IN" smtClean="0"/>
              <a:t>‹#›</a:t>
            </a:fld>
            <a:endParaRPr lang="en-IN"/>
          </a:p>
        </p:txBody>
      </p:sp>
    </p:spTree>
    <p:extLst>
      <p:ext uri="{BB962C8B-B14F-4D97-AF65-F5344CB8AC3E}">
        <p14:creationId xmlns:p14="http://schemas.microsoft.com/office/powerpoint/2010/main" val="37821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224C95C8-BF80-4F45-AC25-51BD10474C2D}" type="datetimeFigureOut">
              <a:rPr lang="en-IN" smtClean="0"/>
              <a:t>14-04-2019</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EF2BCCCD-64C6-4BDF-8E36-A8273301EF5D}" type="slidenum">
              <a:rPr lang="en-IN" smtClean="0"/>
              <a:t>‹#›</a:t>
            </a:fld>
            <a:endParaRPr lang="en-IN"/>
          </a:p>
        </p:txBody>
      </p:sp>
    </p:spTree>
    <p:extLst>
      <p:ext uri="{BB962C8B-B14F-4D97-AF65-F5344CB8AC3E}">
        <p14:creationId xmlns:p14="http://schemas.microsoft.com/office/powerpoint/2010/main" val="353373371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E7D71-715E-4C89-B0A6-64B98FDE5D74}"/>
              </a:ext>
            </a:extLst>
          </p:cNvPr>
          <p:cNvSpPr>
            <a:spLocks noGrp="1"/>
          </p:cNvSpPr>
          <p:nvPr>
            <p:ph type="ctrTitle"/>
          </p:nvPr>
        </p:nvSpPr>
        <p:spPr>
          <a:xfrm>
            <a:off x="1524000" y="868362"/>
            <a:ext cx="9144000" cy="2387600"/>
          </a:xfrm>
        </p:spPr>
        <p:txBody>
          <a:bodyPr/>
          <a:lstStyle/>
          <a:p>
            <a:r>
              <a:rPr lang="en-IN" dirty="0"/>
              <a:t>SMART WATCH </a:t>
            </a:r>
          </a:p>
        </p:txBody>
      </p:sp>
      <p:sp>
        <p:nvSpPr>
          <p:cNvPr id="5" name="Subtitle 4">
            <a:extLst>
              <a:ext uri="{FF2B5EF4-FFF2-40B4-BE49-F238E27FC236}">
                <a16:creationId xmlns:a16="http://schemas.microsoft.com/office/drawing/2014/main" id="{C046271D-A833-4A71-BA6A-98FC359A6526}"/>
              </a:ext>
            </a:extLst>
          </p:cNvPr>
          <p:cNvSpPr>
            <a:spLocks noGrp="1"/>
          </p:cNvSpPr>
          <p:nvPr>
            <p:ph type="subTitle" idx="1"/>
          </p:nvPr>
        </p:nvSpPr>
        <p:spPr>
          <a:xfrm>
            <a:off x="7426960" y="3869634"/>
            <a:ext cx="2776110" cy="1809806"/>
          </a:xfrm>
        </p:spPr>
        <p:txBody>
          <a:bodyPr>
            <a:noAutofit/>
          </a:bodyPr>
          <a:lstStyle/>
          <a:p>
            <a:r>
              <a:rPr lang="en-IN" sz="2000" b="1" dirty="0">
                <a:latin typeface="Arial" panose="020B0604020202020204" pitchFamily="34" charset="0"/>
                <a:cs typeface="Arial" panose="020B0604020202020204" pitchFamily="34" charset="0"/>
              </a:rPr>
              <a:t>SUBMITTED BY:</a:t>
            </a:r>
          </a:p>
        </p:txBody>
      </p:sp>
      <p:pic>
        <p:nvPicPr>
          <p:cNvPr id="2052" name="Picture 4" descr="Image result for rvce logo">
            <a:extLst>
              <a:ext uri="{FF2B5EF4-FFF2-40B4-BE49-F238E27FC236}">
                <a16:creationId xmlns:a16="http://schemas.microsoft.com/office/drawing/2014/main" id="{A6546868-52EA-431E-AF2D-B9203BA56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460" y="4953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4AAC877-9F29-4B71-A467-6098A237303F}"/>
              </a:ext>
            </a:extLst>
          </p:cNvPr>
          <p:cNvSpPr/>
          <p:nvPr/>
        </p:nvSpPr>
        <p:spPr>
          <a:xfrm>
            <a:off x="7426960" y="4216344"/>
            <a:ext cx="2929328"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VINAY BALAMURALI - 63</a:t>
            </a:r>
            <a:endParaRPr lang="en-IN"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5394297-4F21-4930-9F15-27DB32FD1828}"/>
              </a:ext>
            </a:extLst>
          </p:cNvPr>
          <p:cNvSpPr/>
          <p:nvPr/>
        </p:nvSpPr>
        <p:spPr>
          <a:xfrm>
            <a:off x="7426960" y="4585676"/>
            <a:ext cx="2822119"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SRINIVAS PRABHU – 56</a:t>
            </a:r>
          </a:p>
        </p:txBody>
      </p:sp>
      <p:sp>
        <p:nvSpPr>
          <p:cNvPr id="8" name="Rectangle 7">
            <a:extLst>
              <a:ext uri="{FF2B5EF4-FFF2-40B4-BE49-F238E27FC236}">
                <a16:creationId xmlns:a16="http://schemas.microsoft.com/office/drawing/2014/main" id="{2CF2360B-4934-4821-AC90-FD5AB76C2065}"/>
              </a:ext>
            </a:extLst>
          </p:cNvPr>
          <p:cNvSpPr/>
          <p:nvPr/>
        </p:nvSpPr>
        <p:spPr>
          <a:xfrm>
            <a:off x="7426960" y="4955008"/>
            <a:ext cx="1954381"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RUTHVIK SJ -44</a:t>
            </a:r>
          </a:p>
        </p:txBody>
      </p:sp>
      <p:sp>
        <p:nvSpPr>
          <p:cNvPr id="9" name="Rectangle 8">
            <a:extLst>
              <a:ext uri="{FF2B5EF4-FFF2-40B4-BE49-F238E27FC236}">
                <a16:creationId xmlns:a16="http://schemas.microsoft.com/office/drawing/2014/main" id="{813DB35E-CABC-453E-927F-30F7413D37D7}"/>
              </a:ext>
            </a:extLst>
          </p:cNvPr>
          <p:cNvSpPr/>
          <p:nvPr/>
        </p:nvSpPr>
        <p:spPr>
          <a:xfrm>
            <a:off x="7484667" y="5318942"/>
            <a:ext cx="1838965" cy="369332"/>
          </a:xfrm>
          <a:prstGeom prst="rect">
            <a:avLst/>
          </a:prstGeom>
        </p:spPr>
        <p:txBody>
          <a:bodyPr wrap="none">
            <a:spAutoFit/>
          </a:bodyPr>
          <a:lstStyle/>
          <a:p>
            <a:r>
              <a:rPr lang="en-IN" b="1" dirty="0">
                <a:latin typeface="Arial" panose="020B0604020202020204" pitchFamily="34" charset="0"/>
                <a:cs typeface="Arial" panose="020B0604020202020204" pitchFamily="34" charset="0"/>
              </a:rPr>
              <a:t>AISIRI H R – 04</a:t>
            </a:r>
          </a:p>
        </p:txBody>
      </p:sp>
    </p:spTree>
    <p:extLst>
      <p:ext uri="{BB962C8B-B14F-4D97-AF65-F5344CB8AC3E}">
        <p14:creationId xmlns:p14="http://schemas.microsoft.com/office/powerpoint/2010/main" val="19356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9943-B1BB-417B-B8F8-5351FFF924FB}"/>
              </a:ext>
            </a:extLst>
          </p:cNvPr>
          <p:cNvSpPr>
            <a:spLocks noGrp="1"/>
          </p:cNvSpPr>
          <p:nvPr>
            <p:ph type="title"/>
          </p:nvPr>
        </p:nvSpPr>
        <p:spPr>
          <a:xfrm>
            <a:off x="763555" y="0"/>
            <a:ext cx="10515600" cy="1325563"/>
          </a:xfrm>
        </p:spPr>
        <p:txBody>
          <a:bodyPr/>
          <a:lstStyle/>
          <a:p>
            <a:r>
              <a:rPr lang="en-IN" dirty="0"/>
              <a:t>OLED </a:t>
            </a:r>
          </a:p>
        </p:txBody>
      </p:sp>
      <p:sp>
        <p:nvSpPr>
          <p:cNvPr id="3" name="Content Placeholder 2">
            <a:extLst>
              <a:ext uri="{FF2B5EF4-FFF2-40B4-BE49-F238E27FC236}">
                <a16:creationId xmlns:a16="http://schemas.microsoft.com/office/drawing/2014/main" id="{DA0F8927-3E88-49EA-B49B-F4BFC13D2C32}"/>
              </a:ext>
            </a:extLst>
          </p:cNvPr>
          <p:cNvSpPr>
            <a:spLocks noGrp="1"/>
          </p:cNvSpPr>
          <p:nvPr>
            <p:ph idx="1"/>
          </p:nvPr>
        </p:nvSpPr>
        <p:spPr>
          <a:xfrm>
            <a:off x="763555" y="1051184"/>
            <a:ext cx="10515600" cy="4351338"/>
          </a:xfrm>
        </p:spPr>
        <p:txBody>
          <a:bodyPr/>
          <a:lstStyle/>
          <a:p>
            <a:r>
              <a:rPr lang="en-US" dirty="0"/>
              <a:t>An organic light-emitting diode (OLED) is a light-emitting diode (LED) in which the emissive electroluminescent layer is a film of organic compound that emits light in response to an electric current. This organic layer is situated between two electrodes; typically, at least one of these electrodes is transparent. OLEDs are used to create digital displays in devices  such as television screens, computer monitors, portable systems such as smartphones, handheld game consoles and PDAs. </a:t>
            </a:r>
            <a:endParaRPr lang="en-IN" dirty="0"/>
          </a:p>
        </p:txBody>
      </p:sp>
      <p:pic>
        <p:nvPicPr>
          <p:cNvPr id="4" name="Picture 3" descr="Image result for oled module">
            <a:extLst>
              <a:ext uri="{FF2B5EF4-FFF2-40B4-BE49-F238E27FC236}">
                <a16:creationId xmlns:a16="http://schemas.microsoft.com/office/drawing/2014/main" id="{CF360104-2CF8-448A-81EC-225F685E372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48538" y="3904861"/>
            <a:ext cx="2743200" cy="2743200"/>
          </a:xfrm>
          <a:prstGeom prst="rect">
            <a:avLst/>
          </a:prstGeom>
          <a:noFill/>
          <a:ln>
            <a:noFill/>
          </a:ln>
        </p:spPr>
      </p:pic>
    </p:spTree>
    <p:extLst>
      <p:ext uri="{BB962C8B-B14F-4D97-AF65-F5344CB8AC3E}">
        <p14:creationId xmlns:p14="http://schemas.microsoft.com/office/powerpoint/2010/main" val="269155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74CA-F739-4A27-80A0-DFB9BBC75425}"/>
              </a:ext>
            </a:extLst>
          </p:cNvPr>
          <p:cNvSpPr>
            <a:spLocks noGrp="1"/>
          </p:cNvSpPr>
          <p:nvPr>
            <p:ph type="title"/>
          </p:nvPr>
        </p:nvSpPr>
        <p:spPr>
          <a:xfrm>
            <a:off x="838200" y="18255"/>
            <a:ext cx="10515600" cy="1325563"/>
          </a:xfrm>
        </p:spPr>
        <p:txBody>
          <a:bodyPr/>
          <a:lstStyle/>
          <a:p>
            <a:r>
              <a:rPr lang="en-IN" dirty="0"/>
              <a:t>CIRCUIT DIAGRAM AND WORKING </a:t>
            </a:r>
          </a:p>
        </p:txBody>
      </p:sp>
      <p:pic>
        <p:nvPicPr>
          <p:cNvPr id="4" name="Picture 3">
            <a:extLst>
              <a:ext uri="{FF2B5EF4-FFF2-40B4-BE49-F238E27FC236}">
                <a16:creationId xmlns:a16="http://schemas.microsoft.com/office/drawing/2014/main" id="{FEFB0667-1745-4C0E-A979-50612CCBCD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7584" y="1710218"/>
            <a:ext cx="8360227" cy="4789807"/>
          </a:xfrm>
          <a:prstGeom prst="rect">
            <a:avLst/>
          </a:prstGeom>
          <a:noFill/>
          <a:ln>
            <a:noFill/>
          </a:ln>
        </p:spPr>
      </p:pic>
    </p:spTree>
    <p:extLst>
      <p:ext uri="{BB962C8B-B14F-4D97-AF65-F5344CB8AC3E}">
        <p14:creationId xmlns:p14="http://schemas.microsoft.com/office/powerpoint/2010/main" val="2078722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4DAA-F604-451D-9FF5-59BE7A7333B0}"/>
              </a:ext>
            </a:extLst>
          </p:cNvPr>
          <p:cNvSpPr>
            <a:spLocks noGrp="1"/>
          </p:cNvSpPr>
          <p:nvPr>
            <p:ph type="title"/>
          </p:nvPr>
        </p:nvSpPr>
        <p:spPr/>
        <p:txBody>
          <a:bodyPr/>
          <a:lstStyle/>
          <a:p>
            <a:r>
              <a:rPr lang="en-IN" dirty="0"/>
              <a:t>NODE MCU CODE </a:t>
            </a:r>
          </a:p>
        </p:txBody>
      </p:sp>
      <p:sp>
        <p:nvSpPr>
          <p:cNvPr id="3" name="Content Placeholder 2">
            <a:extLst>
              <a:ext uri="{FF2B5EF4-FFF2-40B4-BE49-F238E27FC236}">
                <a16:creationId xmlns:a16="http://schemas.microsoft.com/office/drawing/2014/main" id="{21D29896-E50E-4F07-AA5D-CCEB368B00D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9348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3460-CE85-426F-913F-2376738A45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2C2B92-502F-4A52-8D06-D0852EC7A77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3419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D27D-95AA-440D-B06C-594EE599336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30CB82-540A-4F19-B2FE-B36E73B4DBA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3903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9FF0F-2C5F-43E9-8944-D0A09F92729A}"/>
              </a:ext>
            </a:extLst>
          </p:cNvPr>
          <p:cNvSpPr>
            <a:spLocks noGrp="1"/>
          </p:cNvSpPr>
          <p:nvPr>
            <p:ph type="title"/>
          </p:nvPr>
        </p:nvSpPr>
        <p:spPr/>
        <p:txBody>
          <a:bodyPr/>
          <a:lstStyle/>
          <a:p>
            <a:r>
              <a:rPr lang="en-IN" dirty="0"/>
              <a:t>VERILOG CODE </a:t>
            </a:r>
          </a:p>
        </p:txBody>
      </p:sp>
      <p:sp>
        <p:nvSpPr>
          <p:cNvPr id="3" name="Content Placeholder 2">
            <a:extLst>
              <a:ext uri="{FF2B5EF4-FFF2-40B4-BE49-F238E27FC236}">
                <a16:creationId xmlns:a16="http://schemas.microsoft.com/office/drawing/2014/main" id="{24FFA3BA-BA17-4974-9B1C-E60EA7785B9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2067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0AB5-4029-4F0E-AEA7-FEC6F57B0D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9803D4-F856-4691-932C-1A6770340C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09337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B2FE-878B-4A81-9C27-C8F346BF83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056F2B-532F-4803-9C45-D0196D36BE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3510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9EF-FD1A-45CE-B17F-8937568ED702}"/>
              </a:ext>
            </a:extLst>
          </p:cNvPr>
          <p:cNvSpPr>
            <a:spLocks noGrp="1"/>
          </p:cNvSpPr>
          <p:nvPr>
            <p:ph type="title"/>
          </p:nvPr>
        </p:nvSpPr>
        <p:spPr/>
        <p:txBody>
          <a:bodyPr/>
          <a:lstStyle/>
          <a:p>
            <a:r>
              <a:rPr lang="en-IN" dirty="0"/>
              <a:t>RELEVENCE </a:t>
            </a:r>
          </a:p>
        </p:txBody>
      </p:sp>
      <p:sp>
        <p:nvSpPr>
          <p:cNvPr id="4" name="Rectangle 3">
            <a:extLst>
              <a:ext uri="{FF2B5EF4-FFF2-40B4-BE49-F238E27FC236}">
                <a16:creationId xmlns:a16="http://schemas.microsoft.com/office/drawing/2014/main" id="{1C029A12-ED57-4A45-A28A-990890593833}"/>
              </a:ext>
            </a:extLst>
          </p:cNvPr>
          <p:cNvSpPr/>
          <p:nvPr/>
        </p:nvSpPr>
        <p:spPr>
          <a:xfrm>
            <a:off x="662474" y="1740798"/>
            <a:ext cx="8630816" cy="3376404"/>
          </a:xfrm>
          <a:prstGeom prst="rect">
            <a:avLst/>
          </a:prstGeom>
        </p:spPr>
        <p:txBody>
          <a:bodyPr wrap="square">
            <a:spAutoFit/>
          </a:bodyPr>
          <a:lstStyle/>
          <a:p>
            <a:pPr algn="just">
              <a:lnSpc>
                <a:spcPct val="115000"/>
              </a:lnSpc>
              <a:spcAft>
                <a:spcPts val="1000"/>
              </a:spcAft>
            </a:pPr>
            <a:r>
              <a:rPr lang="en-US" sz="20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lnSpc>
                <a:spcPct val="115000"/>
              </a:lnSpc>
              <a:spcAft>
                <a:spcPts val="0"/>
              </a:spcAft>
              <a:buFont typeface="Symbol" panose="05050102010706020507" pitchFamily="18" charset="2"/>
              <a:buChar char=""/>
            </a:pPr>
            <a:r>
              <a:rPr lang="en-US" i="1" dirty="0">
                <a:solidFill>
                  <a:srgbClr val="0D0D0D"/>
                </a:solidFill>
                <a:latin typeface="Georgia" panose="02040502050405020303" pitchFamily="18" charset="0"/>
                <a:ea typeface="Calibri" panose="020F0502020204030204" pitchFamily="34" charset="0"/>
                <a:cs typeface="Times New Roman" panose="02020603050405020304" pitchFamily="18" charset="0"/>
              </a:rPr>
              <a:t>SENSORS	AND INSTRUMENTATION:</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i="1" dirty="0">
                <a:solidFill>
                  <a:srgbClr val="0D0D0D"/>
                </a:solidFill>
                <a:latin typeface="Georgia" panose="02040502050405020303" pitchFamily="18" charset="0"/>
                <a:ea typeface="Calibri" panose="020F0502020204030204" pitchFamily="34" charset="0"/>
                <a:cs typeface="Times New Roman" panose="02020603050405020304" pitchFamily="18" charset="0"/>
              </a:rPr>
              <a:t> </a:t>
            </a: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Interfacing sensor with other modules to build application based  project . </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Reading and displaying of data from heart sensor to continuously monitor heart rate.  </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lnSpc>
                <a:spcPct val="115000"/>
              </a:lnSpc>
              <a:spcAft>
                <a:spcPts val="0"/>
              </a:spcAft>
              <a:buFont typeface="Symbol" panose="05050102010706020507" pitchFamily="18" charset="2"/>
              <a:buChar char=""/>
            </a:pPr>
            <a:r>
              <a:rPr lang="en-US" i="1" dirty="0">
                <a:solidFill>
                  <a:srgbClr val="0D0D0D"/>
                </a:solidFill>
                <a:latin typeface="Georgia" panose="02040502050405020303" pitchFamily="18" charset="0"/>
                <a:ea typeface="Calibri" panose="020F0502020204030204" pitchFamily="34" charset="0"/>
                <a:cs typeface="Times New Roman" panose="02020603050405020304" pitchFamily="18" charset="0"/>
              </a:rPr>
              <a:t>MICROCONTROLLER:</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 </a:t>
            </a:r>
            <a:r>
              <a:rPr lang="en-IN" sz="1600" dirty="0">
                <a:latin typeface="Calibri" panose="020F0502020204030204" pitchFamily="34" charset="0"/>
                <a:ea typeface="Calibri" panose="020F0502020204030204" pitchFamily="34" charset="0"/>
                <a:cs typeface="Raavi" panose="020B0502040204020203" pitchFamily="34" charset="0"/>
              </a:rPr>
              <a:t> </a:t>
            </a: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Application of  concepts learnt in the subject to code </a:t>
            </a:r>
            <a:r>
              <a:rPr lang="en-US" dirty="0" err="1">
                <a:solidFill>
                  <a:srgbClr val="0D0D0D"/>
                </a:solidFill>
                <a:latin typeface="Georgia" panose="02040502050405020303" pitchFamily="18" charset="0"/>
                <a:ea typeface="Calibri" panose="020F0502020204030204" pitchFamily="34" charset="0"/>
                <a:cs typeface="Times New Roman" panose="02020603050405020304" pitchFamily="18" charset="0"/>
              </a:rPr>
              <a:t>NodeMCU</a:t>
            </a: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342900" lvl="0" indent="-342900" algn="just">
              <a:lnSpc>
                <a:spcPct val="115000"/>
              </a:lnSpc>
              <a:spcAft>
                <a:spcPts val="0"/>
              </a:spcAft>
              <a:buFont typeface="Symbol" panose="05050102010706020507" pitchFamily="18" charset="2"/>
              <a:buChar char=""/>
            </a:pPr>
            <a:r>
              <a:rPr lang="en-US" i="1" dirty="0">
                <a:solidFill>
                  <a:srgbClr val="0D0D0D"/>
                </a:solidFill>
                <a:latin typeface="Georgia" panose="02040502050405020303" pitchFamily="18" charset="0"/>
                <a:ea typeface="Calibri" panose="020F0502020204030204" pitchFamily="34" charset="0"/>
                <a:cs typeface="Times New Roman" panose="02020603050405020304" pitchFamily="18" charset="0"/>
              </a:rPr>
              <a:t>DIGITAL SIGNAL DESIGN :</a:t>
            </a:r>
          </a:p>
          <a:p>
            <a:pPr lvl="0" algn="just">
              <a:lnSpc>
                <a:spcPct val="115000"/>
              </a:lnSpc>
              <a:spcAft>
                <a:spcPts val="0"/>
              </a:spcAft>
            </a:pPr>
            <a:r>
              <a:rPr lang="en-US" sz="1600" dirty="0">
                <a:solidFill>
                  <a:srgbClr val="0D0D0D"/>
                </a:solidFill>
                <a:latin typeface="Georgia" panose="02040502050405020303" pitchFamily="18" charset="0"/>
                <a:ea typeface="Calibri" panose="020F0502020204030204" pitchFamily="34" charset="0"/>
                <a:cs typeface="Times New Roman" panose="02020603050405020304" pitchFamily="18" charset="0"/>
              </a:rPr>
              <a:t>Verilog code for the application is built and tested </a:t>
            </a:r>
            <a:endParaRPr lang="en-IN" sz="1600" dirty="0">
              <a:effectLst/>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dirty="0">
                <a:solidFill>
                  <a:srgbClr val="0D0D0D"/>
                </a:solidFill>
                <a:latin typeface="Georgia" panose="02040502050405020303"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Raavi" panose="020B0502040204020203" pitchFamily="34" charset="0"/>
            </a:endParaRPr>
          </a:p>
        </p:txBody>
      </p:sp>
    </p:spTree>
    <p:extLst>
      <p:ext uri="{BB962C8B-B14F-4D97-AF65-F5344CB8AC3E}">
        <p14:creationId xmlns:p14="http://schemas.microsoft.com/office/powerpoint/2010/main" val="44363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C535-77E9-4D52-AB91-DF0097085E5A}"/>
              </a:ext>
            </a:extLst>
          </p:cNvPr>
          <p:cNvSpPr>
            <a:spLocks noGrp="1"/>
          </p:cNvSpPr>
          <p:nvPr>
            <p:ph type="title"/>
          </p:nvPr>
        </p:nvSpPr>
        <p:spPr/>
        <p:txBody>
          <a:bodyPr/>
          <a:lstStyle/>
          <a:p>
            <a:r>
              <a:rPr lang="en-IN" dirty="0"/>
              <a:t>REFERNCE </a:t>
            </a:r>
          </a:p>
        </p:txBody>
      </p:sp>
      <p:sp>
        <p:nvSpPr>
          <p:cNvPr id="4" name="Rectangle 3">
            <a:extLst>
              <a:ext uri="{FF2B5EF4-FFF2-40B4-BE49-F238E27FC236}">
                <a16:creationId xmlns:a16="http://schemas.microsoft.com/office/drawing/2014/main" id="{300298CC-C466-4044-B717-FFF8D09307AA}"/>
              </a:ext>
            </a:extLst>
          </p:cNvPr>
          <p:cNvSpPr/>
          <p:nvPr/>
        </p:nvSpPr>
        <p:spPr>
          <a:xfrm>
            <a:off x="307910" y="858417"/>
            <a:ext cx="10832841" cy="4710264"/>
          </a:xfrm>
          <a:prstGeom prst="rect">
            <a:avLst/>
          </a:prstGeom>
        </p:spPr>
        <p:txBody>
          <a:bodyPr wrap="square">
            <a:spAutoFit/>
          </a:bodyPr>
          <a:lstStyle/>
          <a:p>
            <a:pPr marL="457200" algn="just">
              <a:lnSpc>
                <a:spcPct val="115000"/>
              </a:lnSpc>
              <a:spcAft>
                <a:spcPts val="0"/>
              </a:spcAft>
            </a:pP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sz="20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sz="20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sz="2000" b="1"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IN" sz="2000"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[1] </a:t>
            </a:r>
            <a:r>
              <a:rPr lang="en-US" dirty="0">
                <a:latin typeface="Calibri" panose="020F0502020204030204" pitchFamily="34" charset="0"/>
                <a:ea typeface="Calibri" panose="020F0502020204030204" pitchFamily="34" charset="0"/>
                <a:cs typeface="Raavi" panose="020B0502040204020203" pitchFamily="34" charset="0"/>
              </a:rPr>
              <a:t>Majid H. </a:t>
            </a:r>
            <a:r>
              <a:rPr lang="en-US" dirty="0" err="1">
                <a:latin typeface="Calibri" panose="020F0502020204030204" pitchFamily="34" charset="0"/>
                <a:ea typeface="Calibri" panose="020F0502020204030204" pitchFamily="34" charset="0"/>
                <a:cs typeface="Raavi" panose="020B0502040204020203" pitchFamily="34" charset="0"/>
              </a:rPr>
              <a:t>Alsulami</a:t>
            </a:r>
            <a:r>
              <a:rPr lang="en-US" dirty="0">
                <a:latin typeface="Calibri" panose="020F0502020204030204" pitchFamily="34" charset="0"/>
                <a:ea typeface="Calibri" panose="020F0502020204030204" pitchFamily="34" charset="0"/>
                <a:cs typeface="Raavi" panose="020B0502040204020203" pitchFamily="34" charset="0"/>
              </a:rPr>
              <a:t>, Anthony S. Atkins, Russell J Campion</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IN" sz="2000" dirty="0">
                <a:solidFill>
                  <a:srgbClr val="0D0D0D"/>
                </a:solidFill>
                <a:effectLst/>
                <a:latin typeface="Georgia" panose="02040502050405020303" pitchFamily="18" charset="0"/>
                <a:ea typeface="Calibri" panose="020F0502020204030204" pitchFamily="34" charset="0"/>
                <a:cs typeface="Times New Roman" panose="02020603050405020304" pitchFamily="18" charset="0"/>
              </a:rPr>
              <a:t>(2016), </a:t>
            </a:r>
            <a:r>
              <a:rPr lang="en-US" dirty="0">
                <a:latin typeface="Calibri" panose="020F0502020204030204" pitchFamily="34" charset="0"/>
                <a:ea typeface="Calibri" panose="020F0502020204030204" pitchFamily="34" charset="0"/>
                <a:cs typeface="Raavi" panose="020B0502040204020203" pitchFamily="34" charset="0"/>
              </a:rPr>
              <a:t>The Use of Smart Watches to Monitor Heart Rates in Elderly People: A Complementary Approach.</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dirty="0">
                <a:latin typeface="Calibri" panose="020F0502020204030204" pitchFamily="34" charset="0"/>
                <a:ea typeface="Calibri" panose="020F0502020204030204" pitchFamily="34" charset="0"/>
                <a:cs typeface="Raavi" panose="020B0502040204020203" pitchFamily="34" charset="0"/>
              </a:rPr>
              <a:t>[2] </a:t>
            </a:r>
            <a:r>
              <a:rPr lang="en-US" dirty="0" err="1">
                <a:latin typeface="Calibri" panose="020F0502020204030204" pitchFamily="34" charset="0"/>
                <a:ea typeface="Calibri" panose="020F0502020204030204" pitchFamily="34" charset="0"/>
                <a:cs typeface="Raavi" panose="020B0502040204020203" pitchFamily="34" charset="0"/>
              </a:rPr>
              <a:t>Lipeng</a:t>
            </a:r>
            <a:r>
              <a:rPr lang="en-US" dirty="0">
                <a:latin typeface="Calibri" panose="020F0502020204030204" pitchFamily="34" charset="0"/>
                <a:ea typeface="Calibri" panose="020F0502020204030204" pitchFamily="34" charset="0"/>
                <a:cs typeface="Raavi" panose="020B0502040204020203" pitchFamily="34" charset="0"/>
              </a:rPr>
              <a:t> Fang </a:t>
            </a:r>
            <a:r>
              <a:rPr lang="en-US" dirty="0" err="1">
                <a:latin typeface="Calibri" panose="020F0502020204030204" pitchFamily="34" charset="0"/>
                <a:ea typeface="Calibri" panose="020F0502020204030204" pitchFamily="34" charset="0"/>
                <a:cs typeface="Raavi" panose="020B0502040204020203" pitchFamily="34" charset="0"/>
              </a:rPr>
              <a:t>Xianxiang</a:t>
            </a:r>
            <a:r>
              <a:rPr lang="en-US" dirty="0">
                <a:latin typeface="Calibri" panose="020F0502020204030204" pitchFamily="34" charset="0"/>
                <a:ea typeface="Calibri" panose="020F0502020204030204" pitchFamily="34" charset="0"/>
                <a:cs typeface="Raavi" panose="020B0502040204020203" pitchFamily="34" charset="0"/>
              </a:rPr>
              <a:t> Chen , Zhen Fang, Kai Tong , </a:t>
            </a:r>
            <a:r>
              <a:rPr lang="en-US" dirty="0" err="1">
                <a:latin typeface="Calibri" panose="020F0502020204030204" pitchFamily="34" charset="0"/>
                <a:ea typeface="Calibri" panose="020F0502020204030204" pitchFamily="34" charset="0"/>
                <a:cs typeface="Raavi" panose="020B0502040204020203" pitchFamily="34" charset="0"/>
              </a:rPr>
              <a:t>Jiankang</a:t>
            </a:r>
            <a:r>
              <a:rPr lang="en-US" dirty="0">
                <a:latin typeface="Calibri" panose="020F0502020204030204" pitchFamily="34" charset="0"/>
                <a:ea typeface="Calibri" panose="020F0502020204030204" pitchFamily="34" charset="0"/>
                <a:cs typeface="Raavi" panose="020B0502040204020203" pitchFamily="34" charset="0"/>
              </a:rPr>
              <a:t> Liu </a:t>
            </a:r>
            <a:r>
              <a:rPr lang="en-US" dirty="0" err="1">
                <a:latin typeface="Calibri" panose="020F0502020204030204" pitchFamily="34" charset="0"/>
                <a:ea typeface="Calibri" panose="020F0502020204030204" pitchFamily="34" charset="0"/>
                <a:cs typeface="Raavi" panose="020B0502040204020203" pitchFamily="34" charset="0"/>
              </a:rPr>
              <a:t>Zhengling</a:t>
            </a:r>
            <a:r>
              <a:rPr lang="en-US" dirty="0">
                <a:latin typeface="Calibri" panose="020F0502020204030204" pitchFamily="34" charset="0"/>
                <a:ea typeface="Calibri" panose="020F0502020204030204" pitchFamily="34" charset="0"/>
                <a:cs typeface="Raavi" panose="020B0502040204020203" pitchFamily="34" charset="0"/>
              </a:rPr>
              <a:t> He, </a:t>
            </a:r>
            <a:r>
              <a:rPr lang="en-US" dirty="0" err="1">
                <a:latin typeface="Calibri" panose="020F0502020204030204" pitchFamily="34" charset="0"/>
                <a:ea typeface="Calibri" panose="020F0502020204030204" pitchFamily="34" charset="0"/>
                <a:cs typeface="Raavi" panose="020B0502040204020203" pitchFamily="34" charset="0"/>
              </a:rPr>
              <a:t>Junxia</a:t>
            </a:r>
            <a:r>
              <a:rPr lang="en-US" dirty="0">
                <a:latin typeface="Calibri" panose="020F0502020204030204" pitchFamily="34" charset="0"/>
                <a:ea typeface="Calibri" panose="020F0502020204030204" pitchFamily="34" charset="0"/>
                <a:cs typeface="Raavi" panose="020B0502040204020203" pitchFamily="34" charset="0"/>
              </a:rPr>
              <a:t> </a:t>
            </a:r>
            <a:r>
              <a:rPr lang="en-US" dirty="0" err="1">
                <a:latin typeface="Calibri" panose="020F0502020204030204" pitchFamily="34" charset="0"/>
                <a:ea typeface="Calibri" panose="020F0502020204030204" pitchFamily="34" charset="0"/>
                <a:cs typeface="Raavi" panose="020B0502040204020203" pitchFamily="34" charset="0"/>
              </a:rPr>
              <a:t>LiMulti</a:t>
            </a:r>
            <a:r>
              <a:rPr lang="en-US" dirty="0">
                <a:latin typeface="Calibri" panose="020F0502020204030204" pitchFamily="34" charset="0"/>
                <a:ea typeface="Calibri" panose="020F0502020204030204" pitchFamily="34" charset="0"/>
                <a:cs typeface="Raavi" panose="020B0502040204020203" pitchFamily="34" charset="0"/>
              </a:rPr>
              <a:t>, “parameter health monitoring watch”. 2017 IEEE 19th International Conference on e-Health Networking, Applications and Services</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0"/>
              </a:spcAft>
            </a:pPr>
            <a:r>
              <a:rPr lang="en-US" dirty="0">
                <a:latin typeface="Calibri" panose="020F0502020204030204" pitchFamily="34" charset="0"/>
                <a:ea typeface="Calibri" panose="020F0502020204030204" pitchFamily="34" charset="0"/>
                <a:cs typeface="Raavi" panose="020B0502040204020203" pitchFamily="34" charset="0"/>
              </a:rPr>
              <a:t>[3] </a:t>
            </a:r>
            <a:r>
              <a:rPr lang="en-US" dirty="0" err="1">
                <a:latin typeface="Calibri" panose="020F0502020204030204" pitchFamily="34" charset="0"/>
                <a:ea typeface="Calibri" panose="020F0502020204030204" pitchFamily="34" charset="0"/>
                <a:cs typeface="Raavi" panose="020B0502040204020203" pitchFamily="34" charset="0"/>
              </a:rPr>
              <a:t>Najuka</a:t>
            </a:r>
            <a:r>
              <a:rPr lang="en-US" dirty="0">
                <a:latin typeface="Calibri" panose="020F0502020204030204" pitchFamily="34" charset="0"/>
                <a:ea typeface="Calibri" panose="020F0502020204030204" pitchFamily="34" charset="0"/>
                <a:cs typeface="Raavi" panose="020B0502040204020203" pitchFamily="34" charset="0"/>
              </a:rPr>
              <a:t> Jagtap, Jagannath </a:t>
            </a:r>
            <a:r>
              <a:rPr lang="en-US" dirty="0" err="1">
                <a:latin typeface="Calibri" panose="020F0502020204030204" pitchFamily="34" charset="0"/>
                <a:ea typeface="Calibri" panose="020F0502020204030204" pitchFamily="34" charset="0"/>
                <a:cs typeface="Raavi" panose="020B0502040204020203" pitchFamily="34" charset="0"/>
              </a:rPr>
              <a:t>Wadgaonkar</a:t>
            </a:r>
            <a:r>
              <a:rPr lang="en-US" dirty="0">
                <a:latin typeface="Calibri" panose="020F0502020204030204" pitchFamily="34" charset="0"/>
                <a:ea typeface="Calibri" panose="020F0502020204030204" pitchFamily="34" charset="0"/>
                <a:cs typeface="Raavi" panose="020B0502040204020203" pitchFamily="34" charset="0"/>
              </a:rPr>
              <a:t>, Kalyani </a:t>
            </a:r>
            <a:r>
              <a:rPr lang="en-US" dirty="0" err="1">
                <a:latin typeface="Calibri" panose="020F0502020204030204" pitchFamily="34" charset="0"/>
                <a:ea typeface="Calibri" panose="020F0502020204030204" pitchFamily="34" charset="0"/>
                <a:cs typeface="Raavi" panose="020B0502040204020203" pitchFamily="34" charset="0"/>
              </a:rPr>
              <a:t>Bhole</a:t>
            </a:r>
            <a:r>
              <a:rPr lang="en-US" dirty="0">
                <a:latin typeface="Calibri" panose="020F0502020204030204" pitchFamily="34" charset="0"/>
                <a:ea typeface="Calibri" panose="020F0502020204030204" pitchFamily="34" charset="0"/>
                <a:cs typeface="Raavi" panose="020B0502040204020203" pitchFamily="34" charset="0"/>
              </a:rPr>
              <a:t> , Smart Wrist Watch, 2016 IEEE Students’ Conference on Electrical, Electronics and Computer Science</a:t>
            </a:r>
            <a:endParaRPr lang="en-IN" dirty="0">
              <a:latin typeface="Calibri" panose="020F0502020204030204" pitchFamily="34" charset="0"/>
              <a:ea typeface="Calibri" panose="020F0502020204030204" pitchFamily="34" charset="0"/>
              <a:cs typeface="Raavi" panose="020B0502040204020203" pitchFamily="34" charset="0"/>
            </a:endParaRPr>
          </a:p>
          <a:p>
            <a:pPr marL="457200" algn="just">
              <a:lnSpc>
                <a:spcPct val="115000"/>
              </a:lnSpc>
              <a:spcAft>
                <a:spcPts val="1000"/>
              </a:spcAft>
            </a:pPr>
            <a:r>
              <a:rPr lang="en-US" dirty="0">
                <a:latin typeface="Calibri" panose="020F0502020204030204" pitchFamily="34" charset="0"/>
                <a:ea typeface="Calibri" panose="020F0502020204030204" pitchFamily="34" charset="0"/>
                <a:cs typeface="Raavi" panose="020B0502040204020203" pitchFamily="34" charset="0"/>
              </a:rPr>
              <a:t>[4] H. </a:t>
            </a:r>
            <a:r>
              <a:rPr lang="en-US" dirty="0" err="1">
                <a:latin typeface="Calibri" panose="020F0502020204030204" pitchFamily="34" charset="0"/>
                <a:ea typeface="Calibri" panose="020F0502020204030204" pitchFamily="34" charset="0"/>
                <a:cs typeface="Raavi" panose="020B0502040204020203" pitchFamily="34" charset="0"/>
              </a:rPr>
              <a:t>Mansor</a:t>
            </a:r>
            <a:r>
              <a:rPr lang="en-US" dirty="0">
                <a:latin typeface="Calibri" panose="020F0502020204030204" pitchFamily="34" charset="0"/>
                <a:ea typeface="Calibri" panose="020F0502020204030204" pitchFamily="34" charset="0"/>
                <a:cs typeface="Raavi" panose="020B0502040204020203" pitchFamily="34" charset="0"/>
              </a:rPr>
              <a:t>, M. H. A. </a:t>
            </a:r>
            <a:r>
              <a:rPr lang="en-US" dirty="0" err="1">
                <a:latin typeface="Calibri" panose="020F0502020204030204" pitchFamily="34" charset="0"/>
                <a:ea typeface="Calibri" panose="020F0502020204030204" pitchFamily="34" charset="0"/>
                <a:cs typeface="Raavi" panose="020B0502040204020203" pitchFamily="34" charset="0"/>
              </a:rPr>
              <a:t>Shukor</a:t>
            </a:r>
            <a:r>
              <a:rPr lang="en-US" dirty="0">
                <a:latin typeface="Calibri" panose="020F0502020204030204" pitchFamily="34" charset="0"/>
                <a:ea typeface="Calibri" panose="020F0502020204030204" pitchFamily="34" charset="0"/>
                <a:cs typeface="Raavi" panose="020B0502040204020203" pitchFamily="34" charset="0"/>
              </a:rPr>
              <a:t>, S. S. </a:t>
            </a:r>
            <a:r>
              <a:rPr lang="en-US" dirty="0" err="1">
                <a:latin typeface="Calibri" panose="020F0502020204030204" pitchFamily="34" charset="0"/>
                <a:ea typeface="Calibri" panose="020F0502020204030204" pitchFamily="34" charset="0"/>
                <a:cs typeface="Raavi" panose="020B0502040204020203" pitchFamily="34" charset="0"/>
              </a:rPr>
              <a:t>Meskam</a:t>
            </a:r>
            <a:r>
              <a:rPr lang="en-US" dirty="0">
                <a:latin typeface="Calibri" panose="020F0502020204030204" pitchFamily="34" charset="0"/>
                <a:ea typeface="Calibri" panose="020F0502020204030204" pitchFamily="34" charset="0"/>
                <a:cs typeface="Raavi" panose="020B0502040204020203" pitchFamily="34" charset="0"/>
              </a:rPr>
              <a:t>, N. Q. A. M. </a:t>
            </a:r>
            <a:r>
              <a:rPr lang="en-US" dirty="0" err="1">
                <a:latin typeface="Calibri" panose="020F0502020204030204" pitchFamily="34" charset="0"/>
                <a:ea typeface="Calibri" panose="020F0502020204030204" pitchFamily="34" charset="0"/>
                <a:cs typeface="Raavi" panose="020B0502040204020203" pitchFamily="34" charset="0"/>
              </a:rPr>
              <a:t>Rusli</a:t>
            </a:r>
            <a:r>
              <a:rPr lang="en-US" dirty="0">
                <a:latin typeface="Calibri" panose="020F0502020204030204" pitchFamily="34" charset="0"/>
                <a:ea typeface="Calibri" panose="020F0502020204030204" pitchFamily="34" charset="0"/>
                <a:cs typeface="Raavi" panose="020B0502040204020203" pitchFamily="34" charset="0"/>
              </a:rPr>
              <a:t>, and N. S. </a:t>
            </a:r>
            <a:r>
              <a:rPr lang="en-US" dirty="0" err="1">
                <a:latin typeface="Calibri" panose="020F0502020204030204" pitchFamily="34" charset="0"/>
                <a:ea typeface="Calibri" panose="020F0502020204030204" pitchFamily="34" charset="0"/>
                <a:cs typeface="Raavi" panose="020B0502040204020203" pitchFamily="34" charset="0"/>
              </a:rPr>
              <a:t>Zamery</a:t>
            </a:r>
            <a:r>
              <a:rPr lang="en-US" dirty="0">
                <a:latin typeface="Calibri" panose="020F0502020204030204" pitchFamily="34" charset="0"/>
                <a:ea typeface="Calibri" panose="020F0502020204030204" pitchFamily="34" charset="0"/>
                <a:cs typeface="Raavi" panose="020B0502040204020203" pitchFamily="34" charset="0"/>
              </a:rPr>
              <a:t>, “Body temperature measurement for remote health monitoring system,” in Smart Instrumentation, Measurement and Applications (ICSIMA), 2013 IEEE International Conference on, pp. 1–5, IEEE, 2013.</a:t>
            </a:r>
            <a:endParaRPr lang="en-IN" dirty="0">
              <a:latin typeface="Calibri" panose="020F0502020204030204" pitchFamily="34" charset="0"/>
              <a:ea typeface="Calibri" panose="020F0502020204030204" pitchFamily="34" charset="0"/>
              <a:cs typeface="Raavi" panose="020B0502040204020203" pitchFamily="34" charset="0"/>
            </a:endParaRPr>
          </a:p>
        </p:txBody>
      </p:sp>
    </p:spTree>
    <p:extLst>
      <p:ext uri="{BB962C8B-B14F-4D97-AF65-F5344CB8AC3E}">
        <p14:creationId xmlns:p14="http://schemas.microsoft.com/office/powerpoint/2010/main" val="45608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9FC6-697D-4CBF-BE38-409E01BDB43B}"/>
              </a:ext>
            </a:extLst>
          </p:cNvPr>
          <p:cNvSpPr>
            <a:spLocks noGrp="1"/>
          </p:cNvSpPr>
          <p:nvPr>
            <p:ph type="title"/>
          </p:nvPr>
        </p:nvSpPr>
        <p:spPr>
          <a:xfrm>
            <a:off x="592494" y="286347"/>
            <a:ext cx="10515600" cy="1325563"/>
          </a:xfrm>
        </p:spPr>
        <p:txBody>
          <a:bodyPr/>
          <a:lstStyle/>
          <a:p>
            <a:r>
              <a:rPr lang="en-IN" sz="3200" dirty="0"/>
              <a:t>ABSTRACT</a:t>
            </a:r>
            <a:r>
              <a:rPr lang="en-IN" dirty="0"/>
              <a:t> </a:t>
            </a:r>
          </a:p>
        </p:txBody>
      </p:sp>
      <p:sp>
        <p:nvSpPr>
          <p:cNvPr id="3" name="Content Placeholder 2">
            <a:extLst>
              <a:ext uri="{FF2B5EF4-FFF2-40B4-BE49-F238E27FC236}">
                <a16:creationId xmlns:a16="http://schemas.microsoft.com/office/drawing/2014/main" id="{CBF2F342-52A3-419E-97B4-355206223F8C}"/>
              </a:ext>
            </a:extLst>
          </p:cNvPr>
          <p:cNvSpPr>
            <a:spLocks noGrp="1"/>
          </p:cNvSpPr>
          <p:nvPr>
            <p:ph idx="1"/>
          </p:nvPr>
        </p:nvSpPr>
        <p:spPr>
          <a:xfrm>
            <a:off x="592494" y="1240970"/>
            <a:ext cx="11007012" cy="6158205"/>
          </a:xfrm>
        </p:spPr>
        <p:txBody>
          <a:bodyPr/>
          <a:lstStyle/>
          <a:p>
            <a:pPr marL="0" indent="0">
              <a:buNone/>
            </a:pPr>
            <a:r>
              <a:rPr lang="en-US" sz="2400" dirty="0"/>
              <a:t>In recent technological innovations in the field of disease prevention and maintenance of patient health have enabled the evolution of fields such as monitoring systems. Heart rate is a very vital health parameter that is directly related to the soundness of the human cardiovascular system.</a:t>
            </a:r>
          </a:p>
          <a:p>
            <a:pPr marL="0" indent="0">
              <a:buNone/>
            </a:pPr>
            <a:r>
              <a:rPr lang="en-US" sz="2400" dirty="0"/>
              <a:t>It can be measured either by the ECG waveform or by sensing the pulse - the rhythmic expansion and contraction of an artery as blood is forced through it by the regular contractions of the heart. The pulse can be felt from those areas where the artery is close to the skin.</a:t>
            </a:r>
            <a:endParaRPr lang="en-IN" sz="2400" dirty="0"/>
          </a:p>
          <a:p>
            <a:pPr marL="0" indent="0">
              <a:buNone/>
            </a:pPr>
            <a:r>
              <a:rPr lang="en-US" sz="2400" dirty="0"/>
              <a:t> In this project we have built a smart watch which can monitor and keep track of the heart beat of the user. The pulse is sensed by the artery lying underneath and is displayed  on OLED interfaced with it whenever touched.  </a:t>
            </a:r>
            <a:endParaRPr lang="en-IN" sz="2400" dirty="0"/>
          </a:p>
          <a:p>
            <a:pPr marL="0" indent="0">
              <a:buNone/>
            </a:pPr>
            <a:endParaRPr lang="en-IN" sz="2000" dirty="0"/>
          </a:p>
          <a:p>
            <a:pPr marL="0" indent="0">
              <a:buNone/>
            </a:pPr>
            <a:endParaRPr lang="en-IN" dirty="0"/>
          </a:p>
        </p:txBody>
      </p:sp>
    </p:spTree>
    <p:extLst>
      <p:ext uri="{BB962C8B-B14F-4D97-AF65-F5344CB8AC3E}">
        <p14:creationId xmlns:p14="http://schemas.microsoft.com/office/powerpoint/2010/main" val="261497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EC77-8D8E-405F-A504-51D0C9D200B0}"/>
              </a:ext>
            </a:extLst>
          </p:cNvPr>
          <p:cNvSpPr>
            <a:spLocks noGrp="1"/>
          </p:cNvSpPr>
          <p:nvPr>
            <p:ph type="title"/>
          </p:nvPr>
        </p:nvSpPr>
        <p:spPr>
          <a:xfrm>
            <a:off x="539621" y="214506"/>
            <a:ext cx="12192000" cy="923731"/>
          </a:xfrm>
        </p:spPr>
        <p:txBody>
          <a:bodyPr>
            <a:normAutofit/>
          </a:bodyPr>
          <a:lstStyle/>
          <a:p>
            <a:r>
              <a:rPr lang="en-IN" sz="3200" dirty="0"/>
              <a:t>HEART RATE AND HEART RATE MONITORING</a:t>
            </a:r>
          </a:p>
        </p:txBody>
      </p:sp>
      <p:sp>
        <p:nvSpPr>
          <p:cNvPr id="3" name="Content Placeholder 2">
            <a:extLst>
              <a:ext uri="{FF2B5EF4-FFF2-40B4-BE49-F238E27FC236}">
                <a16:creationId xmlns:a16="http://schemas.microsoft.com/office/drawing/2014/main" id="{C30F2CD6-B2F3-4060-8E01-E0D4450B0C64}"/>
              </a:ext>
            </a:extLst>
          </p:cNvPr>
          <p:cNvSpPr>
            <a:spLocks noGrp="1"/>
          </p:cNvSpPr>
          <p:nvPr>
            <p:ph idx="1"/>
          </p:nvPr>
        </p:nvSpPr>
        <p:spPr>
          <a:xfrm>
            <a:off x="539621" y="1368425"/>
            <a:ext cx="10515600" cy="4351338"/>
          </a:xfrm>
        </p:spPr>
        <p:txBody>
          <a:bodyPr/>
          <a:lstStyle/>
          <a:p>
            <a:pPr fontAlgn="base"/>
            <a:r>
              <a:rPr lang="en-US" sz="2400" dirty="0"/>
              <a:t>Heart rate (HR) or pulse rate represents the number of times a heart beats each minute. The determination of what a normal heart rate is depends on many factors, such as age, body size, movement, exercise, and heart conditions. A normal heart rate can be between 70 and 100 beats per minute (bpm).</a:t>
            </a:r>
            <a:endParaRPr lang="en-IN" sz="2400" dirty="0"/>
          </a:p>
          <a:p>
            <a:pPr fontAlgn="base"/>
            <a:r>
              <a:rPr lang="en-US" sz="2400" dirty="0"/>
              <a:t>A heartrate  monitor is a  personal monitoring device that allows one to measure/display heart rate in real time or record the heart rate for later study. It is largely used to gather heart rate data while performing various types of physical exercise.</a:t>
            </a:r>
            <a:endParaRPr lang="en-IN" sz="2400" dirty="0"/>
          </a:p>
          <a:p>
            <a:pPr marL="0" indent="0">
              <a:buNone/>
            </a:pPr>
            <a:endParaRPr lang="en-IN" dirty="0"/>
          </a:p>
        </p:txBody>
      </p:sp>
    </p:spTree>
    <p:extLst>
      <p:ext uri="{BB962C8B-B14F-4D97-AF65-F5344CB8AC3E}">
        <p14:creationId xmlns:p14="http://schemas.microsoft.com/office/powerpoint/2010/main" val="400829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AB7E-581B-466A-B97B-88DF582CFD24}"/>
              </a:ext>
            </a:extLst>
          </p:cNvPr>
          <p:cNvSpPr>
            <a:spLocks noGrp="1"/>
          </p:cNvSpPr>
          <p:nvPr>
            <p:ph type="title"/>
          </p:nvPr>
        </p:nvSpPr>
        <p:spPr/>
        <p:txBody>
          <a:bodyPr>
            <a:normAutofit/>
          </a:bodyPr>
          <a:lstStyle/>
          <a:p>
            <a:r>
              <a:rPr lang="en-IN" sz="3600" dirty="0"/>
              <a:t>APPLICATIONS</a:t>
            </a:r>
          </a:p>
        </p:txBody>
      </p:sp>
      <p:sp>
        <p:nvSpPr>
          <p:cNvPr id="3" name="Content Placeholder 2">
            <a:extLst>
              <a:ext uri="{FF2B5EF4-FFF2-40B4-BE49-F238E27FC236}">
                <a16:creationId xmlns:a16="http://schemas.microsoft.com/office/drawing/2014/main" id="{2CED65F7-67A4-426B-A474-74ACABDCDC86}"/>
              </a:ext>
            </a:extLst>
          </p:cNvPr>
          <p:cNvSpPr>
            <a:spLocks noGrp="1"/>
          </p:cNvSpPr>
          <p:nvPr>
            <p:ph idx="1"/>
          </p:nvPr>
        </p:nvSpPr>
        <p:spPr/>
        <p:txBody>
          <a:bodyPr>
            <a:normAutofit/>
          </a:bodyPr>
          <a:lstStyle/>
          <a:p>
            <a:r>
              <a:rPr lang="en-US" dirty="0"/>
              <a:t>Healthcare applications</a:t>
            </a:r>
          </a:p>
          <a:p>
            <a:r>
              <a:rPr lang="en-US" dirty="0"/>
              <a:t>Monitoring health of the elderly </a:t>
            </a:r>
          </a:p>
          <a:p>
            <a:r>
              <a:rPr lang="en-US" dirty="0"/>
              <a:t>Monitoring Exercise Intensity</a:t>
            </a:r>
            <a:endParaRPr lang="en-IN" dirty="0"/>
          </a:p>
          <a:p>
            <a:r>
              <a:rPr lang="en-US" dirty="0"/>
              <a:t>Preventing	Overtraining</a:t>
            </a:r>
            <a:endParaRPr lang="en-IN" dirty="0"/>
          </a:p>
          <a:p>
            <a:r>
              <a:rPr lang="en-US" dirty="0"/>
              <a:t>Estimation of Maximal oxygen uptake (</a:t>
            </a:r>
            <a:r>
              <a:rPr lang="en-US" dirty="0" err="1"/>
              <a:t>VOmax</a:t>
            </a:r>
            <a:r>
              <a:rPr lang="en-US" dirty="0"/>
              <a:t>) and EE (Energy-Expenditure) </a:t>
            </a:r>
            <a:endParaRPr lang="en-IN" dirty="0"/>
          </a:p>
          <a:p>
            <a:pPr marL="0" indent="0">
              <a:buNone/>
            </a:pPr>
            <a:endParaRPr lang="en-IN" dirty="0"/>
          </a:p>
        </p:txBody>
      </p:sp>
    </p:spTree>
    <p:extLst>
      <p:ext uri="{BB962C8B-B14F-4D97-AF65-F5344CB8AC3E}">
        <p14:creationId xmlns:p14="http://schemas.microsoft.com/office/powerpoint/2010/main" val="58664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3EA4-92E1-4D82-ABC2-7C1B73E45FED}"/>
              </a:ext>
            </a:extLst>
          </p:cNvPr>
          <p:cNvSpPr>
            <a:spLocks noGrp="1"/>
          </p:cNvSpPr>
          <p:nvPr>
            <p:ph type="title"/>
          </p:nvPr>
        </p:nvSpPr>
        <p:spPr>
          <a:xfrm>
            <a:off x="1082040" y="-81280"/>
            <a:ext cx="9875520" cy="1356360"/>
          </a:xfrm>
        </p:spPr>
        <p:txBody>
          <a:bodyPr>
            <a:normAutofit/>
          </a:bodyPr>
          <a:lstStyle/>
          <a:p>
            <a:r>
              <a:rPr lang="en-IN" sz="3200" dirty="0"/>
              <a:t>LITRATURE SURVEY </a:t>
            </a:r>
          </a:p>
        </p:txBody>
      </p:sp>
      <p:graphicFrame>
        <p:nvGraphicFramePr>
          <p:cNvPr id="4" name="Content Placeholder 3">
            <a:extLst>
              <a:ext uri="{FF2B5EF4-FFF2-40B4-BE49-F238E27FC236}">
                <a16:creationId xmlns:a16="http://schemas.microsoft.com/office/drawing/2014/main" id="{3F274C2B-21FC-4EA8-9A2A-8EEB8D753168}"/>
              </a:ext>
            </a:extLst>
          </p:cNvPr>
          <p:cNvGraphicFramePr>
            <a:graphicFrameLocks noGrp="1"/>
          </p:cNvGraphicFramePr>
          <p:nvPr>
            <p:ph idx="1"/>
            <p:extLst>
              <p:ext uri="{D42A27DB-BD31-4B8C-83A1-F6EECF244321}">
                <p14:modId xmlns:p14="http://schemas.microsoft.com/office/powerpoint/2010/main" val="3432148116"/>
              </p:ext>
            </p:extLst>
          </p:nvPr>
        </p:nvGraphicFramePr>
        <p:xfrm>
          <a:off x="269240" y="785484"/>
          <a:ext cx="11501120" cy="5504221"/>
        </p:xfrm>
        <a:graphic>
          <a:graphicData uri="http://schemas.openxmlformats.org/drawingml/2006/table">
            <a:tbl>
              <a:tblPr firstRow="1" bandRow="1">
                <a:tableStyleId>{073A0DAA-6AF3-43AB-8588-CEC1D06C72B9}</a:tableStyleId>
              </a:tblPr>
              <a:tblGrid>
                <a:gridCol w="2875280">
                  <a:extLst>
                    <a:ext uri="{9D8B030D-6E8A-4147-A177-3AD203B41FA5}">
                      <a16:colId xmlns:a16="http://schemas.microsoft.com/office/drawing/2014/main" val="2351571224"/>
                    </a:ext>
                  </a:extLst>
                </a:gridCol>
                <a:gridCol w="2875280">
                  <a:extLst>
                    <a:ext uri="{9D8B030D-6E8A-4147-A177-3AD203B41FA5}">
                      <a16:colId xmlns:a16="http://schemas.microsoft.com/office/drawing/2014/main" val="1518180968"/>
                    </a:ext>
                  </a:extLst>
                </a:gridCol>
                <a:gridCol w="2875280">
                  <a:extLst>
                    <a:ext uri="{9D8B030D-6E8A-4147-A177-3AD203B41FA5}">
                      <a16:colId xmlns:a16="http://schemas.microsoft.com/office/drawing/2014/main" val="3156115901"/>
                    </a:ext>
                  </a:extLst>
                </a:gridCol>
                <a:gridCol w="2875280">
                  <a:extLst>
                    <a:ext uri="{9D8B030D-6E8A-4147-A177-3AD203B41FA5}">
                      <a16:colId xmlns:a16="http://schemas.microsoft.com/office/drawing/2014/main" val="1503396200"/>
                    </a:ext>
                  </a:extLst>
                </a:gridCol>
              </a:tblGrid>
              <a:tr h="697210">
                <a:tc>
                  <a:txBody>
                    <a:bodyPr/>
                    <a:lstStyle/>
                    <a:p>
                      <a:r>
                        <a:rPr lang="en-IN" dirty="0"/>
                        <a:t>TITLE OF PAPER </a:t>
                      </a:r>
                      <a:endParaRPr lang="en-IN" dirty="0">
                        <a:latin typeface="Georgia" panose="02040502050405020303" pitchFamily="18" charset="0"/>
                      </a:endParaRPr>
                    </a:p>
                  </a:txBody>
                  <a:tcPr/>
                </a:tc>
                <a:tc>
                  <a:txBody>
                    <a:bodyPr/>
                    <a:lstStyle/>
                    <a:p>
                      <a:r>
                        <a:rPr lang="en-IN" dirty="0"/>
                        <a:t>APPLICATION</a:t>
                      </a:r>
                    </a:p>
                  </a:txBody>
                  <a:tcPr/>
                </a:tc>
                <a:tc>
                  <a:txBody>
                    <a:bodyPr/>
                    <a:lstStyle/>
                    <a:p>
                      <a:r>
                        <a:rPr lang="en-IN" dirty="0"/>
                        <a:t>APPROACH </a:t>
                      </a:r>
                    </a:p>
                  </a:txBody>
                  <a:tcPr/>
                </a:tc>
                <a:tc>
                  <a:txBody>
                    <a:bodyPr/>
                    <a:lstStyle/>
                    <a:p>
                      <a:r>
                        <a:rPr lang="en-IN" dirty="0"/>
                        <a:t>SENSING METHOD</a:t>
                      </a:r>
                    </a:p>
                  </a:txBody>
                  <a:tcPr/>
                </a:tc>
                <a:extLst>
                  <a:ext uri="{0D108BD9-81ED-4DB2-BD59-A6C34878D82A}">
                    <a16:rowId xmlns:a16="http://schemas.microsoft.com/office/drawing/2014/main" val="3004836891"/>
                  </a:ext>
                </a:extLst>
              </a:tr>
              <a:tr h="1212089">
                <a:tc>
                  <a:txBody>
                    <a:bodyPr/>
                    <a:lstStyle/>
                    <a:p>
                      <a:r>
                        <a:rPr lang="en-IN" dirty="0"/>
                        <a:t>The use of smart watches to monitor heart rates in elderly people: A Complimentary approach </a:t>
                      </a:r>
                    </a:p>
                  </a:txBody>
                  <a:tcPr/>
                </a:tc>
                <a:tc>
                  <a:txBody>
                    <a:bodyPr/>
                    <a:lstStyle/>
                    <a:p>
                      <a:r>
                        <a:rPr lang="en-IN" dirty="0"/>
                        <a:t>A knowledge based system to call for help during abnormal heart rates in elderly.</a:t>
                      </a:r>
                    </a:p>
                  </a:txBody>
                  <a:tcPr/>
                </a:tc>
                <a:tc>
                  <a:txBody>
                    <a:bodyPr/>
                    <a:lstStyle/>
                    <a:p>
                      <a:r>
                        <a:rPr lang="en-IN" dirty="0"/>
                        <a:t>Through rule based reasoning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No information given </a:t>
                      </a:r>
                    </a:p>
                    <a:p>
                      <a:endParaRPr lang="en-IN" dirty="0"/>
                    </a:p>
                  </a:txBody>
                  <a:tcPr/>
                </a:tc>
                <a:extLst>
                  <a:ext uri="{0D108BD9-81ED-4DB2-BD59-A6C34878D82A}">
                    <a16:rowId xmlns:a16="http://schemas.microsoft.com/office/drawing/2014/main" val="1061793159"/>
                  </a:ext>
                </a:extLst>
              </a:tr>
              <a:tr h="1491802">
                <a:tc>
                  <a:txBody>
                    <a:bodyPr/>
                    <a:lstStyle/>
                    <a:p>
                      <a:r>
                        <a:rPr lang="en-IN" dirty="0"/>
                        <a:t>Multi parameter health monitor watch </a:t>
                      </a:r>
                    </a:p>
                  </a:txBody>
                  <a:tcPr/>
                </a:tc>
                <a:tc>
                  <a:txBody>
                    <a:bodyPr/>
                    <a:lstStyle/>
                    <a:p>
                      <a:r>
                        <a:rPr lang="en-IN" dirty="0"/>
                        <a:t>To build a watch to monitor multiple parameters to tackle chronic non communicable disease.</a:t>
                      </a:r>
                    </a:p>
                  </a:txBody>
                  <a:tcPr/>
                </a:tc>
                <a:tc>
                  <a:txBody>
                    <a:bodyPr/>
                    <a:lstStyle/>
                    <a:p>
                      <a:r>
                        <a:rPr lang="en-IN" dirty="0"/>
                        <a:t>Continues monitoring of data from sensor.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Dry electrode in front of the watch .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Reflective method for acquiring PPG signals.</a:t>
                      </a:r>
                    </a:p>
                    <a:p>
                      <a:endParaRPr lang="en-IN" dirty="0"/>
                    </a:p>
                  </a:txBody>
                  <a:tcPr/>
                </a:tc>
                <a:extLst>
                  <a:ext uri="{0D108BD9-81ED-4DB2-BD59-A6C34878D82A}">
                    <a16:rowId xmlns:a16="http://schemas.microsoft.com/office/drawing/2014/main" val="1054277135"/>
                  </a:ext>
                </a:extLst>
              </a:tr>
              <a:tr h="697210">
                <a:tc>
                  <a:txBody>
                    <a:bodyPr/>
                    <a:lstStyle/>
                    <a:p>
                      <a:r>
                        <a:rPr lang="en-IN" dirty="0"/>
                        <a:t>Smart wrist watch </a:t>
                      </a:r>
                    </a:p>
                  </a:txBody>
                  <a:tcPr/>
                </a:tc>
                <a:tc>
                  <a:txBody>
                    <a:bodyPr/>
                    <a:lstStyle/>
                    <a:p>
                      <a:r>
                        <a:rPr lang="en-IN" dirty="0"/>
                        <a:t>Building a data base of health parameters of an individual.</a:t>
                      </a:r>
                    </a:p>
                  </a:txBody>
                  <a:tcPr/>
                </a:tc>
                <a:tc>
                  <a:txBody>
                    <a:bodyPr/>
                    <a:lstStyle/>
                    <a:p>
                      <a:r>
                        <a:rPr lang="en-IN" dirty="0"/>
                        <a:t>Continues monitoring and storage of data from sensors.</a:t>
                      </a:r>
                    </a:p>
                  </a:txBody>
                  <a:tcPr/>
                </a:tc>
                <a:tc>
                  <a:txBody>
                    <a:bodyPr/>
                    <a:lstStyle/>
                    <a:p>
                      <a:r>
                        <a:rPr lang="en-IN" dirty="0"/>
                        <a:t>BMR is calculated by                             Harris Benedict equation. TMP75 for  temp measurement.</a:t>
                      </a:r>
                    </a:p>
                  </a:txBody>
                  <a:tcPr/>
                </a:tc>
                <a:extLst>
                  <a:ext uri="{0D108BD9-81ED-4DB2-BD59-A6C34878D82A}">
                    <a16:rowId xmlns:a16="http://schemas.microsoft.com/office/drawing/2014/main" val="3120088688"/>
                  </a:ext>
                </a:extLst>
              </a:tr>
              <a:tr h="697210">
                <a:tc>
                  <a:txBody>
                    <a:bodyPr/>
                    <a:lstStyle/>
                    <a:p>
                      <a:r>
                        <a:rPr lang="en-IN" dirty="0"/>
                        <a:t>Heart Rate Data Collection Using Smart Watch </a:t>
                      </a:r>
                    </a:p>
                  </a:txBody>
                  <a:tcPr/>
                </a:tc>
                <a:tc>
                  <a:txBody>
                    <a:bodyPr/>
                    <a:lstStyle/>
                    <a:p>
                      <a:r>
                        <a:rPr lang="en-IN" dirty="0"/>
                        <a:t>Heart rate data collection using a built smart watch for future use in diagnosis </a:t>
                      </a:r>
                    </a:p>
                  </a:txBody>
                  <a:tcPr/>
                </a:tc>
                <a:tc>
                  <a:txBody>
                    <a:bodyPr/>
                    <a:lstStyle/>
                    <a:p>
                      <a:r>
                        <a:rPr lang="en-IN" dirty="0"/>
                        <a:t>Data collection from already built smart watch.</a:t>
                      </a:r>
                    </a:p>
                  </a:txBody>
                  <a:tcPr/>
                </a:tc>
                <a:tc>
                  <a:txBody>
                    <a:bodyPr/>
                    <a:lstStyle/>
                    <a:p>
                      <a:r>
                        <a:rPr lang="en-IN" dirty="0"/>
                        <a:t>    </a:t>
                      </a:r>
                    </a:p>
                    <a:p>
                      <a:r>
                        <a:rPr lang="en-IN" dirty="0"/>
                        <a:t>                       ----</a:t>
                      </a:r>
                    </a:p>
                  </a:txBody>
                  <a:tcPr/>
                </a:tc>
                <a:extLst>
                  <a:ext uri="{0D108BD9-81ED-4DB2-BD59-A6C34878D82A}">
                    <a16:rowId xmlns:a16="http://schemas.microsoft.com/office/drawing/2014/main" val="2574651835"/>
                  </a:ext>
                </a:extLst>
              </a:tr>
            </a:tbl>
          </a:graphicData>
        </a:graphic>
      </p:graphicFrame>
    </p:spTree>
    <p:extLst>
      <p:ext uri="{BB962C8B-B14F-4D97-AF65-F5344CB8AC3E}">
        <p14:creationId xmlns:p14="http://schemas.microsoft.com/office/powerpoint/2010/main" val="279984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1CFD-A6C4-4E15-AED3-10D336742563}"/>
              </a:ext>
            </a:extLst>
          </p:cNvPr>
          <p:cNvSpPr>
            <a:spLocks noGrp="1"/>
          </p:cNvSpPr>
          <p:nvPr>
            <p:ph type="title"/>
          </p:nvPr>
        </p:nvSpPr>
        <p:spPr/>
        <p:txBody>
          <a:bodyPr/>
          <a:lstStyle/>
          <a:p>
            <a:r>
              <a:rPr lang="en-IN" dirty="0"/>
              <a:t>Block diagram </a:t>
            </a:r>
          </a:p>
        </p:txBody>
      </p:sp>
      <p:pic>
        <p:nvPicPr>
          <p:cNvPr id="4" name="Picture 3">
            <a:extLst>
              <a:ext uri="{FF2B5EF4-FFF2-40B4-BE49-F238E27FC236}">
                <a16:creationId xmlns:a16="http://schemas.microsoft.com/office/drawing/2014/main" id="{2FFF0A48-539B-4EFF-AB0C-C50868773926}"/>
              </a:ext>
            </a:extLst>
          </p:cNvPr>
          <p:cNvPicPr>
            <a:picLocks noChangeAspect="1"/>
          </p:cNvPicPr>
          <p:nvPr/>
        </p:nvPicPr>
        <p:blipFill>
          <a:blip r:embed="rId2"/>
          <a:stretch>
            <a:fillRect/>
          </a:stretch>
        </p:blipFill>
        <p:spPr>
          <a:xfrm>
            <a:off x="3743326" y="1968758"/>
            <a:ext cx="3353258" cy="3830671"/>
          </a:xfrm>
          <a:prstGeom prst="rect">
            <a:avLst/>
          </a:prstGeom>
        </p:spPr>
      </p:pic>
    </p:spTree>
    <p:extLst>
      <p:ext uri="{BB962C8B-B14F-4D97-AF65-F5344CB8AC3E}">
        <p14:creationId xmlns:p14="http://schemas.microsoft.com/office/powerpoint/2010/main" val="1311983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EA32-60B5-4914-9D57-DE446A9F0FE2}"/>
              </a:ext>
            </a:extLst>
          </p:cNvPr>
          <p:cNvSpPr>
            <a:spLocks noGrp="1"/>
          </p:cNvSpPr>
          <p:nvPr>
            <p:ph type="title"/>
          </p:nvPr>
        </p:nvSpPr>
        <p:spPr/>
        <p:txBody>
          <a:bodyPr/>
          <a:lstStyle/>
          <a:p>
            <a:r>
              <a:rPr lang="en-US" dirty="0"/>
              <a:t>NTP SERVER </a:t>
            </a:r>
            <a:br>
              <a:rPr lang="en-IN" dirty="0"/>
            </a:br>
            <a:endParaRPr lang="en-IN" dirty="0"/>
          </a:p>
        </p:txBody>
      </p:sp>
      <p:sp>
        <p:nvSpPr>
          <p:cNvPr id="4" name="Rectangle 1">
            <a:extLst>
              <a:ext uri="{FF2B5EF4-FFF2-40B4-BE49-F238E27FC236}">
                <a16:creationId xmlns:a16="http://schemas.microsoft.com/office/drawing/2014/main" id="{1B93AC57-05E9-4A00-8E31-AD791611D3A4}"/>
              </a:ext>
            </a:extLst>
          </p:cNvPr>
          <p:cNvSpPr>
            <a:spLocks noGrp="1" noChangeArrowheads="1"/>
          </p:cNvSpPr>
          <p:nvPr>
            <p:ph idx="1"/>
          </p:nvPr>
        </p:nvSpPr>
        <p:spPr bwMode="auto">
          <a:xfrm>
            <a:off x="370114" y="1442167"/>
            <a:ext cx="11761088"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Raavi" panose="020B0502040204020203" pitchFamily="34" charset="0"/>
              </a:rPr>
              <a:t>NTP stands for Network Time Protocol, and it is an Internet protocol used to synchronize the clocks of computers to sometime	reference</a:t>
            </a:r>
            <a:r>
              <a:rPr kumimoji="0" lang="en-US" altLang="en-US" sz="1200" b="0" i="0" u="none" strike="noStrike" cap="none" normalizeH="0" baseline="0" dirty="0">
                <a:ln>
                  <a:noFill/>
                </a:ln>
                <a:solidFill>
                  <a:schemeClr val="tx1"/>
                </a:solidFill>
                <a:effectLst/>
                <a:latin typeface="Georgia" panose="02040502050405020303" pitchFamily="18" charset="0"/>
                <a:ea typeface="Calibri" panose="020F0502020204030204" pitchFamily="34" charset="0"/>
                <a:cs typeface="Raavi" panose="020B0502040204020203"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3C6D0D8-E858-4516-9CEE-281D54E4760E}"/>
              </a:ext>
            </a:extLst>
          </p:cNvPr>
          <p:cNvSpPr/>
          <p:nvPr/>
        </p:nvSpPr>
        <p:spPr>
          <a:xfrm>
            <a:off x="370114" y="2279090"/>
            <a:ext cx="11761088" cy="646331"/>
          </a:xfrm>
          <a:prstGeom prst="rect">
            <a:avLst/>
          </a:prstGeom>
        </p:spPr>
        <p:txBody>
          <a:bodyPr wrap="square">
            <a:spAutoFit/>
          </a:bodyPr>
          <a:lstStyle/>
          <a:p>
            <a:r>
              <a:rPr lang="en-US" dirty="0">
                <a:latin typeface="Georgia" panose="02040502050405020303" pitchFamily="18" charset="0"/>
                <a:ea typeface="Calibri" panose="020F0502020204030204" pitchFamily="34" charset="0"/>
                <a:cs typeface="Arial" panose="020B0604020202020204" pitchFamily="34" charset="0"/>
              </a:rPr>
              <a:t>NTP uses a hierarchical, semi-layered system of time sources. Each level of this hierarchy is termed a stratum and is assigned a number starting with zero for the reference clock at the top.</a:t>
            </a:r>
            <a:endParaRPr lang="en-IN" dirty="0"/>
          </a:p>
        </p:txBody>
      </p:sp>
      <p:pic>
        <p:nvPicPr>
          <p:cNvPr id="6" name="Picture 5" descr="https://upload.wikimedia.org/wikipedia/commons/thumb/c/c9/Network_Time_Protocol_servers_and_clients.svg/1024px-Network_Time_Protocol_servers_and_clients.svg.png">
            <a:extLst>
              <a:ext uri="{FF2B5EF4-FFF2-40B4-BE49-F238E27FC236}">
                <a16:creationId xmlns:a16="http://schemas.microsoft.com/office/drawing/2014/main" id="{624C2B1F-2DC3-4F62-B093-63C16C2EC1D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0455" y="3017967"/>
            <a:ext cx="3937518" cy="3517599"/>
          </a:xfrm>
          <a:prstGeom prst="rect">
            <a:avLst/>
          </a:prstGeom>
          <a:noFill/>
          <a:ln>
            <a:noFill/>
          </a:ln>
        </p:spPr>
      </p:pic>
      <p:sp>
        <p:nvSpPr>
          <p:cNvPr id="8" name="Rectangle 7">
            <a:extLst>
              <a:ext uri="{FF2B5EF4-FFF2-40B4-BE49-F238E27FC236}">
                <a16:creationId xmlns:a16="http://schemas.microsoft.com/office/drawing/2014/main" id="{65693695-7F98-4A59-A677-4589EBD89838}"/>
              </a:ext>
            </a:extLst>
          </p:cNvPr>
          <p:cNvSpPr/>
          <p:nvPr/>
        </p:nvSpPr>
        <p:spPr>
          <a:xfrm>
            <a:off x="7968343" y="5759810"/>
            <a:ext cx="3657600" cy="923330"/>
          </a:xfrm>
          <a:prstGeom prst="rect">
            <a:avLst/>
          </a:prstGeom>
        </p:spPr>
        <p:txBody>
          <a:bodyPr wrap="square">
            <a:spAutoFit/>
          </a:bodyPr>
          <a:lstStyle/>
          <a:p>
            <a:r>
              <a:rPr lang="en-US" dirty="0">
                <a:latin typeface="Georgia" panose="02040502050405020303" pitchFamily="18" charset="0"/>
                <a:ea typeface="Calibri" panose="020F0502020204030204" pitchFamily="34" charset="0"/>
                <a:cs typeface="Arial" panose="020B0604020202020204" pitchFamily="34" charset="0"/>
              </a:rPr>
              <a:t>Yellow arrows indicate a direct connection; red arrows indicate a network connection</a:t>
            </a:r>
            <a:endParaRPr lang="en-IN" dirty="0"/>
          </a:p>
        </p:txBody>
      </p:sp>
    </p:spTree>
    <p:extLst>
      <p:ext uri="{BB962C8B-B14F-4D97-AF65-F5344CB8AC3E}">
        <p14:creationId xmlns:p14="http://schemas.microsoft.com/office/powerpoint/2010/main" val="339243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BCDE9-827A-45CC-AF82-D8E3EE28F7B1}"/>
              </a:ext>
            </a:extLst>
          </p:cNvPr>
          <p:cNvSpPr>
            <a:spLocks noGrp="1"/>
          </p:cNvSpPr>
          <p:nvPr>
            <p:ph type="title"/>
          </p:nvPr>
        </p:nvSpPr>
        <p:spPr/>
        <p:txBody>
          <a:bodyPr/>
          <a:lstStyle/>
          <a:p>
            <a:r>
              <a:rPr lang="en-US" dirty="0"/>
              <a:t>NODE MCU </a:t>
            </a:r>
            <a:br>
              <a:rPr lang="en-IN" dirty="0"/>
            </a:br>
            <a:endParaRPr lang="en-IN" dirty="0"/>
          </a:p>
        </p:txBody>
      </p:sp>
      <p:sp>
        <p:nvSpPr>
          <p:cNvPr id="3" name="Content Placeholder 2">
            <a:extLst>
              <a:ext uri="{FF2B5EF4-FFF2-40B4-BE49-F238E27FC236}">
                <a16:creationId xmlns:a16="http://schemas.microsoft.com/office/drawing/2014/main" id="{A6E4A384-737D-42F5-BAAB-49F4A7F2BAC6}"/>
              </a:ext>
            </a:extLst>
          </p:cNvPr>
          <p:cNvSpPr>
            <a:spLocks noGrp="1"/>
          </p:cNvSpPr>
          <p:nvPr>
            <p:ph idx="1"/>
          </p:nvPr>
        </p:nvSpPr>
        <p:spPr/>
        <p:txBody>
          <a:bodyPr/>
          <a:lstStyle/>
          <a:p>
            <a:r>
              <a:rPr lang="en-US" dirty="0" err="1"/>
              <a:t>NodeMCU</a:t>
            </a:r>
            <a:r>
              <a:rPr lang="en-US" dirty="0"/>
              <a:t> is an open source Lua based firmware for the ESP8266 </a:t>
            </a:r>
            <a:r>
              <a:rPr lang="en-US" dirty="0" err="1"/>
              <a:t>WiFi</a:t>
            </a:r>
            <a:r>
              <a:rPr lang="en-US" dirty="0"/>
              <a:t> SOC from Espressif and uses an on-module flash based SPIFFS file system</a:t>
            </a:r>
            <a:endParaRPr lang="en-IN" dirty="0"/>
          </a:p>
        </p:txBody>
      </p:sp>
      <p:pic>
        <p:nvPicPr>
          <p:cNvPr id="4" name="Picture 3" descr="C:\Users\USER\AppData\Local\Microsoft\Windows\INetCache\Content.MSO\B411C66C.tmp">
            <a:extLst>
              <a:ext uri="{FF2B5EF4-FFF2-40B4-BE49-F238E27FC236}">
                <a16:creationId xmlns:a16="http://schemas.microsoft.com/office/drawing/2014/main" id="{5327D0EA-BF14-42CA-9F18-0D3169360C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92414" y="2697512"/>
            <a:ext cx="3844594" cy="3844594"/>
          </a:xfrm>
          <a:prstGeom prst="rect">
            <a:avLst/>
          </a:prstGeom>
          <a:noFill/>
          <a:ln>
            <a:noFill/>
          </a:ln>
        </p:spPr>
      </p:pic>
    </p:spTree>
    <p:extLst>
      <p:ext uri="{BB962C8B-B14F-4D97-AF65-F5344CB8AC3E}">
        <p14:creationId xmlns:p14="http://schemas.microsoft.com/office/powerpoint/2010/main" val="244130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BDAF-939C-4957-99F3-D12EBE738E20}"/>
              </a:ext>
            </a:extLst>
          </p:cNvPr>
          <p:cNvSpPr>
            <a:spLocks noGrp="1"/>
          </p:cNvSpPr>
          <p:nvPr>
            <p:ph type="title"/>
          </p:nvPr>
        </p:nvSpPr>
        <p:spPr/>
        <p:txBody>
          <a:bodyPr>
            <a:normAutofit fontScale="90000"/>
          </a:bodyPr>
          <a:lstStyle/>
          <a:p>
            <a:r>
              <a:rPr lang="en-US" dirty="0"/>
              <a:t> </a:t>
            </a:r>
            <a:br>
              <a:rPr lang="en-IN" dirty="0"/>
            </a:br>
            <a:r>
              <a:rPr lang="en-US" dirty="0"/>
              <a:t>Heart Beat Sensor</a:t>
            </a:r>
            <a:br>
              <a:rPr lang="en-IN" dirty="0"/>
            </a:br>
            <a:endParaRPr lang="en-IN" dirty="0"/>
          </a:p>
        </p:txBody>
      </p:sp>
      <p:sp>
        <p:nvSpPr>
          <p:cNvPr id="4" name="Rectangle 3">
            <a:extLst>
              <a:ext uri="{FF2B5EF4-FFF2-40B4-BE49-F238E27FC236}">
                <a16:creationId xmlns:a16="http://schemas.microsoft.com/office/drawing/2014/main" id="{242153D6-3A0B-4CA0-9675-9B4D1A769C34}"/>
              </a:ext>
            </a:extLst>
          </p:cNvPr>
          <p:cNvSpPr/>
          <p:nvPr/>
        </p:nvSpPr>
        <p:spPr>
          <a:xfrm>
            <a:off x="808653" y="1690687"/>
            <a:ext cx="10089502" cy="923330"/>
          </a:xfrm>
          <a:prstGeom prst="rect">
            <a:avLst/>
          </a:prstGeom>
        </p:spPr>
        <p:txBody>
          <a:bodyPr wrap="square">
            <a:spAutoFit/>
          </a:bodyPr>
          <a:lstStyle/>
          <a:p>
            <a:r>
              <a:rPr lang="en-US" dirty="0">
                <a:latin typeface="Georgia" panose="02040502050405020303" pitchFamily="18" charset="0"/>
                <a:ea typeface="Calibri" panose="020F0502020204030204" pitchFamily="34" charset="0"/>
                <a:cs typeface="Arial" panose="020B0604020202020204" pitchFamily="34" charset="0"/>
              </a:rPr>
              <a:t>A heart rate monitor (HRM) is a personal monitoring device that allows one to measure/display heart rate in real time or record the heart rate for later study. It is largely used to gather heart rate data while performing various types of physical exercise. </a:t>
            </a:r>
            <a:endParaRPr lang="en-IN" dirty="0"/>
          </a:p>
        </p:txBody>
      </p:sp>
      <p:pic>
        <p:nvPicPr>
          <p:cNvPr id="6" name="Picture 5" descr="C:\Users\USER\AppData\Local\Microsoft\Windows\INetCache\Content.MSO\5EC4335A.tmp">
            <a:extLst>
              <a:ext uri="{FF2B5EF4-FFF2-40B4-BE49-F238E27FC236}">
                <a16:creationId xmlns:a16="http://schemas.microsoft.com/office/drawing/2014/main" id="{B1769604-A960-479C-A86E-19F3D18FA6E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6651" y="2962469"/>
            <a:ext cx="2466340" cy="1849755"/>
          </a:xfrm>
          <a:prstGeom prst="rect">
            <a:avLst/>
          </a:prstGeom>
          <a:noFill/>
          <a:ln>
            <a:noFill/>
          </a:ln>
        </p:spPr>
      </p:pic>
    </p:spTree>
    <p:extLst>
      <p:ext uri="{BB962C8B-B14F-4D97-AF65-F5344CB8AC3E}">
        <p14:creationId xmlns:p14="http://schemas.microsoft.com/office/powerpoint/2010/main" val="377253207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Basis</Template>
  <TotalTime>836</TotalTime>
  <Words>467</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Georgia</vt:lpstr>
      <vt:lpstr>Symbol</vt:lpstr>
      <vt:lpstr>Basis</vt:lpstr>
      <vt:lpstr>SMART WATCH </vt:lpstr>
      <vt:lpstr>ABSTRACT </vt:lpstr>
      <vt:lpstr>HEART RATE AND HEART RATE MONITORING</vt:lpstr>
      <vt:lpstr>APPLICATIONS</vt:lpstr>
      <vt:lpstr>LITRATURE SURVEY </vt:lpstr>
      <vt:lpstr>Block diagram </vt:lpstr>
      <vt:lpstr>NTP SERVER  </vt:lpstr>
      <vt:lpstr>NODE MCU  </vt:lpstr>
      <vt:lpstr>  Heart Beat Sensor </vt:lpstr>
      <vt:lpstr>OLED </vt:lpstr>
      <vt:lpstr>CIRCUIT DIAGRAM AND WORKING </vt:lpstr>
      <vt:lpstr>NODE MCU CODE </vt:lpstr>
      <vt:lpstr>PowerPoint Presentation</vt:lpstr>
      <vt:lpstr>PowerPoint Presentation</vt:lpstr>
      <vt:lpstr>VERILOG CODE </vt:lpstr>
      <vt:lpstr>PowerPoint Presentation</vt:lpstr>
      <vt:lpstr>PowerPoint Presentation</vt:lpstr>
      <vt:lpstr>RELEVENCE </vt:lpstr>
      <vt:lpstr>REFERNCE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WATCH</dc:title>
  <dc:creator>AISIRI HR</dc:creator>
  <cp:lastModifiedBy>AISIRI HR</cp:lastModifiedBy>
  <cp:revision>14</cp:revision>
  <dcterms:created xsi:type="dcterms:W3CDTF">2019-04-14T12:26:35Z</dcterms:created>
  <dcterms:modified xsi:type="dcterms:W3CDTF">2019-04-15T02:23:13Z</dcterms:modified>
</cp:coreProperties>
</file>