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84" r:id="rId5"/>
    <p:sldId id="259" r:id="rId6"/>
    <p:sldId id="271" r:id="rId7"/>
    <p:sldId id="260" r:id="rId8"/>
    <p:sldId id="279" r:id="rId9"/>
    <p:sldId id="262" r:id="rId10"/>
    <p:sldId id="263" r:id="rId11"/>
    <p:sldId id="272" r:id="rId12"/>
    <p:sldId id="276" r:id="rId13"/>
    <p:sldId id="275" r:id="rId14"/>
    <p:sldId id="264" r:id="rId15"/>
    <p:sldId id="268" r:id="rId16"/>
    <p:sldId id="277" r:id="rId17"/>
    <p:sldId id="278"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17" autoAdjust="0"/>
    <p:restoredTop sz="94660"/>
  </p:normalViewPr>
  <p:slideViewPr>
    <p:cSldViewPr snapToGrid="0">
      <p:cViewPr varScale="1">
        <p:scale>
          <a:sx n="82" d="100"/>
          <a:sy n="82"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224C95C8-BF80-4F45-AC25-51BD10474C2D}" type="datetimeFigureOut">
              <a:rPr lang="en-IN" smtClean="0"/>
              <a:t>15-04-2019</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F2BCCCD-64C6-4BDF-8E36-A8273301EF5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3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95C8-BF80-4F45-AC25-51BD10474C2D}"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12267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95C8-BF80-4F45-AC25-51BD10474C2D}"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369887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95C8-BF80-4F45-AC25-51BD10474C2D}"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79280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C95C8-BF80-4F45-AC25-51BD10474C2D}"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13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C95C8-BF80-4F45-AC25-51BD10474C2D}" type="datetimeFigureOut">
              <a:rPr lang="en-IN" smtClean="0"/>
              <a:t>15-04-2019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28246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C95C8-BF80-4F45-AC25-51BD10474C2D}" type="datetimeFigureOut">
              <a:rPr lang="en-IN" smtClean="0"/>
              <a:t>15-04-2019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60147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C95C8-BF80-4F45-AC25-51BD10474C2D}" type="datetimeFigureOut">
              <a:rPr lang="en-IN" smtClean="0"/>
              <a:t>15-04-2019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57106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C95C8-BF80-4F45-AC25-51BD10474C2D}" type="datetimeFigureOut">
              <a:rPr lang="en-IN" smtClean="0"/>
              <a:t>15-04-2019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85298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C95C8-BF80-4F45-AC25-51BD10474C2D}" type="datetimeFigureOut">
              <a:rPr lang="en-IN" smtClean="0"/>
              <a:t>15-04-2019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0745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C95C8-BF80-4F45-AC25-51BD10474C2D}" type="datetimeFigureOut">
              <a:rPr lang="en-IN" smtClean="0"/>
              <a:t>15-04-2019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378218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224C95C8-BF80-4F45-AC25-51BD10474C2D}" type="datetimeFigureOut">
              <a:rPr lang="en-IN" smtClean="0"/>
              <a:t>15-04-2019</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EF2BCCCD-64C6-4BDF-8E36-A8273301EF5D}" type="slidenum">
              <a:rPr lang="en-IN" smtClean="0"/>
              <a:t>‹#›</a:t>
            </a:fld>
            <a:endParaRPr lang="en-IN"/>
          </a:p>
        </p:txBody>
      </p:sp>
    </p:spTree>
    <p:extLst>
      <p:ext uri="{BB962C8B-B14F-4D97-AF65-F5344CB8AC3E}">
        <p14:creationId xmlns:p14="http://schemas.microsoft.com/office/powerpoint/2010/main" val="353373371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7D71-715E-4C89-B0A6-64B98FDE5D74}"/>
              </a:ext>
            </a:extLst>
          </p:cNvPr>
          <p:cNvSpPr>
            <a:spLocks noGrp="1"/>
          </p:cNvSpPr>
          <p:nvPr>
            <p:ph type="ctrTitle"/>
          </p:nvPr>
        </p:nvSpPr>
        <p:spPr>
          <a:xfrm>
            <a:off x="1524000" y="1635042"/>
            <a:ext cx="9144000" cy="1620920"/>
          </a:xfrm>
        </p:spPr>
        <p:txBody>
          <a:bodyPr/>
          <a:lstStyle/>
          <a:p>
            <a:r>
              <a:rPr lang="en-IN" dirty="0"/>
              <a:t>SMART WATCH </a:t>
            </a:r>
          </a:p>
        </p:txBody>
      </p:sp>
      <p:sp>
        <p:nvSpPr>
          <p:cNvPr id="5" name="Subtitle 4">
            <a:extLst>
              <a:ext uri="{FF2B5EF4-FFF2-40B4-BE49-F238E27FC236}">
                <a16:creationId xmlns:a16="http://schemas.microsoft.com/office/drawing/2014/main" id="{C046271D-A833-4A71-BA6A-98FC359A6526}"/>
              </a:ext>
            </a:extLst>
          </p:cNvPr>
          <p:cNvSpPr>
            <a:spLocks noGrp="1"/>
          </p:cNvSpPr>
          <p:nvPr>
            <p:ph type="subTitle" idx="1"/>
          </p:nvPr>
        </p:nvSpPr>
        <p:spPr>
          <a:xfrm>
            <a:off x="6808604" y="4122947"/>
            <a:ext cx="2776110" cy="369332"/>
          </a:xfrm>
        </p:spPr>
        <p:txBody>
          <a:bodyPr>
            <a:noAutofit/>
          </a:bodyPr>
          <a:lstStyle/>
          <a:p>
            <a:r>
              <a:rPr lang="en-IN" sz="2000" b="1" dirty="0">
                <a:latin typeface="Montserrat" panose="00000500000000000000" pitchFamily="2" charset="0"/>
                <a:cs typeface="Arial" panose="020B0604020202020204" pitchFamily="34" charset="0"/>
              </a:rPr>
              <a:t>SUBMITTED BY:</a:t>
            </a:r>
          </a:p>
        </p:txBody>
      </p:sp>
      <p:pic>
        <p:nvPicPr>
          <p:cNvPr id="2052" name="Picture 4" descr="Image result for rvce logo">
            <a:extLst>
              <a:ext uri="{FF2B5EF4-FFF2-40B4-BE49-F238E27FC236}">
                <a16:creationId xmlns:a16="http://schemas.microsoft.com/office/drawing/2014/main" id="{A6546868-52EA-431E-AF2D-B9203BA56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0" y="4953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4AAC877-9F29-4B71-A467-6098A237303F}"/>
              </a:ext>
            </a:extLst>
          </p:cNvPr>
          <p:cNvSpPr/>
          <p:nvPr/>
        </p:nvSpPr>
        <p:spPr>
          <a:xfrm>
            <a:off x="7505461" y="5631958"/>
            <a:ext cx="4229043" cy="369332"/>
          </a:xfrm>
          <a:prstGeom prst="rect">
            <a:avLst/>
          </a:prstGeom>
        </p:spPr>
        <p:txBody>
          <a:bodyPr wrap="none">
            <a:spAutoFit/>
          </a:bodyPr>
          <a:lstStyle/>
          <a:p>
            <a:r>
              <a:rPr lang="en-IN" b="1" dirty="0">
                <a:latin typeface="Montserrat" panose="00000500000000000000" pitchFamily="2" charset="0"/>
                <a:cs typeface="Arial" panose="020B0604020202020204" pitchFamily="34" charset="0"/>
              </a:rPr>
              <a:t>VINAY BALAMURALI – 1RV17EI063</a:t>
            </a:r>
            <a:endParaRPr lang="en-IN" dirty="0">
              <a:latin typeface="Montserrat" panose="00000500000000000000" pitchFamily="2" charset="0"/>
              <a:cs typeface="Arial" panose="020B0604020202020204" pitchFamily="34" charset="0"/>
            </a:endParaRPr>
          </a:p>
        </p:txBody>
      </p:sp>
      <p:sp>
        <p:nvSpPr>
          <p:cNvPr id="7" name="Rectangle 6">
            <a:extLst>
              <a:ext uri="{FF2B5EF4-FFF2-40B4-BE49-F238E27FC236}">
                <a16:creationId xmlns:a16="http://schemas.microsoft.com/office/drawing/2014/main" id="{A5394297-4F21-4930-9F15-27DB32FD1828}"/>
              </a:ext>
            </a:extLst>
          </p:cNvPr>
          <p:cNvSpPr/>
          <p:nvPr/>
        </p:nvSpPr>
        <p:spPr>
          <a:xfrm>
            <a:off x="7505461" y="5244163"/>
            <a:ext cx="4041491" cy="369332"/>
          </a:xfrm>
          <a:prstGeom prst="rect">
            <a:avLst/>
          </a:prstGeom>
        </p:spPr>
        <p:txBody>
          <a:bodyPr wrap="none">
            <a:spAutoFit/>
          </a:bodyPr>
          <a:lstStyle/>
          <a:p>
            <a:r>
              <a:rPr lang="en-IN" b="1" dirty="0">
                <a:latin typeface="Montserrat" panose="00000500000000000000" pitchFamily="2" charset="0"/>
                <a:cs typeface="Arial" panose="020B0604020202020204" pitchFamily="34" charset="0"/>
              </a:rPr>
              <a:t>SRINIVAS PRABHU – 1RV17EI056</a:t>
            </a:r>
          </a:p>
        </p:txBody>
      </p:sp>
      <p:sp>
        <p:nvSpPr>
          <p:cNvPr id="8" name="Rectangle 7">
            <a:extLst>
              <a:ext uri="{FF2B5EF4-FFF2-40B4-BE49-F238E27FC236}">
                <a16:creationId xmlns:a16="http://schemas.microsoft.com/office/drawing/2014/main" id="{2CF2360B-4934-4821-AC90-FD5AB76C2065}"/>
              </a:ext>
            </a:extLst>
          </p:cNvPr>
          <p:cNvSpPr/>
          <p:nvPr/>
        </p:nvSpPr>
        <p:spPr>
          <a:xfrm>
            <a:off x="7505461" y="4853626"/>
            <a:ext cx="3236784" cy="369332"/>
          </a:xfrm>
          <a:prstGeom prst="rect">
            <a:avLst/>
          </a:prstGeom>
        </p:spPr>
        <p:txBody>
          <a:bodyPr wrap="none">
            <a:spAutoFit/>
          </a:bodyPr>
          <a:lstStyle/>
          <a:p>
            <a:r>
              <a:rPr lang="en-IN" b="1" dirty="0">
                <a:latin typeface="Montserrat" panose="00000500000000000000" pitchFamily="2" charset="0"/>
                <a:cs typeface="Arial" panose="020B0604020202020204" pitchFamily="34" charset="0"/>
              </a:rPr>
              <a:t>RUTHVIK SJ – 1RV17EI044</a:t>
            </a:r>
          </a:p>
        </p:txBody>
      </p:sp>
      <p:sp>
        <p:nvSpPr>
          <p:cNvPr id="9" name="Rectangle 8">
            <a:extLst>
              <a:ext uri="{FF2B5EF4-FFF2-40B4-BE49-F238E27FC236}">
                <a16:creationId xmlns:a16="http://schemas.microsoft.com/office/drawing/2014/main" id="{813DB35E-CABC-453E-927F-30F7413D37D7}"/>
              </a:ext>
            </a:extLst>
          </p:cNvPr>
          <p:cNvSpPr/>
          <p:nvPr/>
        </p:nvSpPr>
        <p:spPr>
          <a:xfrm>
            <a:off x="7505461" y="4463089"/>
            <a:ext cx="3005951" cy="369332"/>
          </a:xfrm>
          <a:prstGeom prst="rect">
            <a:avLst/>
          </a:prstGeom>
        </p:spPr>
        <p:txBody>
          <a:bodyPr wrap="none">
            <a:spAutoFit/>
          </a:bodyPr>
          <a:lstStyle/>
          <a:p>
            <a:r>
              <a:rPr lang="en-IN" b="1" dirty="0">
                <a:latin typeface="Montserrat" panose="00000500000000000000" pitchFamily="2" charset="0"/>
                <a:cs typeface="Arial" panose="020B0604020202020204" pitchFamily="34" charset="0"/>
              </a:rPr>
              <a:t>AISIRI H R – 1RV17EI004</a:t>
            </a:r>
          </a:p>
        </p:txBody>
      </p:sp>
    </p:spTree>
    <p:extLst>
      <p:ext uri="{BB962C8B-B14F-4D97-AF65-F5344CB8AC3E}">
        <p14:creationId xmlns:p14="http://schemas.microsoft.com/office/powerpoint/2010/main" val="19356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BDAF-939C-4957-99F3-D12EBE738E20}"/>
              </a:ext>
            </a:extLst>
          </p:cNvPr>
          <p:cNvSpPr>
            <a:spLocks noGrp="1"/>
          </p:cNvSpPr>
          <p:nvPr>
            <p:ph type="title"/>
          </p:nvPr>
        </p:nvSpPr>
        <p:spPr>
          <a:xfrm>
            <a:off x="915644" y="372120"/>
            <a:ext cx="5323231" cy="978133"/>
          </a:xfrm>
        </p:spPr>
        <p:txBody>
          <a:bodyPr>
            <a:normAutofit fontScale="90000"/>
          </a:bodyPr>
          <a:lstStyle/>
          <a:p>
            <a:pPr algn="ctr"/>
            <a:r>
              <a:rPr lang="en-US" dirty="0"/>
              <a:t> </a:t>
            </a:r>
            <a:br>
              <a:rPr lang="en-IN" dirty="0"/>
            </a:br>
            <a:r>
              <a:rPr lang="en-US" dirty="0"/>
              <a:t>Heart Beat Sensor</a:t>
            </a:r>
            <a:br>
              <a:rPr lang="en-IN" dirty="0"/>
            </a:br>
            <a:endParaRPr lang="en-IN" dirty="0"/>
          </a:p>
        </p:txBody>
      </p:sp>
      <p:sp>
        <p:nvSpPr>
          <p:cNvPr id="4" name="Rectangle 3">
            <a:extLst>
              <a:ext uri="{FF2B5EF4-FFF2-40B4-BE49-F238E27FC236}">
                <a16:creationId xmlns:a16="http://schemas.microsoft.com/office/drawing/2014/main" id="{242153D6-3A0B-4CA0-9675-9B4D1A769C34}"/>
              </a:ext>
            </a:extLst>
          </p:cNvPr>
          <p:cNvSpPr/>
          <p:nvPr/>
        </p:nvSpPr>
        <p:spPr>
          <a:xfrm>
            <a:off x="915644" y="1501124"/>
            <a:ext cx="5084717" cy="4708981"/>
          </a:xfrm>
          <a:prstGeom prst="rect">
            <a:avLst/>
          </a:prstGeom>
        </p:spPr>
        <p:txBody>
          <a:bodyPr wrap="square">
            <a:spAutoFit/>
          </a:bodyPr>
          <a:lstStyle/>
          <a:p>
            <a:pPr marL="285750" indent="-285750">
              <a:buFont typeface="Arial" panose="020B0604020202020204" pitchFamily="34" charset="0"/>
              <a:buChar char="•"/>
            </a:pPr>
            <a:r>
              <a:rPr lang="en-US" sz="2000" dirty="0"/>
              <a:t>The heartbeat sensor is based on the principle of photo </a:t>
            </a:r>
            <a:r>
              <a:rPr lang="en-US" sz="2000" dirty="0" err="1"/>
              <a:t>phlethysmography</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measures the change in volume of blood through any organ of the body which causes a change in the light intensity through that organ (a vascular region). The flow of blood volume is decided by the rate of heart pulses and since light is absorbed by blood, the signal pulses are equivalent to the heart beat pulses.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In case of applications where heart pulse rate is to be monitored, the timing of the pulses is more important. </a:t>
            </a:r>
          </a:p>
        </p:txBody>
      </p:sp>
      <p:pic>
        <p:nvPicPr>
          <p:cNvPr id="6" name="Picture 5" descr="C:\Users\USER\AppData\Local\Microsoft\Windows\INetCache\Content.MSO\5EC4335A.tmp">
            <a:extLst>
              <a:ext uri="{FF2B5EF4-FFF2-40B4-BE49-F238E27FC236}">
                <a16:creationId xmlns:a16="http://schemas.microsoft.com/office/drawing/2014/main" id="{B1769604-A960-479C-A86E-19F3D18FA6EE}"/>
              </a:ext>
            </a:extLst>
          </p:cNvPr>
          <p:cNvPicPr/>
          <p:nvPr/>
        </p:nvPicPr>
        <p:blipFill rotWithShape="1">
          <a:blip r:embed="rId2">
            <a:extLst>
              <a:ext uri="{28A0092B-C50C-407E-A947-70E740481C1C}">
                <a14:useLocalDpi xmlns:a14="http://schemas.microsoft.com/office/drawing/2010/main" val="0"/>
              </a:ext>
            </a:extLst>
          </a:blip>
          <a:srcRect l="9960" t="21330" r="10593" b="17634"/>
          <a:stretch/>
        </p:blipFill>
        <p:spPr bwMode="auto">
          <a:xfrm>
            <a:off x="8003721" y="372120"/>
            <a:ext cx="1959429" cy="1129004"/>
          </a:xfrm>
          <a:prstGeom prst="rect">
            <a:avLst/>
          </a:prstGeom>
          <a:noFill/>
          <a:ln>
            <a:noFill/>
          </a:ln>
        </p:spPr>
      </p:pic>
      <p:pic>
        <p:nvPicPr>
          <p:cNvPr id="8" name="Picture 7" descr="A close up of a map&#10;&#10;Description automatically generated">
            <a:extLst>
              <a:ext uri="{FF2B5EF4-FFF2-40B4-BE49-F238E27FC236}">
                <a16:creationId xmlns:a16="http://schemas.microsoft.com/office/drawing/2014/main" id="{B79E7F1C-F422-4357-9269-8B338FA70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275" y="4097437"/>
            <a:ext cx="4399675" cy="219026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1FB9D8E-A84D-4804-B7BD-3A538EF8E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275" y="1551924"/>
            <a:ext cx="4192555" cy="2343842"/>
          </a:xfrm>
          <a:prstGeom prst="rect">
            <a:avLst/>
          </a:prstGeom>
        </p:spPr>
      </p:pic>
      <p:cxnSp>
        <p:nvCxnSpPr>
          <p:cNvPr id="7" name="Straight Connector 6">
            <a:extLst>
              <a:ext uri="{FF2B5EF4-FFF2-40B4-BE49-F238E27FC236}">
                <a16:creationId xmlns:a16="http://schemas.microsoft.com/office/drawing/2014/main" id="{FCF7E5DF-B048-4111-B89D-F4A03853826E}"/>
              </a:ext>
            </a:extLst>
          </p:cNvPr>
          <p:cNvCxnSpPr/>
          <p:nvPr/>
        </p:nvCxnSpPr>
        <p:spPr>
          <a:xfrm>
            <a:off x="6441440" y="1501124"/>
            <a:ext cx="0" cy="4307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53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9943-B1BB-417B-B8F8-5351FFF924FB}"/>
              </a:ext>
            </a:extLst>
          </p:cNvPr>
          <p:cNvSpPr>
            <a:spLocks noGrp="1"/>
          </p:cNvSpPr>
          <p:nvPr>
            <p:ph type="title"/>
          </p:nvPr>
        </p:nvSpPr>
        <p:spPr>
          <a:xfrm>
            <a:off x="707064" y="609600"/>
            <a:ext cx="6993914" cy="1356360"/>
          </a:xfrm>
        </p:spPr>
        <p:txBody>
          <a:bodyPr>
            <a:normAutofit/>
          </a:bodyPr>
          <a:lstStyle/>
          <a:p>
            <a:pPr algn="ctr"/>
            <a:r>
              <a:rPr lang="en-IN" dirty="0"/>
              <a:t>OLED </a:t>
            </a:r>
          </a:p>
        </p:txBody>
      </p:sp>
      <p:sp>
        <p:nvSpPr>
          <p:cNvPr id="3" name="Content Placeholder 2">
            <a:extLst>
              <a:ext uri="{FF2B5EF4-FFF2-40B4-BE49-F238E27FC236}">
                <a16:creationId xmlns:a16="http://schemas.microsoft.com/office/drawing/2014/main" id="{DA0F8927-3E88-49EA-B49B-F4BFC13D2C32}"/>
              </a:ext>
            </a:extLst>
          </p:cNvPr>
          <p:cNvSpPr>
            <a:spLocks noGrp="1"/>
          </p:cNvSpPr>
          <p:nvPr>
            <p:ph idx="1"/>
          </p:nvPr>
        </p:nvSpPr>
        <p:spPr>
          <a:xfrm>
            <a:off x="707064" y="2057400"/>
            <a:ext cx="6993914" cy="4038600"/>
          </a:xfrm>
        </p:spPr>
        <p:txBody>
          <a:bodyPr>
            <a:normAutofit/>
          </a:bodyPr>
          <a:lstStyle/>
          <a:p>
            <a:r>
              <a:rPr lang="en-US" sz="2000" dirty="0"/>
              <a:t>An organic light-emitting diode (OLED) is a light-emitting diode (LED) in which the emissive electroluminescent layer is a film of organic compound that emits light in response to an electric current. </a:t>
            </a:r>
          </a:p>
          <a:p>
            <a:r>
              <a:rPr lang="en-US" sz="2000" dirty="0"/>
              <a:t>This organic layer is situated between two electrodes; typically, at least one of these electrodes is transparent. </a:t>
            </a:r>
          </a:p>
          <a:p>
            <a:r>
              <a:rPr lang="en-US" sz="2000" dirty="0"/>
              <a:t>OLEDs are used to create digital displays in devices  such as television screens, computer monitors, portable systems such as smartphones, handheld game consoles and PDAs. </a:t>
            </a:r>
          </a:p>
          <a:p>
            <a:r>
              <a:rPr lang="en-US" sz="2000" dirty="0"/>
              <a:t>The OLED we are using is SSD1306, with a resolution of 128 x 32. </a:t>
            </a:r>
            <a:endParaRPr lang="en-IN" sz="2000" dirty="0"/>
          </a:p>
        </p:txBody>
      </p:sp>
      <p:pic>
        <p:nvPicPr>
          <p:cNvPr id="4" name="Picture 3" descr="Image result for oled module">
            <a:extLst>
              <a:ext uri="{FF2B5EF4-FFF2-40B4-BE49-F238E27FC236}">
                <a16:creationId xmlns:a16="http://schemas.microsoft.com/office/drawing/2014/main" id="{CF360104-2CF8-448A-81EC-225F685E372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502851" y="1861293"/>
            <a:ext cx="3135414" cy="3135414"/>
          </a:xfrm>
          <a:prstGeom prst="rect">
            <a:avLst/>
          </a:prstGeom>
          <a:noFill/>
        </p:spPr>
      </p:pic>
      <p:cxnSp>
        <p:nvCxnSpPr>
          <p:cNvPr id="5" name="Straight Connector 4">
            <a:extLst>
              <a:ext uri="{FF2B5EF4-FFF2-40B4-BE49-F238E27FC236}">
                <a16:creationId xmlns:a16="http://schemas.microsoft.com/office/drawing/2014/main" id="{9433402E-F4B2-44D1-B412-9FD960D832B2}"/>
              </a:ext>
            </a:extLst>
          </p:cNvPr>
          <p:cNvCxnSpPr/>
          <p:nvPr/>
        </p:nvCxnSpPr>
        <p:spPr>
          <a:xfrm>
            <a:off x="7945120" y="1476820"/>
            <a:ext cx="0" cy="4307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55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1A32-05A6-4C77-8922-71E6775F7D73}"/>
              </a:ext>
            </a:extLst>
          </p:cNvPr>
          <p:cNvSpPr>
            <a:spLocks noGrp="1"/>
          </p:cNvSpPr>
          <p:nvPr>
            <p:ph type="title"/>
          </p:nvPr>
        </p:nvSpPr>
        <p:spPr>
          <a:xfrm>
            <a:off x="4490976" y="609600"/>
            <a:ext cx="6527543" cy="1356360"/>
          </a:xfrm>
        </p:spPr>
        <p:txBody>
          <a:bodyPr>
            <a:normAutofit/>
          </a:bodyPr>
          <a:lstStyle/>
          <a:p>
            <a:pPr algn="ctr"/>
            <a:r>
              <a:rPr lang="en-IN" dirty="0"/>
              <a:t>TOUCH SENSOR</a:t>
            </a:r>
          </a:p>
        </p:txBody>
      </p:sp>
      <p:pic>
        <p:nvPicPr>
          <p:cNvPr id="5" name="Picture 4" descr="A close up of a map&#10;&#10;Description automatically generated">
            <a:extLst>
              <a:ext uri="{FF2B5EF4-FFF2-40B4-BE49-F238E27FC236}">
                <a16:creationId xmlns:a16="http://schemas.microsoft.com/office/drawing/2014/main" id="{040BFF96-1FF2-4C22-BDD7-CCF27ACBDDF2}"/>
              </a:ext>
            </a:extLst>
          </p:cNvPr>
          <p:cNvPicPr>
            <a:picLocks noChangeAspect="1"/>
          </p:cNvPicPr>
          <p:nvPr/>
        </p:nvPicPr>
        <p:blipFill rotWithShape="1">
          <a:blip r:embed="rId2">
            <a:extLst>
              <a:ext uri="{28A0092B-C50C-407E-A947-70E740481C1C}">
                <a14:useLocalDpi xmlns:a14="http://schemas.microsoft.com/office/drawing/2010/main" val="0"/>
              </a:ext>
            </a:extLst>
          </a:blip>
          <a:srcRect l="7184" r="11139" b="-4"/>
          <a:stretch/>
        </p:blipFill>
        <p:spPr>
          <a:xfrm>
            <a:off x="1042301" y="2057400"/>
            <a:ext cx="2594979" cy="3519934"/>
          </a:xfrm>
          <a:prstGeom prst="rect">
            <a:avLst/>
          </a:prstGeom>
        </p:spPr>
      </p:pic>
      <p:sp>
        <p:nvSpPr>
          <p:cNvPr id="3" name="Content Placeholder 2">
            <a:extLst>
              <a:ext uri="{FF2B5EF4-FFF2-40B4-BE49-F238E27FC236}">
                <a16:creationId xmlns:a16="http://schemas.microsoft.com/office/drawing/2014/main" id="{4BA93E2E-D39B-44A1-A2FC-D2B97B14946E}"/>
              </a:ext>
            </a:extLst>
          </p:cNvPr>
          <p:cNvSpPr>
            <a:spLocks noGrp="1"/>
          </p:cNvSpPr>
          <p:nvPr>
            <p:ph idx="1"/>
          </p:nvPr>
        </p:nvSpPr>
        <p:spPr>
          <a:xfrm>
            <a:off x="4785359" y="2057400"/>
            <a:ext cx="6230511" cy="4038600"/>
          </a:xfrm>
        </p:spPr>
        <p:txBody>
          <a:bodyPr>
            <a:normAutofit/>
          </a:bodyPr>
          <a:lstStyle/>
          <a:p>
            <a:r>
              <a:rPr lang="en-US" dirty="0"/>
              <a:t>A touch sensor detects touch or near proximity without relying on physical contact. </a:t>
            </a:r>
          </a:p>
          <a:p>
            <a:r>
              <a:rPr lang="en-US" dirty="0"/>
              <a:t>Touch sensors are also called as tactile sensors and are sensitive to touch, force or pressure. They are one of the simplest and useful sensors. The working of a touch sensor is similar to that of a simple switch. When there is contact with the surface of the touch sensor, the circuit is closed inside the sensor and there is a flow of current. When the contact is released, the circuit is opened and no current flows.</a:t>
            </a:r>
            <a:endParaRPr lang="en-IN" dirty="0"/>
          </a:p>
        </p:txBody>
      </p:sp>
      <p:cxnSp>
        <p:nvCxnSpPr>
          <p:cNvPr id="6" name="Straight Connector 5">
            <a:extLst>
              <a:ext uri="{FF2B5EF4-FFF2-40B4-BE49-F238E27FC236}">
                <a16:creationId xmlns:a16="http://schemas.microsoft.com/office/drawing/2014/main" id="{A08B3E4E-79D3-4510-A939-3E7724F1792D}"/>
              </a:ext>
            </a:extLst>
          </p:cNvPr>
          <p:cNvCxnSpPr>
            <a:cxnSpLocks/>
          </p:cNvCxnSpPr>
          <p:nvPr/>
        </p:nvCxnSpPr>
        <p:spPr>
          <a:xfrm>
            <a:off x="4267200" y="1635760"/>
            <a:ext cx="0" cy="4143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21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AD62-1BAB-4393-82EE-AAF6EFF43119}"/>
              </a:ext>
            </a:extLst>
          </p:cNvPr>
          <p:cNvSpPr>
            <a:spLocks noGrp="1"/>
          </p:cNvSpPr>
          <p:nvPr>
            <p:ph type="title"/>
          </p:nvPr>
        </p:nvSpPr>
        <p:spPr>
          <a:xfrm>
            <a:off x="1132842" y="660126"/>
            <a:ext cx="5199926" cy="721634"/>
          </a:xfrm>
        </p:spPr>
        <p:txBody>
          <a:bodyPr>
            <a:normAutofit/>
          </a:bodyPr>
          <a:lstStyle/>
          <a:p>
            <a:r>
              <a:rPr lang="en-IN" sz="4000" dirty="0"/>
              <a:t>WORKING PRINCIPLE</a:t>
            </a:r>
          </a:p>
        </p:txBody>
      </p:sp>
      <p:sp>
        <p:nvSpPr>
          <p:cNvPr id="3" name="Content Placeholder 2">
            <a:extLst>
              <a:ext uri="{FF2B5EF4-FFF2-40B4-BE49-F238E27FC236}">
                <a16:creationId xmlns:a16="http://schemas.microsoft.com/office/drawing/2014/main" id="{EDC38296-746B-46E5-BF86-8D52025D2DB8}"/>
              </a:ext>
            </a:extLst>
          </p:cNvPr>
          <p:cNvSpPr>
            <a:spLocks noGrp="1"/>
          </p:cNvSpPr>
          <p:nvPr>
            <p:ph idx="1"/>
          </p:nvPr>
        </p:nvSpPr>
        <p:spPr>
          <a:xfrm>
            <a:off x="814137" y="1238487"/>
            <a:ext cx="5119303" cy="4857513"/>
          </a:xfrm>
        </p:spPr>
        <p:txBody>
          <a:bodyPr>
            <a:normAutofit/>
          </a:bodyPr>
          <a:lstStyle/>
          <a:p>
            <a:pPr>
              <a:lnSpc>
                <a:spcPct val="100000"/>
              </a:lnSpc>
            </a:pPr>
            <a:endParaRPr lang="en-US" sz="1600" dirty="0">
              <a:latin typeface="+mj-lt"/>
            </a:endParaRPr>
          </a:p>
          <a:p>
            <a:pPr>
              <a:lnSpc>
                <a:spcPct val="100000"/>
              </a:lnSpc>
            </a:pPr>
            <a:r>
              <a:rPr lang="en-US" sz="1600" dirty="0">
                <a:latin typeface="+mj-lt"/>
              </a:rPr>
              <a:t>The principle of a capacitive touch sensor is explained below.</a:t>
            </a:r>
          </a:p>
          <a:p>
            <a:pPr>
              <a:lnSpc>
                <a:spcPct val="100000"/>
              </a:lnSpc>
            </a:pPr>
            <a:r>
              <a:rPr lang="en-US" sz="1600" dirty="0">
                <a:latin typeface="+mj-lt"/>
              </a:rPr>
              <a:t>The simplest form of capacitor can be made with two conductors separated by an insulator. Metal plates can be considered as conductors. The formula of capacitance is shown below.</a:t>
            </a:r>
          </a:p>
          <a:p>
            <a:pPr>
              <a:lnSpc>
                <a:spcPct val="100000"/>
              </a:lnSpc>
            </a:pPr>
            <a:r>
              <a:rPr lang="en-US" sz="1600" dirty="0">
                <a:latin typeface="+mj-lt"/>
              </a:rPr>
              <a:t>C = ε</a:t>
            </a:r>
            <a:r>
              <a:rPr lang="en-US" sz="1600" baseline="-25000" dirty="0">
                <a:latin typeface="+mj-lt"/>
              </a:rPr>
              <a:t>0</a:t>
            </a:r>
            <a:r>
              <a:rPr lang="en-US" sz="1600" dirty="0">
                <a:latin typeface="+mj-lt"/>
              </a:rPr>
              <a:t> * </a:t>
            </a:r>
            <a:r>
              <a:rPr lang="en-US" sz="1600" dirty="0" err="1">
                <a:latin typeface="+mj-lt"/>
              </a:rPr>
              <a:t>ε</a:t>
            </a:r>
            <a:r>
              <a:rPr lang="en-US" sz="1600" baseline="-25000" dirty="0" err="1">
                <a:latin typeface="+mj-lt"/>
              </a:rPr>
              <a:t>r</a:t>
            </a:r>
            <a:r>
              <a:rPr lang="en-US" sz="1600" dirty="0">
                <a:latin typeface="+mj-lt"/>
              </a:rPr>
              <a:t> * A / d</a:t>
            </a:r>
          </a:p>
          <a:p>
            <a:pPr marL="274320" lvl="1" indent="0">
              <a:lnSpc>
                <a:spcPct val="100000"/>
              </a:lnSpc>
              <a:spcBef>
                <a:spcPts val="150"/>
              </a:spcBef>
              <a:buNone/>
            </a:pPr>
            <a:r>
              <a:rPr lang="en-US" sz="1600" dirty="0">
                <a:latin typeface="+mj-lt"/>
              </a:rPr>
              <a:t>Where</a:t>
            </a:r>
          </a:p>
          <a:p>
            <a:pPr marL="274320" lvl="1" indent="0">
              <a:lnSpc>
                <a:spcPct val="100000"/>
              </a:lnSpc>
              <a:spcBef>
                <a:spcPts val="150"/>
              </a:spcBef>
              <a:buNone/>
            </a:pPr>
            <a:r>
              <a:rPr lang="en-US" sz="1600" dirty="0">
                <a:latin typeface="+mj-lt"/>
              </a:rPr>
              <a:t>ε</a:t>
            </a:r>
            <a:r>
              <a:rPr lang="en-US" sz="1600" baseline="-25000" dirty="0">
                <a:latin typeface="+mj-lt"/>
              </a:rPr>
              <a:t>0 </a:t>
            </a:r>
            <a:r>
              <a:rPr lang="en-US" sz="1600" dirty="0">
                <a:latin typeface="+mj-lt"/>
              </a:rPr>
              <a:t>is the permittivity of free space</a:t>
            </a:r>
          </a:p>
          <a:p>
            <a:pPr marL="274320" lvl="1" indent="0">
              <a:lnSpc>
                <a:spcPct val="100000"/>
              </a:lnSpc>
              <a:spcBef>
                <a:spcPts val="150"/>
              </a:spcBef>
              <a:buNone/>
            </a:pPr>
            <a:r>
              <a:rPr lang="en-US" sz="1600" dirty="0" err="1">
                <a:latin typeface="+mj-lt"/>
              </a:rPr>
              <a:t>ε</a:t>
            </a:r>
            <a:r>
              <a:rPr lang="en-US" sz="1600" baseline="-25000" dirty="0" err="1">
                <a:latin typeface="+mj-lt"/>
              </a:rPr>
              <a:t>r</a:t>
            </a:r>
            <a:r>
              <a:rPr lang="en-US" sz="1600" dirty="0">
                <a:latin typeface="+mj-lt"/>
              </a:rPr>
              <a:t> is relative permittivity or dielectric constant</a:t>
            </a:r>
          </a:p>
          <a:p>
            <a:pPr marL="274320" lvl="1" indent="0">
              <a:lnSpc>
                <a:spcPct val="100000"/>
              </a:lnSpc>
              <a:spcBef>
                <a:spcPts val="150"/>
              </a:spcBef>
              <a:buNone/>
            </a:pPr>
            <a:r>
              <a:rPr lang="en-US" sz="1600" dirty="0">
                <a:latin typeface="+mj-lt"/>
              </a:rPr>
              <a:t>A is area of the plates and d is the distance between them.</a:t>
            </a:r>
          </a:p>
          <a:p>
            <a:pPr marL="274320" lvl="1" indent="0">
              <a:lnSpc>
                <a:spcPct val="100000"/>
              </a:lnSpc>
              <a:spcBef>
                <a:spcPts val="150"/>
              </a:spcBef>
              <a:buNone/>
            </a:pPr>
            <a:r>
              <a:rPr lang="en-US" sz="1600" dirty="0">
                <a:latin typeface="+mj-lt"/>
              </a:rPr>
              <a:t>Capacitance is directly proportional to the area and inversely proportional to the distance.</a:t>
            </a:r>
          </a:p>
        </p:txBody>
      </p:sp>
      <p:cxnSp>
        <p:nvCxnSpPr>
          <p:cNvPr id="6" name="Straight Connector 5">
            <a:extLst>
              <a:ext uri="{FF2B5EF4-FFF2-40B4-BE49-F238E27FC236}">
                <a16:creationId xmlns:a16="http://schemas.microsoft.com/office/drawing/2014/main" id="{D7BFE446-C52C-468C-9248-F9A095AD2FE7}"/>
              </a:ext>
            </a:extLst>
          </p:cNvPr>
          <p:cNvCxnSpPr>
            <a:cxnSpLocks/>
          </p:cNvCxnSpPr>
          <p:nvPr/>
        </p:nvCxnSpPr>
        <p:spPr>
          <a:xfrm>
            <a:off x="6332768" y="1381760"/>
            <a:ext cx="0" cy="45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ext&#10;&#10;Description automatically generated">
            <a:extLst>
              <a:ext uri="{FF2B5EF4-FFF2-40B4-BE49-F238E27FC236}">
                <a16:creationId xmlns:a16="http://schemas.microsoft.com/office/drawing/2014/main" id="{70840CD7-2C62-4001-8A44-F03AD91C7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751" y="2082420"/>
            <a:ext cx="4905284" cy="2814699"/>
          </a:xfrm>
          <a:prstGeom prst="rect">
            <a:avLst/>
          </a:prstGeom>
        </p:spPr>
      </p:pic>
    </p:spTree>
    <p:extLst>
      <p:ext uri="{BB962C8B-B14F-4D97-AF65-F5344CB8AC3E}">
        <p14:creationId xmlns:p14="http://schemas.microsoft.com/office/powerpoint/2010/main" val="256999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04E71D-46AD-4098-B3F1-71C5B5AD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7E75FFA-2B8C-4584-9D0D-829756577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97345835-04CD-49BE-B105-1B4770F29A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6C624B-ED18-4865-996C-E1304AA1D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837074CA-F739-4A27-80A0-DFB9BBC75425}"/>
              </a:ext>
            </a:extLst>
          </p:cNvPr>
          <p:cNvSpPr>
            <a:spLocks noGrp="1"/>
          </p:cNvSpPr>
          <p:nvPr>
            <p:ph type="title"/>
          </p:nvPr>
        </p:nvSpPr>
        <p:spPr>
          <a:xfrm>
            <a:off x="8369995" y="688255"/>
            <a:ext cx="3133839" cy="4118255"/>
          </a:xfrm>
          <a:noFill/>
          <a:ln w="12700" cmpd="sng">
            <a:noFill/>
          </a:ln>
        </p:spPr>
        <p:txBody>
          <a:bodyPr vert="horz" lIns="91440" tIns="45720" rIns="91440" bIns="45720" rtlCol="0" anchor="ctr">
            <a:normAutofit/>
          </a:bodyPr>
          <a:lstStyle/>
          <a:p>
            <a:pPr algn="r">
              <a:lnSpc>
                <a:spcPct val="85000"/>
              </a:lnSpc>
            </a:pPr>
            <a:r>
              <a:rPr lang="en-US" sz="3600" b="1" cap="all"/>
              <a:t>CIRCUIT DIAGRAM AND WORKING </a:t>
            </a:r>
          </a:p>
        </p:txBody>
      </p:sp>
      <p:pic>
        <p:nvPicPr>
          <p:cNvPr id="4" name="Picture 3">
            <a:extLst>
              <a:ext uri="{FF2B5EF4-FFF2-40B4-BE49-F238E27FC236}">
                <a16:creationId xmlns:a16="http://schemas.microsoft.com/office/drawing/2014/main" id="{FEFB0667-1745-4C0E-A979-50612CCBCD98}"/>
              </a:ext>
            </a:extLst>
          </p:cNvPr>
          <p:cNvPicPr/>
          <p:nvPr/>
        </p:nvPicPr>
        <p:blipFill rotWithShape="1">
          <a:blip r:embed="rId2" cstate="print">
            <a:extLst>
              <a:ext uri="{28A0092B-C50C-407E-A947-70E740481C1C}">
                <a14:useLocalDpi xmlns:a14="http://schemas.microsoft.com/office/drawing/2010/main" val="0"/>
              </a:ext>
            </a:extLst>
          </a:blip>
          <a:srcRect l="9776" r="22358" b="1"/>
          <a:stretch/>
        </p:blipFill>
        <p:spPr bwMode="auto">
          <a:xfrm>
            <a:off x="683087" y="1121967"/>
            <a:ext cx="6344206" cy="4462087"/>
          </a:xfrm>
          <a:prstGeom prst="rect">
            <a:avLst/>
          </a:prstGeom>
          <a:noFill/>
        </p:spPr>
      </p:pic>
      <p:sp>
        <p:nvSpPr>
          <p:cNvPr id="17" name="Rectangle 16">
            <a:extLst>
              <a:ext uri="{FF2B5EF4-FFF2-40B4-BE49-F238E27FC236}">
                <a16:creationId xmlns:a16="http://schemas.microsoft.com/office/drawing/2014/main" id="{D4A0D997-BC4A-4DB2-B8DB-093486DC5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7670768"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6DB4DA53-D7AC-481E-B130-9C190E76C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3991" y="5044695"/>
            <a:ext cx="5368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FA56A32-2319-4C15-8112-F0F91C4A96AE}"/>
              </a:ext>
            </a:extLst>
          </p:cNvPr>
          <p:cNvCxnSpPr>
            <a:cxnSpLocks/>
          </p:cNvCxnSpPr>
          <p:nvPr/>
        </p:nvCxnSpPr>
        <p:spPr>
          <a:xfrm flipH="1">
            <a:off x="9250532" y="5044695"/>
            <a:ext cx="17222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72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F0F-2C5F-43E9-8944-D0A09F92729A}"/>
              </a:ext>
            </a:extLst>
          </p:cNvPr>
          <p:cNvSpPr>
            <a:spLocks noGrp="1"/>
          </p:cNvSpPr>
          <p:nvPr>
            <p:ph type="title"/>
          </p:nvPr>
        </p:nvSpPr>
        <p:spPr>
          <a:xfrm>
            <a:off x="1090779" y="449802"/>
            <a:ext cx="9875520" cy="971938"/>
          </a:xfrm>
        </p:spPr>
        <p:txBody>
          <a:bodyPr/>
          <a:lstStyle/>
          <a:p>
            <a:pPr algn="ctr"/>
            <a:r>
              <a:rPr lang="en-IN" dirty="0"/>
              <a:t>VERILOG CODE </a:t>
            </a:r>
          </a:p>
        </p:txBody>
      </p:sp>
      <p:sp>
        <p:nvSpPr>
          <p:cNvPr id="3" name="Content Placeholder 2">
            <a:extLst>
              <a:ext uri="{FF2B5EF4-FFF2-40B4-BE49-F238E27FC236}">
                <a16:creationId xmlns:a16="http://schemas.microsoft.com/office/drawing/2014/main" id="{24FFA3BA-BA17-4974-9B1C-E60EA7785B97}"/>
              </a:ext>
            </a:extLst>
          </p:cNvPr>
          <p:cNvSpPr>
            <a:spLocks noGrp="1"/>
          </p:cNvSpPr>
          <p:nvPr>
            <p:ph sz="half" idx="1"/>
          </p:nvPr>
        </p:nvSpPr>
        <p:spPr>
          <a:xfrm>
            <a:off x="985286" y="1421740"/>
            <a:ext cx="4604657" cy="4774474"/>
          </a:xfrm>
        </p:spPr>
        <p:txBody>
          <a:bodyPr>
            <a:noAutofit/>
          </a:bodyPr>
          <a:lstStyle/>
          <a:p>
            <a:pPr marL="45720" indent="0">
              <a:lnSpc>
                <a:spcPct val="100000"/>
              </a:lnSpc>
              <a:spcBef>
                <a:spcPts val="1200"/>
              </a:spcBef>
              <a:buNone/>
            </a:pPr>
            <a:r>
              <a:rPr lang="en-IN" sz="1400" dirty="0"/>
              <a:t>module timer(</a:t>
            </a:r>
            <a:r>
              <a:rPr lang="en-IN" sz="1400" dirty="0" err="1"/>
              <a:t>clk,rst,y</a:t>
            </a:r>
            <a:r>
              <a:rPr lang="en-IN" sz="1400" dirty="0"/>
              <a:t>);</a:t>
            </a:r>
          </a:p>
          <a:p>
            <a:pPr marL="45720" indent="0">
              <a:lnSpc>
                <a:spcPct val="100000"/>
              </a:lnSpc>
              <a:spcBef>
                <a:spcPts val="1200"/>
              </a:spcBef>
              <a:buNone/>
            </a:pPr>
            <a:r>
              <a:rPr lang="en-IN" sz="1400" dirty="0"/>
              <a:t>input </a:t>
            </a:r>
            <a:r>
              <a:rPr lang="en-IN" sz="1400" dirty="0" err="1"/>
              <a:t>clk,rst</a:t>
            </a:r>
            <a:r>
              <a:rPr lang="en-IN" sz="1400" dirty="0"/>
              <a:t>;</a:t>
            </a:r>
          </a:p>
          <a:p>
            <a:pPr marL="45720" indent="0">
              <a:lnSpc>
                <a:spcPct val="100000"/>
              </a:lnSpc>
              <a:spcBef>
                <a:spcPts val="1200"/>
              </a:spcBef>
              <a:buNone/>
            </a:pPr>
            <a:r>
              <a:rPr lang="en-IN" sz="1400" dirty="0"/>
              <a:t>reg </a:t>
            </a:r>
            <a:r>
              <a:rPr lang="en-IN" sz="1400" dirty="0" err="1"/>
              <a:t>a,b,c,d</a:t>
            </a:r>
            <a:r>
              <a:rPr lang="en-IN" sz="1400" dirty="0"/>
              <a:t>;</a:t>
            </a:r>
          </a:p>
          <a:p>
            <a:pPr marL="45720" indent="0">
              <a:lnSpc>
                <a:spcPct val="100000"/>
              </a:lnSpc>
              <a:spcBef>
                <a:spcPts val="1200"/>
              </a:spcBef>
              <a:buNone/>
            </a:pPr>
            <a:r>
              <a:rPr lang="en-IN" sz="1400" dirty="0"/>
              <a:t>output reg [3:0] y;</a:t>
            </a:r>
          </a:p>
          <a:p>
            <a:pPr marL="45720" indent="0">
              <a:lnSpc>
                <a:spcPct val="100000"/>
              </a:lnSpc>
              <a:spcBef>
                <a:spcPts val="1200"/>
              </a:spcBef>
              <a:buNone/>
            </a:pPr>
            <a:r>
              <a:rPr lang="en-IN" sz="1400" dirty="0"/>
              <a:t>reg [26:0] </a:t>
            </a:r>
            <a:r>
              <a:rPr lang="en-IN" sz="1400" dirty="0" err="1"/>
              <a:t>clkd</a:t>
            </a:r>
            <a:r>
              <a:rPr lang="en-IN" sz="1400" dirty="0"/>
              <a:t>;</a:t>
            </a:r>
          </a:p>
          <a:p>
            <a:pPr marL="45720" indent="0">
              <a:lnSpc>
                <a:spcPct val="100000"/>
              </a:lnSpc>
              <a:spcBef>
                <a:spcPts val="1200"/>
              </a:spcBef>
              <a:buNone/>
            </a:pPr>
            <a:r>
              <a:rPr lang="en-IN" sz="1400" dirty="0"/>
              <a:t>always@(</a:t>
            </a:r>
            <a:r>
              <a:rPr lang="en-IN" sz="1400" dirty="0" err="1"/>
              <a:t>posedge</a:t>
            </a:r>
            <a:r>
              <a:rPr lang="en-IN" sz="1400" dirty="0"/>
              <a:t> </a:t>
            </a:r>
            <a:r>
              <a:rPr lang="en-IN" sz="1400" dirty="0" err="1"/>
              <a:t>clk</a:t>
            </a:r>
            <a:r>
              <a:rPr lang="en-IN" sz="1400" dirty="0"/>
              <a:t>) </a:t>
            </a:r>
            <a:r>
              <a:rPr lang="en-IN" sz="1400" dirty="0" err="1"/>
              <a:t>clkd</a:t>
            </a:r>
            <a:r>
              <a:rPr lang="en-IN" sz="1400" dirty="0"/>
              <a:t>=clkd+1;</a:t>
            </a:r>
          </a:p>
          <a:p>
            <a:pPr marL="45720" indent="0">
              <a:lnSpc>
                <a:spcPct val="100000"/>
              </a:lnSpc>
              <a:spcBef>
                <a:spcPts val="1200"/>
              </a:spcBef>
              <a:buNone/>
            </a:pPr>
            <a:r>
              <a:rPr lang="en-IN" sz="1400" dirty="0"/>
              <a:t>always@(</a:t>
            </a:r>
            <a:r>
              <a:rPr lang="en-IN" sz="1400" dirty="0" err="1"/>
              <a:t>posedge</a:t>
            </a:r>
            <a:r>
              <a:rPr lang="en-IN" sz="1400" dirty="0"/>
              <a:t> </a:t>
            </a:r>
            <a:r>
              <a:rPr lang="en-IN" sz="1400" dirty="0" err="1"/>
              <a:t>clkd</a:t>
            </a:r>
            <a:r>
              <a:rPr lang="en-IN" sz="1400" dirty="0"/>
              <a:t>[20]) </a:t>
            </a:r>
          </a:p>
          <a:p>
            <a:pPr marL="45720" indent="0">
              <a:lnSpc>
                <a:spcPct val="100000"/>
              </a:lnSpc>
              <a:spcBef>
                <a:spcPts val="1200"/>
              </a:spcBef>
              <a:buNone/>
            </a:pPr>
            <a:r>
              <a:rPr lang="en-IN" sz="1400" dirty="0"/>
              <a:t>begin</a:t>
            </a:r>
          </a:p>
          <a:p>
            <a:pPr marL="45720" indent="0">
              <a:lnSpc>
                <a:spcPct val="100000"/>
              </a:lnSpc>
              <a:spcBef>
                <a:spcPts val="1200"/>
              </a:spcBef>
              <a:buNone/>
            </a:pPr>
            <a:r>
              <a:rPr lang="en-IN" sz="1400" dirty="0"/>
              <a:t>case(a)</a:t>
            </a:r>
          </a:p>
          <a:p>
            <a:pPr marL="45720" indent="0">
              <a:lnSpc>
                <a:spcPct val="100000"/>
              </a:lnSpc>
              <a:spcBef>
                <a:spcPts val="1200"/>
              </a:spcBef>
              <a:buNone/>
            </a:pPr>
            <a:r>
              <a:rPr lang="en-IN" sz="1400" dirty="0"/>
              <a:t>0: y[0]=8'b00000011;</a:t>
            </a:r>
          </a:p>
          <a:p>
            <a:pPr marL="45720" indent="0">
              <a:lnSpc>
                <a:spcPct val="100000"/>
              </a:lnSpc>
              <a:spcBef>
                <a:spcPts val="1200"/>
              </a:spcBef>
              <a:buNone/>
            </a:pPr>
            <a:r>
              <a:rPr lang="en-IN" sz="1400" dirty="0"/>
              <a:t>1: y[0]=8'b10011111;</a:t>
            </a:r>
          </a:p>
          <a:p>
            <a:pPr marL="45720" indent="0">
              <a:lnSpc>
                <a:spcPct val="100000"/>
              </a:lnSpc>
              <a:spcBef>
                <a:spcPts val="1200"/>
              </a:spcBef>
              <a:buNone/>
            </a:pPr>
            <a:r>
              <a:rPr lang="en-IN" sz="1400" dirty="0"/>
              <a:t>2: y[0]=8'b00100101;</a:t>
            </a:r>
          </a:p>
          <a:p>
            <a:pPr marL="45720" indent="0">
              <a:lnSpc>
                <a:spcPct val="100000"/>
              </a:lnSpc>
              <a:spcBef>
                <a:spcPts val="1200"/>
              </a:spcBef>
              <a:buNone/>
            </a:pPr>
            <a:r>
              <a:rPr lang="en-IN" sz="1400" dirty="0"/>
              <a:t>3: y[0]=8'b00001101;</a:t>
            </a:r>
          </a:p>
        </p:txBody>
      </p:sp>
      <p:sp>
        <p:nvSpPr>
          <p:cNvPr id="4" name="Content Placeholder 3">
            <a:extLst>
              <a:ext uri="{FF2B5EF4-FFF2-40B4-BE49-F238E27FC236}">
                <a16:creationId xmlns:a16="http://schemas.microsoft.com/office/drawing/2014/main" id="{EF0D3F36-68E9-4D32-A55C-5A76A09F320F}"/>
              </a:ext>
            </a:extLst>
          </p:cNvPr>
          <p:cNvSpPr>
            <a:spLocks noGrp="1"/>
          </p:cNvSpPr>
          <p:nvPr>
            <p:ph sz="half" idx="2"/>
          </p:nvPr>
        </p:nvSpPr>
        <p:spPr>
          <a:xfrm>
            <a:off x="7004482" y="1421740"/>
            <a:ext cx="4067309" cy="5649620"/>
          </a:xfrm>
        </p:spPr>
        <p:txBody>
          <a:bodyPr>
            <a:normAutofit/>
          </a:bodyPr>
          <a:lstStyle/>
          <a:p>
            <a:pPr marL="45720" indent="0">
              <a:buNone/>
            </a:pPr>
            <a:r>
              <a:rPr lang="es-ES" sz="1400" dirty="0"/>
              <a:t>4: y[0]=8'b10011001;</a:t>
            </a:r>
          </a:p>
          <a:p>
            <a:pPr marL="45720" indent="0">
              <a:buNone/>
            </a:pPr>
            <a:r>
              <a:rPr lang="es-ES" sz="1400" dirty="0"/>
              <a:t>5: y[0]=8'b01001001;</a:t>
            </a:r>
          </a:p>
          <a:p>
            <a:pPr marL="45720" indent="0">
              <a:buNone/>
            </a:pPr>
            <a:r>
              <a:rPr lang="es-ES" sz="1400" dirty="0"/>
              <a:t>6: y[0]=8'b01000001;</a:t>
            </a:r>
          </a:p>
          <a:p>
            <a:pPr marL="45720" indent="0">
              <a:buNone/>
            </a:pPr>
            <a:r>
              <a:rPr lang="es-ES" sz="1400" dirty="0"/>
              <a:t>7: y[0]=8'b00011111;</a:t>
            </a:r>
          </a:p>
          <a:p>
            <a:pPr marL="45720" indent="0">
              <a:buNone/>
            </a:pPr>
            <a:r>
              <a:rPr lang="es-ES" sz="1400" dirty="0"/>
              <a:t>8: y[0]=8'b00000001;</a:t>
            </a:r>
          </a:p>
          <a:p>
            <a:pPr marL="45720" indent="0">
              <a:buNone/>
            </a:pPr>
            <a:r>
              <a:rPr lang="es-ES" sz="1400" dirty="0"/>
              <a:t>9: y[0]=8'b00001001;</a:t>
            </a:r>
          </a:p>
          <a:p>
            <a:pPr marL="45720" indent="0">
              <a:buNone/>
            </a:pPr>
            <a:r>
              <a:rPr lang="es-ES" sz="1400" dirty="0"/>
              <a:t>default: y[0]=8'b00000000;</a:t>
            </a:r>
          </a:p>
          <a:p>
            <a:pPr marL="45720" indent="0">
              <a:buNone/>
            </a:pPr>
            <a:r>
              <a:rPr lang="es-ES" sz="1400" dirty="0" err="1"/>
              <a:t>endcase</a:t>
            </a:r>
            <a:endParaRPr lang="es-ES" sz="1400" dirty="0"/>
          </a:p>
          <a:p>
            <a:pPr marL="45720" indent="0">
              <a:buNone/>
            </a:pPr>
            <a:r>
              <a:rPr lang="es-ES" sz="1400" dirty="0" err="1"/>
              <a:t>if</a:t>
            </a:r>
            <a:r>
              <a:rPr lang="es-ES" sz="1400" dirty="0"/>
              <a:t>(b==0)	 </a:t>
            </a:r>
          </a:p>
          <a:p>
            <a:pPr marL="45720" indent="0">
              <a:buNone/>
            </a:pPr>
            <a:r>
              <a:rPr lang="es-ES" sz="1400" dirty="0" err="1"/>
              <a:t>begin</a:t>
            </a:r>
            <a:endParaRPr lang="es-ES" sz="1400" dirty="0"/>
          </a:p>
          <a:p>
            <a:pPr marL="45720" indent="0">
              <a:buNone/>
            </a:pPr>
            <a:r>
              <a:rPr lang="es-ES" sz="1400" dirty="0"/>
              <a:t>a=a-1’d1;</a:t>
            </a:r>
          </a:p>
          <a:p>
            <a:pPr marL="45720" indent="0">
              <a:buNone/>
            </a:pPr>
            <a:r>
              <a:rPr lang="es-ES" sz="1400" dirty="0"/>
              <a:t>b=9;</a:t>
            </a:r>
          </a:p>
          <a:p>
            <a:pPr marL="45720" indent="0">
              <a:buNone/>
            </a:pPr>
            <a:r>
              <a:rPr lang="es-ES" sz="1400" dirty="0" err="1"/>
              <a:t>end</a:t>
            </a:r>
            <a:endParaRPr lang="es-ES" sz="1400" dirty="0"/>
          </a:p>
          <a:p>
            <a:pPr marL="45720" indent="0">
              <a:buNone/>
            </a:pPr>
            <a:r>
              <a:rPr lang="es-ES" sz="1400" dirty="0" err="1"/>
              <a:t>else</a:t>
            </a:r>
            <a:r>
              <a:rPr lang="es-ES" sz="1400" dirty="0"/>
              <a:t> b=9;</a:t>
            </a:r>
          </a:p>
        </p:txBody>
      </p:sp>
      <p:cxnSp>
        <p:nvCxnSpPr>
          <p:cNvPr id="8" name="Straight Connector 7">
            <a:extLst>
              <a:ext uri="{FF2B5EF4-FFF2-40B4-BE49-F238E27FC236}">
                <a16:creationId xmlns:a16="http://schemas.microsoft.com/office/drawing/2014/main" id="{BC1A51E1-1D23-4C63-9CD8-FDE301E9AC64}"/>
              </a:ext>
            </a:extLst>
          </p:cNvPr>
          <p:cNvCxnSpPr/>
          <p:nvPr/>
        </p:nvCxnSpPr>
        <p:spPr>
          <a:xfrm>
            <a:off x="5868140" y="1526959"/>
            <a:ext cx="0" cy="4545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7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96BF1-7988-4F0F-B570-30EF3E35D735}"/>
              </a:ext>
            </a:extLst>
          </p:cNvPr>
          <p:cNvSpPr>
            <a:spLocks noGrp="1"/>
          </p:cNvSpPr>
          <p:nvPr>
            <p:ph sz="half" idx="1"/>
          </p:nvPr>
        </p:nvSpPr>
        <p:spPr>
          <a:xfrm>
            <a:off x="1669002" y="569167"/>
            <a:ext cx="4228877" cy="5511592"/>
          </a:xfrm>
        </p:spPr>
        <p:txBody>
          <a:bodyPr>
            <a:noAutofit/>
          </a:bodyPr>
          <a:lstStyle/>
          <a:p>
            <a:pPr marL="45720" indent="0">
              <a:buNone/>
            </a:pPr>
            <a:r>
              <a:rPr lang="es-ES" sz="1400" b="1" dirty="0"/>
              <a:t>case(b)</a:t>
            </a:r>
          </a:p>
          <a:p>
            <a:pPr marL="45720" indent="0">
              <a:buNone/>
            </a:pPr>
            <a:r>
              <a:rPr lang="es-ES" sz="1400" dirty="0"/>
              <a:t>0: y[1]=8'b00000010;</a:t>
            </a:r>
          </a:p>
          <a:p>
            <a:pPr marL="45720" indent="0">
              <a:buNone/>
            </a:pPr>
            <a:r>
              <a:rPr lang="es-ES" sz="1400" dirty="0"/>
              <a:t>1: y[1]=8'b10011110;</a:t>
            </a:r>
          </a:p>
          <a:p>
            <a:pPr marL="45720" indent="0">
              <a:buNone/>
            </a:pPr>
            <a:r>
              <a:rPr lang="es-ES" sz="1400" dirty="0"/>
              <a:t>2: y[1]=8'b00100100;</a:t>
            </a:r>
          </a:p>
          <a:p>
            <a:pPr marL="45720" indent="0">
              <a:buNone/>
            </a:pPr>
            <a:r>
              <a:rPr lang="es-ES" sz="1400" dirty="0"/>
              <a:t>3: y[1]=8'b00001100;</a:t>
            </a:r>
          </a:p>
          <a:p>
            <a:pPr marL="45720" indent="0">
              <a:buNone/>
            </a:pPr>
            <a:r>
              <a:rPr lang="es-ES" sz="1400" dirty="0"/>
              <a:t>4: y[1]=8'b10011000;</a:t>
            </a:r>
          </a:p>
          <a:p>
            <a:pPr marL="45720" indent="0">
              <a:buNone/>
            </a:pPr>
            <a:r>
              <a:rPr lang="es-ES" sz="1400" dirty="0"/>
              <a:t>5: y[1]=8'b01001000;</a:t>
            </a:r>
          </a:p>
          <a:p>
            <a:pPr marL="45720" indent="0">
              <a:buNone/>
            </a:pPr>
            <a:r>
              <a:rPr lang="es-ES" sz="1400" dirty="0"/>
              <a:t>6: y[1]=8'b01000000;</a:t>
            </a:r>
          </a:p>
          <a:p>
            <a:pPr marL="45720" indent="0">
              <a:buNone/>
            </a:pPr>
            <a:r>
              <a:rPr lang="es-ES" sz="1400" dirty="0"/>
              <a:t>7: y[1]=8'b00011110;</a:t>
            </a:r>
          </a:p>
          <a:p>
            <a:pPr marL="45720" indent="0">
              <a:buNone/>
            </a:pPr>
            <a:r>
              <a:rPr lang="es-ES" sz="1400" dirty="0"/>
              <a:t>8: y[1]=8'b00000000;</a:t>
            </a:r>
          </a:p>
          <a:p>
            <a:pPr marL="45720" indent="0">
              <a:buNone/>
            </a:pPr>
            <a:r>
              <a:rPr lang="es-ES" sz="1400" dirty="0"/>
              <a:t>9: y[1]=8'b00001000;</a:t>
            </a:r>
          </a:p>
          <a:p>
            <a:pPr marL="45720" indent="0">
              <a:buNone/>
            </a:pPr>
            <a:r>
              <a:rPr lang="es-ES" sz="1400" dirty="0"/>
              <a:t>default: y[1]=8'b00000000;</a:t>
            </a:r>
          </a:p>
          <a:p>
            <a:pPr marL="45720" indent="0">
              <a:buNone/>
            </a:pPr>
            <a:r>
              <a:rPr lang="es-ES" sz="1400" dirty="0" err="1"/>
              <a:t>endcase</a:t>
            </a:r>
            <a:endParaRPr lang="es-ES" sz="1400" dirty="0"/>
          </a:p>
          <a:p>
            <a:pPr marL="45720" indent="0">
              <a:buNone/>
            </a:pPr>
            <a:r>
              <a:rPr lang="es-ES" sz="1400" dirty="0" err="1"/>
              <a:t>if</a:t>
            </a:r>
            <a:r>
              <a:rPr lang="es-ES" sz="1400" dirty="0"/>
              <a:t>(c==0&amp;&amp;d==0)</a:t>
            </a:r>
          </a:p>
          <a:p>
            <a:pPr marL="45720" indent="0">
              <a:buNone/>
            </a:pPr>
            <a:r>
              <a:rPr lang="es-ES" sz="1400" dirty="0"/>
              <a:t>    </a:t>
            </a:r>
          </a:p>
        </p:txBody>
      </p:sp>
      <p:sp>
        <p:nvSpPr>
          <p:cNvPr id="4" name="Content Placeholder 3">
            <a:extLst>
              <a:ext uri="{FF2B5EF4-FFF2-40B4-BE49-F238E27FC236}">
                <a16:creationId xmlns:a16="http://schemas.microsoft.com/office/drawing/2014/main" id="{7CAAAECE-9160-43C7-AF75-B65C0EF65352}"/>
              </a:ext>
            </a:extLst>
          </p:cNvPr>
          <p:cNvSpPr>
            <a:spLocks noGrp="1"/>
          </p:cNvSpPr>
          <p:nvPr>
            <p:ph sz="half" idx="2"/>
          </p:nvPr>
        </p:nvSpPr>
        <p:spPr>
          <a:xfrm>
            <a:off x="7031115" y="569167"/>
            <a:ext cx="4017884" cy="5511592"/>
          </a:xfrm>
        </p:spPr>
        <p:txBody>
          <a:bodyPr>
            <a:noAutofit/>
          </a:bodyPr>
          <a:lstStyle/>
          <a:p>
            <a:pPr marL="45720" indent="0">
              <a:buNone/>
            </a:pPr>
            <a:r>
              <a:rPr lang="en-US" sz="1400" dirty="0"/>
              <a:t>begin</a:t>
            </a:r>
          </a:p>
          <a:p>
            <a:pPr marL="45720" indent="0">
              <a:buNone/>
            </a:pPr>
            <a:r>
              <a:rPr lang="en-US" sz="1400" dirty="0"/>
              <a:t>        if(b==0)</a:t>
            </a:r>
          </a:p>
          <a:p>
            <a:pPr marL="45720" indent="0">
              <a:buNone/>
            </a:pPr>
            <a:r>
              <a:rPr lang="en-US" sz="1400" dirty="0"/>
              <a:t>            begin</a:t>
            </a:r>
            <a:endParaRPr lang="es-ES" sz="1400" dirty="0"/>
          </a:p>
          <a:p>
            <a:pPr marL="45720" indent="0">
              <a:buNone/>
            </a:pPr>
            <a:r>
              <a:rPr lang="es-ES" sz="1400" dirty="0"/>
              <a:t> 	a=a-1'd1;</a:t>
            </a:r>
          </a:p>
          <a:p>
            <a:pPr marL="45720" indent="0">
              <a:buNone/>
            </a:pPr>
            <a:r>
              <a:rPr lang="es-ES" sz="1400" dirty="0"/>
              <a:t>               	b=9;</a:t>
            </a:r>
            <a:endParaRPr lang="en-IN" sz="1400" dirty="0"/>
          </a:p>
          <a:p>
            <a:pPr marL="45720" indent="0">
              <a:buNone/>
            </a:pPr>
            <a:r>
              <a:rPr lang="en-IN" sz="1400" dirty="0"/>
              <a:t>	c=5;</a:t>
            </a:r>
          </a:p>
          <a:p>
            <a:pPr marL="45720" indent="0">
              <a:buNone/>
            </a:pPr>
            <a:r>
              <a:rPr lang="en-IN" sz="1400" dirty="0"/>
              <a:t>                	d=9;</a:t>
            </a:r>
          </a:p>
          <a:p>
            <a:pPr marL="45720" indent="0">
              <a:buNone/>
            </a:pPr>
            <a:r>
              <a:rPr lang="en-IN" sz="1400" dirty="0"/>
              <a:t>            end</a:t>
            </a:r>
          </a:p>
          <a:p>
            <a:pPr marL="45720" indent="0">
              <a:buNone/>
            </a:pPr>
            <a:r>
              <a:rPr lang="en-IN" sz="1400" dirty="0"/>
              <a:t>        else</a:t>
            </a:r>
          </a:p>
          <a:p>
            <a:pPr marL="45720" indent="0">
              <a:buNone/>
            </a:pPr>
            <a:r>
              <a:rPr lang="en-IN" sz="1400" dirty="0"/>
              <a:t>            begin</a:t>
            </a:r>
          </a:p>
          <a:p>
            <a:pPr marL="45720" indent="0">
              <a:buNone/>
            </a:pPr>
            <a:r>
              <a:rPr lang="en-IN" sz="1400" dirty="0"/>
              <a:t>                	b=b-1'd1;</a:t>
            </a:r>
          </a:p>
          <a:p>
            <a:pPr marL="45720" indent="0">
              <a:buNone/>
            </a:pPr>
            <a:r>
              <a:rPr lang="en-IN" sz="1400" dirty="0"/>
              <a:t>                	c=5;</a:t>
            </a:r>
          </a:p>
          <a:p>
            <a:pPr marL="45720" indent="0">
              <a:buNone/>
            </a:pPr>
            <a:r>
              <a:rPr lang="en-IN" sz="1400" dirty="0"/>
              <a:t>                	d=9;</a:t>
            </a:r>
          </a:p>
          <a:p>
            <a:pPr marL="45720" indent="0">
              <a:buNone/>
            </a:pPr>
            <a:r>
              <a:rPr lang="en-IN" sz="1400" dirty="0"/>
              <a:t>            end</a:t>
            </a:r>
          </a:p>
          <a:p>
            <a:pPr marL="45720" indent="0">
              <a:buNone/>
            </a:pPr>
            <a:r>
              <a:rPr lang="en-IN" sz="1400" dirty="0"/>
              <a:t>     end</a:t>
            </a:r>
          </a:p>
        </p:txBody>
      </p:sp>
      <p:cxnSp>
        <p:nvCxnSpPr>
          <p:cNvPr id="11" name="Straight Connector 10">
            <a:extLst>
              <a:ext uri="{FF2B5EF4-FFF2-40B4-BE49-F238E27FC236}">
                <a16:creationId xmlns:a16="http://schemas.microsoft.com/office/drawing/2014/main" id="{57B210EF-68A7-4200-AE45-F8A37F0D57C9}"/>
              </a:ext>
            </a:extLst>
          </p:cNvPr>
          <p:cNvCxnSpPr/>
          <p:nvPr/>
        </p:nvCxnSpPr>
        <p:spPr>
          <a:xfrm>
            <a:off x="5897880" y="727969"/>
            <a:ext cx="0" cy="5033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015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4C39A-782B-4796-8345-C66ED03FD3F7}"/>
              </a:ext>
            </a:extLst>
          </p:cNvPr>
          <p:cNvSpPr>
            <a:spLocks noGrp="1"/>
          </p:cNvSpPr>
          <p:nvPr>
            <p:ph sz="half" idx="1"/>
          </p:nvPr>
        </p:nvSpPr>
        <p:spPr>
          <a:xfrm>
            <a:off x="1473692" y="466530"/>
            <a:ext cx="4424187" cy="5712327"/>
          </a:xfrm>
        </p:spPr>
        <p:txBody>
          <a:bodyPr>
            <a:noAutofit/>
          </a:bodyPr>
          <a:lstStyle/>
          <a:p>
            <a:pPr marL="45720" indent="0">
              <a:buNone/>
            </a:pPr>
            <a:r>
              <a:rPr lang="en-IN" sz="1100" b="1" dirty="0"/>
              <a:t>case(c)</a:t>
            </a:r>
          </a:p>
          <a:p>
            <a:pPr marL="45720" indent="0">
              <a:buNone/>
            </a:pPr>
            <a:r>
              <a:rPr lang="en-IN" sz="1100" dirty="0"/>
              <a:t>0: y[2]=8'b00000011;</a:t>
            </a:r>
          </a:p>
          <a:p>
            <a:pPr marL="45720" indent="0">
              <a:buNone/>
            </a:pPr>
            <a:r>
              <a:rPr lang="en-IN" sz="1100" dirty="0"/>
              <a:t>1: y[2]=8'b10011111;</a:t>
            </a:r>
          </a:p>
          <a:p>
            <a:pPr marL="45720" indent="0">
              <a:buNone/>
            </a:pPr>
            <a:r>
              <a:rPr lang="en-IN" sz="1100" dirty="0"/>
              <a:t>2: y[2]=8'b00100101;</a:t>
            </a:r>
            <a:endParaRPr lang="es-ES" sz="1100" dirty="0"/>
          </a:p>
          <a:p>
            <a:pPr marL="45720" indent="0">
              <a:buNone/>
            </a:pPr>
            <a:r>
              <a:rPr lang="es-ES" sz="1100" dirty="0"/>
              <a:t>3: y[2]=8'b00001101;</a:t>
            </a:r>
          </a:p>
          <a:p>
            <a:pPr marL="45720" indent="0">
              <a:buNone/>
            </a:pPr>
            <a:r>
              <a:rPr lang="es-ES" sz="1100" dirty="0"/>
              <a:t>4: y[2]=8'b10011001;</a:t>
            </a:r>
          </a:p>
          <a:p>
            <a:pPr marL="45720" indent="0">
              <a:buNone/>
            </a:pPr>
            <a:r>
              <a:rPr lang="es-ES" sz="1100" dirty="0"/>
              <a:t>5: y[2]=8'b01001001;</a:t>
            </a:r>
          </a:p>
          <a:p>
            <a:pPr marL="45720" indent="0">
              <a:buNone/>
            </a:pPr>
            <a:r>
              <a:rPr lang="es-ES" sz="1100" dirty="0"/>
              <a:t>6: y[2]=8'b01000001;</a:t>
            </a:r>
          </a:p>
          <a:p>
            <a:pPr marL="45720" indent="0">
              <a:buNone/>
            </a:pPr>
            <a:r>
              <a:rPr lang="es-ES" sz="1100" dirty="0"/>
              <a:t>7: y[2]=8'b00011111;</a:t>
            </a:r>
          </a:p>
          <a:p>
            <a:pPr marL="45720" indent="0">
              <a:buNone/>
            </a:pPr>
            <a:r>
              <a:rPr lang="es-ES" sz="1100" dirty="0"/>
              <a:t>8: y[2]=8'b00000001;</a:t>
            </a:r>
          </a:p>
          <a:p>
            <a:pPr marL="45720" indent="0">
              <a:buNone/>
            </a:pPr>
            <a:r>
              <a:rPr lang="es-ES" sz="1100" dirty="0"/>
              <a:t>9: y[2]=8'b00001001;</a:t>
            </a:r>
          </a:p>
          <a:p>
            <a:pPr marL="45720" indent="0">
              <a:buNone/>
            </a:pPr>
            <a:r>
              <a:rPr lang="es-ES" sz="1100" dirty="0"/>
              <a:t>default: y[2]=8'b00000000;</a:t>
            </a:r>
          </a:p>
          <a:p>
            <a:pPr marL="45720" indent="0">
              <a:buNone/>
            </a:pPr>
            <a:r>
              <a:rPr lang="es-ES" sz="1100" dirty="0" err="1"/>
              <a:t>endcase</a:t>
            </a:r>
            <a:endParaRPr lang="es-ES" sz="1100" dirty="0"/>
          </a:p>
          <a:p>
            <a:pPr marL="45720" indent="0">
              <a:buNone/>
            </a:pPr>
            <a:r>
              <a:rPr lang="es-ES" sz="1100" dirty="0" err="1"/>
              <a:t>if</a:t>
            </a:r>
            <a:r>
              <a:rPr lang="es-ES" sz="1100" dirty="0"/>
              <a:t>(d==0) </a:t>
            </a:r>
          </a:p>
          <a:p>
            <a:pPr marL="45720" indent="0">
              <a:buNone/>
            </a:pPr>
            <a:r>
              <a:rPr lang="es-ES" sz="1100" dirty="0" err="1"/>
              <a:t>begin</a:t>
            </a:r>
            <a:endParaRPr lang="es-ES" sz="1100" dirty="0"/>
          </a:p>
          <a:p>
            <a:pPr marL="274320" lvl="1" indent="0">
              <a:buNone/>
            </a:pPr>
            <a:endParaRPr lang="es-ES" sz="1100" dirty="0"/>
          </a:p>
          <a:p>
            <a:pPr marL="274320" lvl="1" indent="0">
              <a:buNone/>
            </a:pPr>
            <a:r>
              <a:rPr lang="es-ES" sz="1100" dirty="0"/>
              <a:t>c=c-1'd1;</a:t>
            </a:r>
          </a:p>
          <a:p>
            <a:pPr marL="274320" lvl="1" indent="0">
              <a:buNone/>
            </a:pPr>
            <a:r>
              <a:rPr lang="es-ES" sz="1100" dirty="0"/>
              <a:t>d=9;</a:t>
            </a:r>
          </a:p>
          <a:p>
            <a:pPr marL="45720" indent="0">
              <a:buNone/>
            </a:pPr>
            <a:r>
              <a:rPr lang="es-ES" sz="1100" dirty="0" err="1"/>
              <a:t>end</a:t>
            </a:r>
            <a:endParaRPr lang="es-ES" sz="1100" dirty="0"/>
          </a:p>
        </p:txBody>
      </p:sp>
      <p:sp>
        <p:nvSpPr>
          <p:cNvPr id="4" name="Content Placeholder 3">
            <a:extLst>
              <a:ext uri="{FF2B5EF4-FFF2-40B4-BE49-F238E27FC236}">
                <a16:creationId xmlns:a16="http://schemas.microsoft.com/office/drawing/2014/main" id="{512C219E-679B-4FD8-BEDD-BE6C9C8DA537}"/>
              </a:ext>
            </a:extLst>
          </p:cNvPr>
          <p:cNvSpPr>
            <a:spLocks noGrp="1"/>
          </p:cNvSpPr>
          <p:nvPr>
            <p:ph sz="half" idx="2"/>
          </p:nvPr>
        </p:nvSpPr>
        <p:spPr>
          <a:xfrm>
            <a:off x="6871316" y="466531"/>
            <a:ext cx="4151175" cy="5712326"/>
          </a:xfrm>
        </p:spPr>
        <p:txBody>
          <a:bodyPr>
            <a:normAutofit fontScale="92500" lnSpcReduction="10000"/>
          </a:bodyPr>
          <a:lstStyle/>
          <a:p>
            <a:pPr marL="45720" indent="0">
              <a:buNone/>
            </a:pPr>
            <a:r>
              <a:rPr lang="es-ES" sz="1400" b="1" dirty="0"/>
              <a:t>case(d)</a:t>
            </a:r>
          </a:p>
          <a:p>
            <a:pPr marL="45720" indent="0">
              <a:buNone/>
            </a:pPr>
            <a:r>
              <a:rPr lang="es-ES" sz="1400" dirty="0"/>
              <a:t>0: y[3]=8'b00000011;</a:t>
            </a:r>
          </a:p>
          <a:p>
            <a:pPr marL="45720" indent="0">
              <a:buNone/>
            </a:pPr>
            <a:r>
              <a:rPr lang="es-ES" sz="1400" dirty="0"/>
              <a:t>1: y[3]=8'b10011111;</a:t>
            </a:r>
          </a:p>
          <a:p>
            <a:pPr marL="45720" indent="0">
              <a:buNone/>
            </a:pPr>
            <a:r>
              <a:rPr lang="es-ES" sz="1400" dirty="0"/>
              <a:t>2: y[3]=8'b00100101;</a:t>
            </a:r>
          </a:p>
          <a:p>
            <a:pPr marL="45720" indent="0">
              <a:buNone/>
            </a:pPr>
            <a:r>
              <a:rPr lang="es-ES" sz="1400" dirty="0"/>
              <a:t>3: y[3]=8'b00001101;</a:t>
            </a:r>
          </a:p>
          <a:p>
            <a:pPr marL="45720" indent="0">
              <a:buNone/>
            </a:pPr>
            <a:r>
              <a:rPr lang="es-ES" sz="1400" dirty="0"/>
              <a:t>4: y[3]=8'b10011001;</a:t>
            </a:r>
          </a:p>
          <a:p>
            <a:pPr marL="45720" indent="0">
              <a:buNone/>
            </a:pPr>
            <a:r>
              <a:rPr lang="es-ES" sz="1400" dirty="0"/>
              <a:t>5: y[3]=8'b01001001;</a:t>
            </a:r>
          </a:p>
          <a:p>
            <a:pPr marL="45720" indent="0">
              <a:buNone/>
            </a:pPr>
            <a:r>
              <a:rPr lang="es-ES" sz="1400" dirty="0"/>
              <a:t>6: y[3]=8'b01000001;</a:t>
            </a:r>
          </a:p>
          <a:p>
            <a:pPr marL="45720" indent="0">
              <a:buNone/>
            </a:pPr>
            <a:r>
              <a:rPr lang="es-ES" sz="1400" dirty="0"/>
              <a:t>7: y[3]=8'b00011111;</a:t>
            </a:r>
          </a:p>
          <a:p>
            <a:pPr marL="45720" indent="0">
              <a:buNone/>
            </a:pPr>
            <a:r>
              <a:rPr lang="es-ES" sz="1400" dirty="0"/>
              <a:t>8: y[3]=8'b00000001;</a:t>
            </a:r>
          </a:p>
          <a:p>
            <a:pPr marL="45720" indent="0">
              <a:buNone/>
            </a:pPr>
            <a:r>
              <a:rPr lang="es-ES" sz="1400" dirty="0"/>
              <a:t>9: y[3]=8'b00001001;</a:t>
            </a:r>
          </a:p>
          <a:p>
            <a:pPr marL="45720" indent="0">
              <a:buNone/>
            </a:pPr>
            <a:r>
              <a:rPr lang="es-ES" sz="1400" dirty="0"/>
              <a:t>default: y[3]=8'b00000000;</a:t>
            </a:r>
          </a:p>
          <a:p>
            <a:pPr marL="45720" indent="0">
              <a:buNone/>
            </a:pPr>
            <a:r>
              <a:rPr lang="es-ES" sz="1400" dirty="0" err="1"/>
              <a:t>endcase</a:t>
            </a:r>
            <a:endParaRPr lang="es-ES" sz="1400" dirty="0"/>
          </a:p>
          <a:p>
            <a:pPr marL="45720" indent="0">
              <a:buNone/>
            </a:pPr>
            <a:r>
              <a:rPr lang="es-ES" sz="1400" dirty="0"/>
              <a:t>d=d-1'd1;</a:t>
            </a:r>
          </a:p>
          <a:p>
            <a:pPr marL="45720" indent="0">
              <a:buNone/>
            </a:pPr>
            <a:endParaRPr lang="es-ES" sz="1400" dirty="0"/>
          </a:p>
          <a:p>
            <a:pPr marL="45720" indent="0">
              <a:buNone/>
            </a:pPr>
            <a:r>
              <a:rPr lang="es-ES" sz="1400" dirty="0" err="1"/>
              <a:t>end</a:t>
            </a:r>
            <a:endParaRPr lang="es-ES" sz="1400" dirty="0"/>
          </a:p>
          <a:p>
            <a:pPr marL="45720" indent="0">
              <a:buNone/>
            </a:pPr>
            <a:r>
              <a:rPr lang="es-ES" sz="1400" dirty="0" err="1"/>
              <a:t>endmodule</a:t>
            </a:r>
            <a:endParaRPr lang="es-ES" sz="1400" dirty="0"/>
          </a:p>
        </p:txBody>
      </p:sp>
      <p:cxnSp>
        <p:nvCxnSpPr>
          <p:cNvPr id="6" name="Straight Connector 5">
            <a:extLst>
              <a:ext uri="{FF2B5EF4-FFF2-40B4-BE49-F238E27FC236}">
                <a16:creationId xmlns:a16="http://schemas.microsoft.com/office/drawing/2014/main" id="{1453A879-A0BF-45D4-AC78-1BCEBCFBCA0C}"/>
              </a:ext>
            </a:extLst>
          </p:cNvPr>
          <p:cNvCxnSpPr>
            <a:cxnSpLocks/>
          </p:cNvCxnSpPr>
          <p:nvPr/>
        </p:nvCxnSpPr>
        <p:spPr>
          <a:xfrm>
            <a:off x="5868140" y="736847"/>
            <a:ext cx="0" cy="5335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06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B4AB7E-581B-466A-B97B-88DF582CFD24}"/>
              </a:ext>
            </a:extLst>
          </p:cNvPr>
          <p:cNvSpPr>
            <a:spLocks noGrp="1"/>
          </p:cNvSpPr>
          <p:nvPr>
            <p:ph type="title"/>
          </p:nvPr>
        </p:nvSpPr>
        <p:spPr>
          <a:xfrm>
            <a:off x="643467" y="643466"/>
            <a:ext cx="3602736" cy="5269651"/>
          </a:xfrm>
        </p:spPr>
        <p:txBody>
          <a:bodyPr>
            <a:normAutofit/>
          </a:bodyPr>
          <a:lstStyle/>
          <a:p>
            <a:pPr algn="ctr"/>
            <a:r>
              <a:rPr lang="en-IN" sz="3200" dirty="0"/>
              <a:t>REFERENCE</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ED65F7-67A4-426B-A474-74ACABDCDC86}"/>
              </a:ext>
            </a:extLst>
          </p:cNvPr>
          <p:cNvSpPr>
            <a:spLocks noGrp="1"/>
          </p:cNvSpPr>
          <p:nvPr>
            <p:ph idx="1"/>
          </p:nvPr>
        </p:nvSpPr>
        <p:spPr>
          <a:xfrm>
            <a:off x="5065182" y="643466"/>
            <a:ext cx="6173333" cy="5269650"/>
          </a:xfrm>
        </p:spPr>
        <p:txBody>
          <a:bodyPr anchor="ctr">
            <a:noAutofit/>
          </a:bodyPr>
          <a:lstStyle/>
          <a:p>
            <a:pPr marL="274320" indent="0" algn="just">
              <a:lnSpc>
                <a:spcPct val="115000"/>
              </a:lnSpc>
              <a:spcAft>
                <a:spcPts val="0"/>
              </a:spcAft>
              <a:buNone/>
            </a:pPr>
            <a:r>
              <a:rPr lang="en-IN" sz="1700" dirty="0">
                <a:solidFill>
                  <a:srgbClr val="0D0D0D"/>
                </a:solidFill>
                <a:latin typeface="Georgia" panose="02040502050405020303" pitchFamily="18" charset="0"/>
                <a:ea typeface="Calibri" panose="020F0502020204030204" pitchFamily="34" charset="0"/>
                <a:cs typeface="Times New Roman" panose="02020603050405020304" pitchFamily="18" charset="0"/>
              </a:rPr>
              <a:t>[1] </a:t>
            </a:r>
            <a:r>
              <a:rPr lang="en-US" sz="1700" dirty="0">
                <a:latin typeface="Calibri" panose="020F0502020204030204" pitchFamily="34" charset="0"/>
                <a:ea typeface="Calibri" panose="020F0502020204030204" pitchFamily="34" charset="0"/>
                <a:cs typeface="Raavi" panose="020B0502040204020203" pitchFamily="34" charset="0"/>
              </a:rPr>
              <a:t>Majid H. </a:t>
            </a:r>
            <a:r>
              <a:rPr lang="en-US" sz="1700" dirty="0" err="1">
                <a:latin typeface="Calibri" panose="020F0502020204030204" pitchFamily="34" charset="0"/>
                <a:ea typeface="Calibri" panose="020F0502020204030204" pitchFamily="34" charset="0"/>
                <a:cs typeface="Raavi" panose="020B0502040204020203" pitchFamily="34" charset="0"/>
              </a:rPr>
              <a:t>Alsulami</a:t>
            </a:r>
            <a:r>
              <a:rPr lang="en-US" sz="1700" dirty="0">
                <a:latin typeface="Calibri" panose="020F0502020204030204" pitchFamily="34" charset="0"/>
                <a:ea typeface="Calibri" panose="020F0502020204030204" pitchFamily="34" charset="0"/>
                <a:cs typeface="Raavi" panose="020B0502040204020203" pitchFamily="34" charset="0"/>
              </a:rPr>
              <a:t>, Anthony S. Atkins, Russell J Campion</a:t>
            </a:r>
            <a:r>
              <a:rPr lang="en-IN" sz="1700" dirty="0">
                <a:latin typeface="Calibri" panose="020F0502020204030204" pitchFamily="34" charset="0"/>
                <a:ea typeface="Calibri" panose="020F0502020204030204" pitchFamily="34" charset="0"/>
                <a:cs typeface="Raavi" panose="020B0502040204020203" pitchFamily="34" charset="0"/>
              </a:rPr>
              <a:t> </a:t>
            </a:r>
            <a:r>
              <a:rPr lang="en-IN" sz="1700" dirty="0">
                <a:solidFill>
                  <a:srgbClr val="0D0D0D"/>
                </a:solidFill>
                <a:latin typeface="Georgia" panose="02040502050405020303" pitchFamily="18" charset="0"/>
                <a:ea typeface="Calibri" panose="020F0502020204030204" pitchFamily="34" charset="0"/>
                <a:cs typeface="Times New Roman" panose="02020603050405020304" pitchFamily="18" charset="0"/>
              </a:rPr>
              <a:t>, </a:t>
            </a:r>
            <a:r>
              <a:rPr lang="en-US" sz="1700" dirty="0">
                <a:latin typeface="Calibri" panose="020F0502020204030204" pitchFamily="34" charset="0"/>
                <a:ea typeface="Calibri" panose="020F0502020204030204" pitchFamily="34" charset="0"/>
                <a:cs typeface="Raavi" panose="020B0502040204020203" pitchFamily="34" charset="0"/>
              </a:rPr>
              <a:t>The Use of Smart Watches to Monitor Heart Rates in Elderly People: A Complementary Approach.</a:t>
            </a:r>
            <a:endParaRPr lang="en-IN" sz="1700" dirty="0">
              <a:latin typeface="Calibri" panose="020F0502020204030204" pitchFamily="34" charset="0"/>
              <a:ea typeface="Calibri" panose="020F0502020204030204" pitchFamily="34" charset="0"/>
              <a:cs typeface="Raavi" panose="020B0502040204020203" pitchFamily="34" charset="0"/>
            </a:endParaRPr>
          </a:p>
          <a:p>
            <a:pPr marL="274320" indent="0" algn="just">
              <a:lnSpc>
                <a:spcPct val="115000"/>
              </a:lnSpc>
              <a:spcAft>
                <a:spcPts val="0"/>
              </a:spcAft>
              <a:buNone/>
            </a:pPr>
            <a:r>
              <a:rPr lang="en-US" sz="1700" dirty="0">
                <a:latin typeface="Calibri" panose="020F0502020204030204" pitchFamily="34" charset="0"/>
                <a:ea typeface="Calibri" panose="020F0502020204030204" pitchFamily="34" charset="0"/>
                <a:cs typeface="Raavi" panose="020B0502040204020203" pitchFamily="34" charset="0"/>
              </a:rPr>
              <a:t>[2] </a:t>
            </a:r>
            <a:r>
              <a:rPr lang="en-US" sz="1700" dirty="0" err="1">
                <a:latin typeface="Calibri" panose="020F0502020204030204" pitchFamily="34" charset="0"/>
                <a:ea typeface="Calibri" panose="020F0502020204030204" pitchFamily="34" charset="0"/>
                <a:cs typeface="Raavi" panose="020B0502040204020203" pitchFamily="34" charset="0"/>
              </a:rPr>
              <a:t>Lipeng</a:t>
            </a:r>
            <a:r>
              <a:rPr lang="en-US" sz="1700" dirty="0">
                <a:latin typeface="Calibri" panose="020F0502020204030204" pitchFamily="34" charset="0"/>
                <a:ea typeface="Calibri" panose="020F0502020204030204" pitchFamily="34" charset="0"/>
                <a:cs typeface="Raavi" panose="020B0502040204020203" pitchFamily="34" charset="0"/>
              </a:rPr>
              <a:t> Fang </a:t>
            </a:r>
            <a:r>
              <a:rPr lang="en-US" sz="1700" dirty="0" err="1">
                <a:latin typeface="Calibri" panose="020F0502020204030204" pitchFamily="34" charset="0"/>
                <a:ea typeface="Calibri" panose="020F0502020204030204" pitchFamily="34" charset="0"/>
                <a:cs typeface="Raavi" panose="020B0502040204020203" pitchFamily="34" charset="0"/>
              </a:rPr>
              <a:t>Xianxiang</a:t>
            </a:r>
            <a:r>
              <a:rPr lang="en-US" sz="1700" dirty="0">
                <a:latin typeface="Calibri" panose="020F0502020204030204" pitchFamily="34" charset="0"/>
                <a:ea typeface="Calibri" panose="020F0502020204030204" pitchFamily="34" charset="0"/>
                <a:cs typeface="Raavi" panose="020B0502040204020203" pitchFamily="34" charset="0"/>
              </a:rPr>
              <a:t> Chen , Zhen Fang, Kai Tong , </a:t>
            </a:r>
            <a:r>
              <a:rPr lang="en-US" sz="1700" dirty="0" err="1">
                <a:latin typeface="Calibri" panose="020F0502020204030204" pitchFamily="34" charset="0"/>
                <a:ea typeface="Calibri" panose="020F0502020204030204" pitchFamily="34" charset="0"/>
                <a:cs typeface="Raavi" panose="020B0502040204020203" pitchFamily="34" charset="0"/>
              </a:rPr>
              <a:t>Jiankang</a:t>
            </a:r>
            <a:r>
              <a:rPr lang="en-US" sz="1700" dirty="0">
                <a:latin typeface="Calibri" panose="020F0502020204030204" pitchFamily="34" charset="0"/>
                <a:ea typeface="Calibri" panose="020F0502020204030204" pitchFamily="34" charset="0"/>
                <a:cs typeface="Raavi" panose="020B0502040204020203" pitchFamily="34" charset="0"/>
              </a:rPr>
              <a:t> Liu </a:t>
            </a:r>
            <a:r>
              <a:rPr lang="en-US" sz="1700" dirty="0" err="1">
                <a:latin typeface="Calibri" panose="020F0502020204030204" pitchFamily="34" charset="0"/>
                <a:ea typeface="Calibri" panose="020F0502020204030204" pitchFamily="34" charset="0"/>
                <a:cs typeface="Raavi" panose="020B0502040204020203" pitchFamily="34" charset="0"/>
              </a:rPr>
              <a:t>Zhengling</a:t>
            </a:r>
            <a:r>
              <a:rPr lang="en-US" sz="1700" dirty="0">
                <a:latin typeface="Calibri" panose="020F0502020204030204" pitchFamily="34" charset="0"/>
                <a:ea typeface="Calibri" panose="020F0502020204030204" pitchFamily="34" charset="0"/>
                <a:cs typeface="Raavi" panose="020B0502040204020203" pitchFamily="34" charset="0"/>
              </a:rPr>
              <a:t> He, </a:t>
            </a:r>
            <a:r>
              <a:rPr lang="en-US" sz="1700" dirty="0" err="1">
                <a:latin typeface="Calibri" panose="020F0502020204030204" pitchFamily="34" charset="0"/>
                <a:ea typeface="Calibri" panose="020F0502020204030204" pitchFamily="34" charset="0"/>
                <a:cs typeface="Raavi" panose="020B0502040204020203" pitchFamily="34" charset="0"/>
              </a:rPr>
              <a:t>Junxia</a:t>
            </a:r>
            <a:r>
              <a:rPr lang="en-US" sz="1700" dirty="0">
                <a:latin typeface="Calibri" panose="020F0502020204030204" pitchFamily="34" charset="0"/>
                <a:ea typeface="Calibri" panose="020F0502020204030204" pitchFamily="34" charset="0"/>
                <a:cs typeface="Raavi" panose="020B0502040204020203" pitchFamily="34" charset="0"/>
              </a:rPr>
              <a:t> </a:t>
            </a:r>
            <a:r>
              <a:rPr lang="en-US" sz="1700" dirty="0" err="1">
                <a:latin typeface="Calibri" panose="020F0502020204030204" pitchFamily="34" charset="0"/>
                <a:ea typeface="Calibri" panose="020F0502020204030204" pitchFamily="34" charset="0"/>
                <a:cs typeface="Raavi" panose="020B0502040204020203" pitchFamily="34" charset="0"/>
              </a:rPr>
              <a:t>LiMulti</a:t>
            </a:r>
            <a:r>
              <a:rPr lang="en-US" sz="1700" dirty="0">
                <a:latin typeface="Calibri" panose="020F0502020204030204" pitchFamily="34" charset="0"/>
                <a:ea typeface="Calibri" panose="020F0502020204030204" pitchFamily="34" charset="0"/>
                <a:cs typeface="Raavi" panose="020B0502040204020203" pitchFamily="34" charset="0"/>
              </a:rPr>
              <a:t>, “parameter health monitoring watch”. 2017 IEEE 19th International Conference on e-Health Networking, Applications and Services</a:t>
            </a:r>
            <a:endParaRPr lang="en-IN" sz="1700" dirty="0">
              <a:latin typeface="Calibri" panose="020F0502020204030204" pitchFamily="34" charset="0"/>
              <a:ea typeface="Calibri" panose="020F0502020204030204" pitchFamily="34" charset="0"/>
              <a:cs typeface="Raavi" panose="020B0502040204020203" pitchFamily="34" charset="0"/>
            </a:endParaRPr>
          </a:p>
          <a:p>
            <a:pPr marL="274320" indent="0" algn="just">
              <a:lnSpc>
                <a:spcPct val="115000"/>
              </a:lnSpc>
              <a:spcAft>
                <a:spcPts val="0"/>
              </a:spcAft>
              <a:buNone/>
            </a:pPr>
            <a:r>
              <a:rPr lang="en-US" sz="1700" dirty="0">
                <a:latin typeface="Calibri" panose="020F0502020204030204" pitchFamily="34" charset="0"/>
                <a:ea typeface="Calibri" panose="020F0502020204030204" pitchFamily="34" charset="0"/>
                <a:cs typeface="Raavi" panose="020B0502040204020203" pitchFamily="34" charset="0"/>
              </a:rPr>
              <a:t>[3] </a:t>
            </a:r>
            <a:r>
              <a:rPr lang="en-US" sz="1700" dirty="0" err="1">
                <a:latin typeface="Calibri" panose="020F0502020204030204" pitchFamily="34" charset="0"/>
                <a:ea typeface="Calibri" panose="020F0502020204030204" pitchFamily="34" charset="0"/>
                <a:cs typeface="Raavi" panose="020B0502040204020203" pitchFamily="34" charset="0"/>
              </a:rPr>
              <a:t>Najuka</a:t>
            </a:r>
            <a:r>
              <a:rPr lang="en-US" sz="1700" dirty="0">
                <a:latin typeface="Calibri" panose="020F0502020204030204" pitchFamily="34" charset="0"/>
                <a:ea typeface="Calibri" panose="020F0502020204030204" pitchFamily="34" charset="0"/>
                <a:cs typeface="Raavi" panose="020B0502040204020203" pitchFamily="34" charset="0"/>
              </a:rPr>
              <a:t> Jagtap, Jagannath </a:t>
            </a:r>
            <a:r>
              <a:rPr lang="en-US" sz="1700" dirty="0" err="1">
                <a:latin typeface="Calibri" panose="020F0502020204030204" pitchFamily="34" charset="0"/>
                <a:ea typeface="Calibri" panose="020F0502020204030204" pitchFamily="34" charset="0"/>
                <a:cs typeface="Raavi" panose="020B0502040204020203" pitchFamily="34" charset="0"/>
              </a:rPr>
              <a:t>Wadgaonkar</a:t>
            </a:r>
            <a:r>
              <a:rPr lang="en-US" sz="1700" dirty="0">
                <a:latin typeface="Calibri" panose="020F0502020204030204" pitchFamily="34" charset="0"/>
                <a:ea typeface="Calibri" panose="020F0502020204030204" pitchFamily="34" charset="0"/>
                <a:cs typeface="Raavi" panose="020B0502040204020203" pitchFamily="34" charset="0"/>
              </a:rPr>
              <a:t>, Kalyani </a:t>
            </a:r>
            <a:r>
              <a:rPr lang="en-US" sz="1700" dirty="0" err="1">
                <a:latin typeface="Calibri" panose="020F0502020204030204" pitchFamily="34" charset="0"/>
                <a:ea typeface="Calibri" panose="020F0502020204030204" pitchFamily="34" charset="0"/>
                <a:cs typeface="Raavi" panose="020B0502040204020203" pitchFamily="34" charset="0"/>
              </a:rPr>
              <a:t>Bhole</a:t>
            </a:r>
            <a:r>
              <a:rPr lang="en-US" sz="1700" dirty="0">
                <a:latin typeface="Calibri" panose="020F0502020204030204" pitchFamily="34" charset="0"/>
                <a:ea typeface="Calibri" panose="020F0502020204030204" pitchFamily="34" charset="0"/>
                <a:cs typeface="Raavi" panose="020B0502040204020203" pitchFamily="34" charset="0"/>
              </a:rPr>
              <a:t> , Smart Wrist Watch, 2016 IEEE Students’ Conference on Electrical, Electronics and Computer Science</a:t>
            </a:r>
            <a:endParaRPr lang="en-IN" sz="1700" dirty="0">
              <a:latin typeface="Calibri" panose="020F0502020204030204" pitchFamily="34" charset="0"/>
              <a:ea typeface="Calibri" panose="020F0502020204030204" pitchFamily="34" charset="0"/>
              <a:cs typeface="Raavi" panose="020B0502040204020203" pitchFamily="34" charset="0"/>
            </a:endParaRPr>
          </a:p>
          <a:p>
            <a:pPr marL="274320" indent="0" algn="just">
              <a:lnSpc>
                <a:spcPct val="115000"/>
              </a:lnSpc>
              <a:spcAft>
                <a:spcPts val="1000"/>
              </a:spcAft>
              <a:buNone/>
            </a:pPr>
            <a:r>
              <a:rPr lang="en-US" sz="1700" dirty="0">
                <a:latin typeface="Calibri" panose="020F0502020204030204" pitchFamily="34" charset="0"/>
                <a:ea typeface="Calibri" panose="020F0502020204030204" pitchFamily="34" charset="0"/>
                <a:cs typeface="Raavi" panose="020B0502040204020203" pitchFamily="34" charset="0"/>
              </a:rPr>
              <a:t>[4] H. </a:t>
            </a:r>
            <a:r>
              <a:rPr lang="en-US" sz="1700" dirty="0" err="1">
                <a:latin typeface="Calibri" panose="020F0502020204030204" pitchFamily="34" charset="0"/>
                <a:ea typeface="Calibri" panose="020F0502020204030204" pitchFamily="34" charset="0"/>
                <a:cs typeface="Raavi" panose="020B0502040204020203" pitchFamily="34" charset="0"/>
              </a:rPr>
              <a:t>Mansor</a:t>
            </a:r>
            <a:r>
              <a:rPr lang="en-US" sz="1700" dirty="0">
                <a:latin typeface="Calibri" panose="020F0502020204030204" pitchFamily="34" charset="0"/>
                <a:ea typeface="Calibri" panose="020F0502020204030204" pitchFamily="34" charset="0"/>
                <a:cs typeface="Raavi" panose="020B0502040204020203" pitchFamily="34" charset="0"/>
              </a:rPr>
              <a:t>, M. H. A. </a:t>
            </a:r>
            <a:r>
              <a:rPr lang="en-US" sz="1700" dirty="0" err="1">
                <a:latin typeface="Calibri" panose="020F0502020204030204" pitchFamily="34" charset="0"/>
                <a:ea typeface="Calibri" panose="020F0502020204030204" pitchFamily="34" charset="0"/>
                <a:cs typeface="Raavi" panose="020B0502040204020203" pitchFamily="34" charset="0"/>
              </a:rPr>
              <a:t>Shukor</a:t>
            </a:r>
            <a:r>
              <a:rPr lang="en-US" sz="1700" dirty="0">
                <a:latin typeface="Calibri" panose="020F0502020204030204" pitchFamily="34" charset="0"/>
                <a:ea typeface="Calibri" panose="020F0502020204030204" pitchFamily="34" charset="0"/>
                <a:cs typeface="Raavi" panose="020B0502040204020203" pitchFamily="34" charset="0"/>
              </a:rPr>
              <a:t>, S. S. </a:t>
            </a:r>
            <a:r>
              <a:rPr lang="en-US" sz="1700" dirty="0" err="1">
                <a:latin typeface="Calibri" panose="020F0502020204030204" pitchFamily="34" charset="0"/>
                <a:ea typeface="Calibri" panose="020F0502020204030204" pitchFamily="34" charset="0"/>
                <a:cs typeface="Raavi" panose="020B0502040204020203" pitchFamily="34" charset="0"/>
              </a:rPr>
              <a:t>Meskam</a:t>
            </a:r>
            <a:r>
              <a:rPr lang="en-US" sz="1700" dirty="0">
                <a:latin typeface="Calibri" panose="020F0502020204030204" pitchFamily="34" charset="0"/>
                <a:ea typeface="Calibri" panose="020F0502020204030204" pitchFamily="34" charset="0"/>
                <a:cs typeface="Raavi" panose="020B0502040204020203" pitchFamily="34" charset="0"/>
              </a:rPr>
              <a:t>, N. Q. A. M. </a:t>
            </a:r>
            <a:r>
              <a:rPr lang="en-US" sz="1700" dirty="0" err="1">
                <a:latin typeface="Calibri" panose="020F0502020204030204" pitchFamily="34" charset="0"/>
                <a:ea typeface="Calibri" panose="020F0502020204030204" pitchFamily="34" charset="0"/>
                <a:cs typeface="Raavi" panose="020B0502040204020203" pitchFamily="34" charset="0"/>
              </a:rPr>
              <a:t>Rusli</a:t>
            </a:r>
            <a:r>
              <a:rPr lang="en-US" sz="1700" dirty="0">
                <a:latin typeface="Calibri" panose="020F0502020204030204" pitchFamily="34" charset="0"/>
                <a:ea typeface="Calibri" panose="020F0502020204030204" pitchFamily="34" charset="0"/>
                <a:cs typeface="Raavi" panose="020B0502040204020203" pitchFamily="34" charset="0"/>
              </a:rPr>
              <a:t>, and N. S. </a:t>
            </a:r>
            <a:r>
              <a:rPr lang="en-US" sz="1700" dirty="0" err="1">
                <a:latin typeface="Calibri" panose="020F0502020204030204" pitchFamily="34" charset="0"/>
                <a:ea typeface="Calibri" panose="020F0502020204030204" pitchFamily="34" charset="0"/>
                <a:cs typeface="Raavi" panose="020B0502040204020203" pitchFamily="34" charset="0"/>
              </a:rPr>
              <a:t>Zamery</a:t>
            </a:r>
            <a:r>
              <a:rPr lang="en-US" sz="1700" dirty="0">
                <a:latin typeface="Calibri" panose="020F0502020204030204" pitchFamily="34" charset="0"/>
                <a:ea typeface="Calibri" panose="020F0502020204030204" pitchFamily="34" charset="0"/>
                <a:cs typeface="Raavi" panose="020B0502040204020203" pitchFamily="34" charset="0"/>
              </a:rPr>
              <a:t>, “Body temperature measurement for remote health monitoring system,” in Smart Instrumentation, Measurement and Applications (ICSIMA), 2013 IEEE International Conference on, pp. 1–5, IEEE, 2013</a:t>
            </a:r>
            <a:r>
              <a:rPr lang="en-US" sz="1700" dirty="0"/>
              <a:t>.</a:t>
            </a:r>
          </a:p>
        </p:txBody>
      </p:sp>
    </p:spTree>
    <p:extLst>
      <p:ext uri="{BB962C8B-B14F-4D97-AF65-F5344CB8AC3E}">
        <p14:creationId xmlns:p14="http://schemas.microsoft.com/office/powerpoint/2010/main" val="245522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AA9FC6-697D-4CBF-BE38-409E01BDB43B}"/>
              </a:ext>
            </a:extLst>
          </p:cNvPr>
          <p:cNvSpPr>
            <a:spLocks noGrp="1"/>
          </p:cNvSpPr>
          <p:nvPr>
            <p:ph type="title"/>
          </p:nvPr>
        </p:nvSpPr>
        <p:spPr>
          <a:xfrm>
            <a:off x="643467" y="643466"/>
            <a:ext cx="3602736" cy="5269651"/>
          </a:xfrm>
        </p:spPr>
        <p:txBody>
          <a:bodyPr>
            <a:normAutofit/>
          </a:bodyPr>
          <a:lstStyle/>
          <a:p>
            <a:pPr algn="ctr"/>
            <a:r>
              <a:rPr lang="en-IN" sz="3200" dirty="0"/>
              <a:t>ABSTRACT </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F2F342-52A3-419E-97B4-355206223F8C}"/>
              </a:ext>
            </a:extLst>
          </p:cNvPr>
          <p:cNvSpPr>
            <a:spLocks noGrp="1"/>
          </p:cNvSpPr>
          <p:nvPr>
            <p:ph idx="1"/>
          </p:nvPr>
        </p:nvSpPr>
        <p:spPr>
          <a:xfrm>
            <a:off x="5065182" y="643466"/>
            <a:ext cx="6173333" cy="5269650"/>
          </a:xfrm>
        </p:spPr>
        <p:txBody>
          <a:bodyPr anchor="ctr">
            <a:normAutofit fontScale="92500" lnSpcReduction="10000"/>
          </a:bodyPr>
          <a:lstStyle/>
          <a:p>
            <a:pPr marL="342900" indent="-342900"/>
            <a:r>
              <a:rPr lang="en-US" sz="2400" dirty="0"/>
              <a:t>In recent technological innovations in the field of disease prevention and maintenance of patient health have enabled the evolution of fields such as monitoring systems. Heart rate is a very vital health parameter that is directly related to the soundness of the human cardiovascular system.</a:t>
            </a:r>
          </a:p>
          <a:p>
            <a:pPr marL="342900" indent="-342900"/>
            <a:r>
              <a:rPr lang="en-US" sz="2400" dirty="0"/>
              <a:t>It can be measured either by the ECG waveform or by sensing the pulse - the rhythmic expansion and contraction of an artery as blood is forced through it by the regular contractions of the heart. The pulse can be felt from those areas where the artery is close to the skin.</a:t>
            </a:r>
            <a:endParaRPr lang="en-IN" sz="2400" dirty="0"/>
          </a:p>
          <a:p>
            <a:pPr marL="342900" indent="-342900"/>
            <a:r>
              <a:rPr lang="en-US" sz="2400" dirty="0"/>
              <a:t> In this project we have built a smart watch which can monitor and keep track of the heart beat of the user. The pulse is sensed by the artery lying underneath and is displayed  on OLED interfaced with it whenever touched.  </a:t>
            </a:r>
            <a:endParaRPr lang="en-IN" sz="2400" dirty="0"/>
          </a:p>
        </p:txBody>
      </p:sp>
    </p:spTree>
    <p:extLst>
      <p:ext uri="{BB962C8B-B14F-4D97-AF65-F5344CB8AC3E}">
        <p14:creationId xmlns:p14="http://schemas.microsoft.com/office/powerpoint/2010/main" val="261497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1BEC77-8D8E-405F-A504-51D0C9D200B0}"/>
              </a:ext>
            </a:extLst>
          </p:cNvPr>
          <p:cNvSpPr>
            <a:spLocks noGrp="1"/>
          </p:cNvSpPr>
          <p:nvPr>
            <p:ph type="title"/>
          </p:nvPr>
        </p:nvSpPr>
        <p:spPr>
          <a:xfrm>
            <a:off x="643467" y="643466"/>
            <a:ext cx="3602736" cy="5269651"/>
          </a:xfrm>
        </p:spPr>
        <p:txBody>
          <a:bodyPr>
            <a:normAutofit/>
          </a:bodyPr>
          <a:lstStyle/>
          <a:p>
            <a:pPr algn="ctr"/>
            <a:r>
              <a:rPr lang="en-IN" sz="3200" dirty="0"/>
              <a:t>HEART RATE AND HEART RATE MONITORING</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0F2CD6-B2F3-4060-8E01-E0D4450B0C64}"/>
              </a:ext>
            </a:extLst>
          </p:cNvPr>
          <p:cNvSpPr>
            <a:spLocks noGrp="1"/>
          </p:cNvSpPr>
          <p:nvPr>
            <p:ph idx="1"/>
          </p:nvPr>
        </p:nvSpPr>
        <p:spPr>
          <a:xfrm>
            <a:off x="5065182" y="643466"/>
            <a:ext cx="6173333" cy="5269650"/>
          </a:xfrm>
        </p:spPr>
        <p:txBody>
          <a:bodyPr anchor="ctr">
            <a:normAutofit/>
          </a:bodyPr>
          <a:lstStyle/>
          <a:p>
            <a:pPr fontAlgn="base"/>
            <a:r>
              <a:rPr lang="en-US" sz="2100" dirty="0"/>
              <a:t>Heart rate (HR) or pulse rate represents the number of times a heart beats each minute. The determination of what a normal heart rate is depends on many factors, such as age, body size, movement, exercise, and heart conditions. A normal heart rate can be between 70 and 100 beats per minute (bpm).</a:t>
            </a:r>
            <a:endParaRPr lang="en-IN" sz="2100" dirty="0"/>
          </a:p>
          <a:p>
            <a:pPr fontAlgn="base"/>
            <a:r>
              <a:rPr lang="en-US" sz="2100" dirty="0"/>
              <a:t>A heartrate  monitor is a  personal monitoring device that allows one to measure/display heart rate in real time or record the heart rate for later study. It is largely used to gather heart rate data while performing various types of physical exercise.</a:t>
            </a:r>
            <a:endParaRPr lang="en-IN" sz="2100" dirty="0"/>
          </a:p>
        </p:txBody>
      </p:sp>
    </p:spTree>
    <p:extLst>
      <p:ext uri="{BB962C8B-B14F-4D97-AF65-F5344CB8AC3E}">
        <p14:creationId xmlns:p14="http://schemas.microsoft.com/office/powerpoint/2010/main" val="400829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1BEC77-8D8E-405F-A504-51D0C9D200B0}"/>
              </a:ext>
            </a:extLst>
          </p:cNvPr>
          <p:cNvSpPr>
            <a:spLocks noGrp="1"/>
          </p:cNvSpPr>
          <p:nvPr>
            <p:ph type="title"/>
          </p:nvPr>
        </p:nvSpPr>
        <p:spPr>
          <a:xfrm>
            <a:off x="643467" y="643466"/>
            <a:ext cx="3602736" cy="5269651"/>
          </a:xfrm>
        </p:spPr>
        <p:txBody>
          <a:bodyPr>
            <a:normAutofit/>
          </a:bodyPr>
          <a:lstStyle/>
          <a:p>
            <a:pPr algn="ctr"/>
            <a:r>
              <a:rPr lang="en-IN" sz="3200" b="1" dirty="0"/>
              <a:t>VARIOUS METHODS TO MONITOR </a:t>
            </a:r>
            <a:br>
              <a:rPr lang="en-IN" sz="3200" b="1" dirty="0"/>
            </a:br>
            <a:endParaRPr lang="en-IN" sz="3200" dirty="0"/>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0F2CD6-B2F3-4060-8E01-E0D4450B0C64}"/>
              </a:ext>
            </a:extLst>
          </p:cNvPr>
          <p:cNvSpPr>
            <a:spLocks noGrp="1"/>
          </p:cNvSpPr>
          <p:nvPr>
            <p:ph idx="1"/>
          </p:nvPr>
        </p:nvSpPr>
        <p:spPr>
          <a:xfrm>
            <a:off x="5065182" y="643466"/>
            <a:ext cx="6173333" cy="5269650"/>
          </a:xfrm>
        </p:spPr>
        <p:txBody>
          <a:bodyPr anchor="ctr">
            <a:normAutofit/>
          </a:bodyPr>
          <a:lstStyle/>
          <a:p>
            <a:pPr>
              <a:lnSpc>
                <a:spcPct val="107000"/>
              </a:lnSpc>
              <a:spcAft>
                <a:spcPts val="800"/>
              </a:spcAft>
            </a:pPr>
            <a:r>
              <a:rPr lang="en-IN" sz="2000" cap="all" dirty="0">
                <a:latin typeface="Georgia" panose="02040502050405020303" pitchFamily="18" charset="0"/>
                <a:ea typeface="Times New Roman" panose="02020603050405020304" pitchFamily="18" charset="0"/>
                <a:cs typeface="Arial" panose="020B0604020202020204" pitchFamily="34" charset="0"/>
              </a:rPr>
              <a:t>HOLTER MONITOR</a:t>
            </a: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cap="all" dirty="0">
                <a:latin typeface="Georgia" panose="02040502050405020303" pitchFamily="18" charset="0"/>
                <a:ea typeface="Times New Roman" panose="02020603050405020304" pitchFamily="18" charset="0"/>
                <a:cs typeface="Arial" panose="020B0604020202020204" pitchFamily="34" charset="0"/>
              </a:rPr>
              <a:t>EVENT RECORDER</a:t>
            </a: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cap="all" dirty="0">
                <a:latin typeface="Georgia" panose="02040502050405020303" pitchFamily="18" charset="0"/>
                <a:ea typeface="Times New Roman" panose="02020603050405020304" pitchFamily="18" charset="0"/>
                <a:cs typeface="Arial" panose="020B0604020202020204" pitchFamily="34" charset="0"/>
              </a:rPr>
              <a:t>MOBILE CARDIAC TELEMETRY (MCT)</a:t>
            </a: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cap="all" dirty="0">
                <a:latin typeface="Georgia" panose="02040502050405020303" pitchFamily="18" charset="0"/>
                <a:ea typeface="Times New Roman" panose="02020603050405020304" pitchFamily="18" charset="0"/>
                <a:cs typeface="Arial" panose="020B0604020202020204" pitchFamily="34" charset="0"/>
              </a:rPr>
              <a:t>INSERTABLE CARDIAC MONITOR (ICM</a:t>
            </a:r>
            <a:r>
              <a:rPr lang="en-IN" sz="2000" b="1" cap="all" dirty="0">
                <a:latin typeface="Georgia" panose="02040502050405020303" pitchFamily="18" charset="0"/>
                <a:ea typeface="Times New Roman" panose="02020603050405020304" pitchFamily="18" charset="0"/>
                <a:cs typeface="Arial" panose="020B0604020202020204" pitchFamily="34" charset="0"/>
              </a:rPr>
              <a:t>)</a:t>
            </a: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marL="45720" indent="0" fontAlgn="base">
              <a:buNone/>
            </a:pPr>
            <a:endParaRPr lang="en-IN" sz="2100" dirty="0"/>
          </a:p>
        </p:txBody>
      </p:sp>
    </p:spTree>
    <p:extLst>
      <p:ext uri="{BB962C8B-B14F-4D97-AF65-F5344CB8AC3E}">
        <p14:creationId xmlns:p14="http://schemas.microsoft.com/office/powerpoint/2010/main" val="334388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B4AB7E-581B-466A-B97B-88DF582CFD24}"/>
              </a:ext>
            </a:extLst>
          </p:cNvPr>
          <p:cNvSpPr>
            <a:spLocks noGrp="1"/>
          </p:cNvSpPr>
          <p:nvPr>
            <p:ph type="title"/>
          </p:nvPr>
        </p:nvSpPr>
        <p:spPr>
          <a:xfrm>
            <a:off x="643467" y="643466"/>
            <a:ext cx="3602736" cy="5269651"/>
          </a:xfrm>
        </p:spPr>
        <p:txBody>
          <a:bodyPr>
            <a:normAutofit/>
          </a:bodyPr>
          <a:lstStyle/>
          <a:p>
            <a:pPr algn="ctr"/>
            <a:r>
              <a:rPr lang="en-IN" sz="3200" dirty="0"/>
              <a:t>APPLICATIONS</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ED65F7-67A4-426B-A474-74ACABDCDC86}"/>
              </a:ext>
            </a:extLst>
          </p:cNvPr>
          <p:cNvSpPr>
            <a:spLocks noGrp="1"/>
          </p:cNvSpPr>
          <p:nvPr>
            <p:ph idx="1"/>
          </p:nvPr>
        </p:nvSpPr>
        <p:spPr>
          <a:xfrm>
            <a:off x="5065182" y="643466"/>
            <a:ext cx="6173333" cy="5269650"/>
          </a:xfrm>
        </p:spPr>
        <p:txBody>
          <a:bodyPr anchor="ctr">
            <a:normAutofit/>
          </a:bodyPr>
          <a:lstStyle/>
          <a:p>
            <a:endParaRPr lang="en-US" sz="2000" dirty="0"/>
          </a:p>
          <a:p>
            <a:r>
              <a:rPr lang="en-US" sz="2000" dirty="0"/>
              <a:t>Healthcare applications</a:t>
            </a:r>
          </a:p>
          <a:p>
            <a:r>
              <a:rPr lang="en-US" sz="2000" dirty="0"/>
              <a:t>Monitoring health of the elderly </a:t>
            </a:r>
          </a:p>
          <a:p>
            <a:r>
              <a:rPr lang="en-US" sz="2000" dirty="0"/>
              <a:t>Monitoring Exercise Intensity</a:t>
            </a:r>
            <a:endParaRPr lang="en-IN" sz="2000" dirty="0"/>
          </a:p>
          <a:p>
            <a:r>
              <a:rPr lang="en-US" sz="2000" dirty="0"/>
              <a:t>Preventing Overtraining</a:t>
            </a:r>
            <a:endParaRPr lang="en-IN" sz="2000" dirty="0"/>
          </a:p>
          <a:p>
            <a:r>
              <a:rPr lang="en-US" sz="2000" dirty="0"/>
              <a:t>Estimation of Maximal oxygen uptake (</a:t>
            </a:r>
            <a:r>
              <a:rPr lang="en-US" sz="2000" dirty="0" err="1"/>
              <a:t>VOmax</a:t>
            </a:r>
            <a:r>
              <a:rPr lang="en-US" sz="2000" dirty="0"/>
              <a:t>) and EE (Energy-Expenditure) </a:t>
            </a:r>
            <a:endParaRPr lang="en-IN" sz="2000" dirty="0"/>
          </a:p>
        </p:txBody>
      </p:sp>
    </p:spTree>
    <p:extLst>
      <p:ext uri="{BB962C8B-B14F-4D97-AF65-F5344CB8AC3E}">
        <p14:creationId xmlns:p14="http://schemas.microsoft.com/office/powerpoint/2010/main" val="58664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3EA4-92E1-4D82-ABC2-7C1B73E45FED}"/>
              </a:ext>
            </a:extLst>
          </p:cNvPr>
          <p:cNvSpPr>
            <a:spLocks noGrp="1"/>
          </p:cNvSpPr>
          <p:nvPr>
            <p:ph type="title"/>
          </p:nvPr>
        </p:nvSpPr>
        <p:spPr>
          <a:xfrm>
            <a:off x="1143000" y="467360"/>
            <a:ext cx="9875520" cy="1127760"/>
          </a:xfrm>
        </p:spPr>
        <p:txBody>
          <a:bodyPr/>
          <a:lstStyle/>
          <a:p>
            <a:pPr algn="ctr"/>
            <a:r>
              <a:rPr lang="en-IN" dirty="0"/>
              <a:t>LITERATURE SURVEY </a:t>
            </a:r>
          </a:p>
        </p:txBody>
      </p:sp>
      <p:pic>
        <p:nvPicPr>
          <p:cNvPr id="4" name="table">
            <a:extLst>
              <a:ext uri="{FF2B5EF4-FFF2-40B4-BE49-F238E27FC236}">
                <a16:creationId xmlns:a16="http://schemas.microsoft.com/office/drawing/2014/main" id="{FD0C6006-8025-4123-AE2E-35BAEAB79205}"/>
              </a:ext>
            </a:extLst>
          </p:cNvPr>
          <p:cNvPicPr>
            <a:picLocks noGrp="1" noChangeAspect="1"/>
          </p:cNvPicPr>
          <p:nvPr>
            <p:ph idx="1"/>
          </p:nvPr>
        </p:nvPicPr>
        <p:blipFill>
          <a:blip r:embed="rId2"/>
          <a:stretch>
            <a:fillRect/>
          </a:stretch>
        </p:blipFill>
        <p:spPr>
          <a:xfrm>
            <a:off x="1470660" y="2016760"/>
            <a:ext cx="9052560" cy="4038600"/>
          </a:xfrm>
          <a:prstGeom prst="rect">
            <a:avLst/>
          </a:prstGeom>
        </p:spPr>
      </p:pic>
      <p:cxnSp>
        <p:nvCxnSpPr>
          <p:cNvPr id="6" name="Straight Connector 5">
            <a:extLst>
              <a:ext uri="{FF2B5EF4-FFF2-40B4-BE49-F238E27FC236}">
                <a16:creationId xmlns:a16="http://schemas.microsoft.com/office/drawing/2014/main" id="{9E96F8E7-D072-4A03-B3E3-C4142742EE82}"/>
              </a:ext>
            </a:extLst>
          </p:cNvPr>
          <p:cNvCxnSpPr/>
          <p:nvPr/>
        </p:nvCxnSpPr>
        <p:spPr>
          <a:xfrm>
            <a:off x="975360" y="1595120"/>
            <a:ext cx="10043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84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1CFD-A6C4-4E15-AED3-10D336742563}"/>
              </a:ext>
            </a:extLst>
          </p:cNvPr>
          <p:cNvSpPr>
            <a:spLocks noGrp="1"/>
          </p:cNvSpPr>
          <p:nvPr>
            <p:ph type="title"/>
          </p:nvPr>
        </p:nvSpPr>
        <p:spPr>
          <a:xfrm>
            <a:off x="659295" y="1844949"/>
            <a:ext cx="3861906" cy="3098567"/>
          </a:xfrm>
        </p:spPr>
        <p:txBody>
          <a:bodyPr/>
          <a:lstStyle/>
          <a:p>
            <a:pPr algn="ctr"/>
            <a:r>
              <a:rPr lang="en-IN" dirty="0"/>
              <a:t>BLOCK DIAGRAM </a:t>
            </a:r>
          </a:p>
        </p:txBody>
      </p:sp>
      <p:pic>
        <p:nvPicPr>
          <p:cNvPr id="4" name="Picture 3">
            <a:extLst>
              <a:ext uri="{FF2B5EF4-FFF2-40B4-BE49-F238E27FC236}">
                <a16:creationId xmlns:a16="http://schemas.microsoft.com/office/drawing/2014/main" id="{2FFF0A48-539B-4EFF-AB0C-C50868773926}"/>
              </a:ext>
            </a:extLst>
          </p:cNvPr>
          <p:cNvPicPr>
            <a:picLocks noChangeAspect="1"/>
          </p:cNvPicPr>
          <p:nvPr/>
        </p:nvPicPr>
        <p:blipFill>
          <a:blip r:embed="rId2"/>
          <a:stretch>
            <a:fillRect/>
          </a:stretch>
        </p:blipFill>
        <p:spPr>
          <a:xfrm>
            <a:off x="6319520" y="1513664"/>
            <a:ext cx="3198876" cy="3830671"/>
          </a:xfrm>
          <a:prstGeom prst="rect">
            <a:avLst/>
          </a:prstGeom>
        </p:spPr>
      </p:pic>
      <p:sp>
        <p:nvSpPr>
          <p:cNvPr id="3" name="Arrow: Right 2">
            <a:extLst>
              <a:ext uri="{FF2B5EF4-FFF2-40B4-BE49-F238E27FC236}">
                <a16:creationId xmlns:a16="http://schemas.microsoft.com/office/drawing/2014/main" id="{E0C57AF3-4F40-49A2-B4C0-FDC3D9DEE8EB}"/>
              </a:ext>
            </a:extLst>
          </p:cNvPr>
          <p:cNvSpPr/>
          <p:nvPr/>
        </p:nvSpPr>
        <p:spPr>
          <a:xfrm rot="10800000">
            <a:off x="8878595" y="3394233"/>
            <a:ext cx="727788" cy="144173"/>
          </a:xfrm>
          <a:prstGeom prst="rightArrow">
            <a:avLst/>
          </a:prstGeom>
          <a:solidFill>
            <a:srgbClr val="0070C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C4978BB3-06E8-4E77-904E-ACBA40016472}"/>
              </a:ext>
            </a:extLst>
          </p:cNvPr>
          <p:cNvSpPr/>
          <p:nvPr/>
        </p:nvSpPr>
        <p:spPr>
          <a:xfrm>
            <a:off x="9484356" y="3043280"/>
            <a:ext cx="1026368" cy="7019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latin typeface="Georgia" panose="02040502050405020303" pitchFamily="18" charset="0"/>
                <a:cs typeface="Arial" panose="020B0604020202020204" pitchFamily="34" charset="0"/>
              </a:rPr>
              <a:t>TOUCH SENSOR</a:t>
            </a:r>
          </a:p>
        </p:txBody>
      </p:sp>
      <p:cxnSp>
        <p:nvCxnSpPr>
          <p:cNvPr id="7" name="Straight Connector 6">
            <a:extLst>
              <a:ext uri="{FF2B5EF4-FFF2-40B4-BE49-F238E27FC236}">
                <a16:creationId xmlns:a16="http://schemas.microsoft.com/office/drawing/2014/main" id="{FC3478B4-BC92-4561-B42A-F22F86C8B25D}"/>
              </a:ext>
            </a:extLst>
          </p:cNvPr>
          <p:cNvCxnSpPr/>
          <p:nvPr/>
        </p:nvCxnSpPr>
        <p:spPr>
          <a:xfrm>
            <a:off x="6319520" y="1513664"/>
            <a:ext cx="0" cy="3830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E048C3-CB8B-418E-AA83-396EDF61BCD4}"/>
              </a:ext>
            </a:extLst>
          </p:cNvPr>
          <p:cNvSpPr txBox="1"/>
          <p:nvPr/>
        </p:nvSpPr>
        <p:spPr>
          <a:xfrm>
            <a:off x="7995645" y="3101845"/>
            <a:ext cx="838955" cy="584775"/>
          </a:xfrm>
          <a:prstGeom prst="rect">
            <a:avLst/>
          </a:prstGeom>
          <a:solidFill>
            <a:schemeClr val="bg1"/>
          </a:solidFill>
        </p:spPr>
        <p:txBody>
          <a:bodyPr wrap="square" rtlCol="0">
            <a:spAutoFit/>
          </a:bodyPr>
          <a:lstStyle/>
          <a:p>
            <a:pPr algn="ctr"/>
            <a:r>
              <a:rPr lang="en-IN" sz="1600" b="1" dirty="0">
                <a:latin typeface="Georgia" panose="02040502050405020303" pitchFamily="18" charset="0"/>
              </a:rPr>
              <a:t>NodeMCU</a:t>
            </a:r>
            <a:endParaRPr lang="en-IN" sz="2000" b="1" dirty="0">
              <a:latin typeface="Georgia" panose="02040502050405020303" pitchFamily="18" charset="0"/>
            </a:endParaRPr>
          </a:p>
        </p:txBody>
      </p:sp>
      <p:cxnSp>
        <p:nvCxnSpPr>
          <p:cNvPr id="10" name="Straight Connector 9">
            <a:extLst>
              <a:ext uri="{FF2B5EF4-FFF2-40B4-BE49-F238E27FC236}">
                <a16:creationId xmlns:a16="http://schemas.microsoft.com/office/drawing/2014/main" id="{3B741FB0-C8BE-4F3A-B69B-1DBD8B87991E}"/>
              </a:ext>
            </a:extLst>
          </p:cNvPr>
          <p:cNvCxnSpPr/>
          <p:nvPr/>
        </p:nvCxnSpPr>
        <p:spPr>
          <a:xfrm>
            <a:off x="4795520" y="1288860"/>
            <a:ext cx="0" cy="4307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8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B4AB7E-581B-466A-B97B-88DF582CFD24}"/>
              </a:ext>
            </a:extLst>
          </p:cNvPr>
          <p:cNvSpPr>
            <a:spLocks noGrp="1"/>
          </p:cNvSpPr>
          <p:nvPr>
            <p:ph type="title"/>
          </p:nvPr>
        </p:nvSpPr>
        <p:spPr>
          <a:xfrm>
            <a:off x="643467" y="643466"/>
            <a:ext cx="3602736" cy="5269651"/>
          </a:xfrm>
        </p:spPr>
        <p:txBody>
          <a:bodyPr>
            <a:noAutofit/>
          </a:bodyPr>
          <a:lstStyle/>
          <a:p>
            <a:pPr algn="ctr"/>
            <a:r>
              <a:rPr lang="en-US" altLang="en-US" sz="2000" dirty="0">
                <a:ea typeface="Calibri" panose="020F0502020204030204" pitchFamily="34" charset="0"/>
                <a:cs typeface="Raavi" panose="020B0502040204020203" pitchFamily="34" charset="0"/>
              </a:rPr>
              <a:t>NTP stands for Network Time Protocol, and it is an Internet protocol used to synchronize the clocks of computers to sometime reference</a:t>
            </a:r>
            <a:r>
              <a:rPr lang="en-US" altLang="en-US" sz="1200" dirty="0">
                <a:ea typeface="Calibri" panose="020F0502020204030204" pitchFamily="34" charset="0"/>
                <a:cs typeface="Raavi" panose="020B0502040204020203" pitchFamily="34" charset="0"/>
              </a:rPr>
              <a:t>.</a:t>
            </a:r>
            <a:br>
              <a:rPr lang="en-US" altLang="en-US" sz="1200" dirty="0">
                <a:ea typeface="Calibri" panose="020F0502020204030204" pitchFamily="34" charset="0"/>
                <a:cs typeface="Raavi" panose="020B0502040204020203" pitchFamily="34" charset="0"/>
              </a:rPr>
            </a:br>
            <a:br>
              <a:rPr lang="en-US" altLang="en-US" sz="1400" dirty="0">
                <a:ea typeface="Calibri" panose="020F0502020204030204" pitchFamily="34" charset="0"/>
                <a:cs typeface="Raavi" panose="020B0502040204020203" pitchFamily="34" charset="0"/>
              </a:rPr>
            </a:br>
            <a:r>
              <a:rPr lang="en-US" altLang="en-US" sz="900" dirty="0"/>
              <a:t> </a:t>
            </a:r>
            <a:br>
              <a:rPr lang="en-US" altLang="en-US" sz="900" dirty="0"/>
            </a:br>
            <a:r>
              <a:rPr lang="en-US" sz="2000" dirty="0">
                <a:ea typeface="Calibri" panose="020F0502020204030204" pitchFamily="34" charset="0"/>
                <a:cs typeface="Arial" panose="020B0604020202020204" pitchFamily="34" charset="0"/>
              </a:rPr>
              <a:t>NTP uses a hierarchical, semi-layered system of time sources. Each level of this hierarchy is termed a stratum and is assigned a number starting with zero for the reference clock at the top.</a:t>
            </a:r>
            <a:endParaRPr lang="en-IN" sz="2400" dirty="0"/>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https://upload.wikimedia.org/wikipedia/commons/thumb/c/c9/Network_Time_Protocol_servers_and_clients.svg/1024px-Network_Time_Protocol_servers_and_clients.svg.png">
            <a:extLst>
              <a:ext uri="{FF2B5EF4-FFF2-40B4-BE49-F238E27FC236}">
                <a16:creationId xmlns:a16="http://schemas.microsoft.com/office/drawing/2014/main" id="{E7088477-B21E-4B17-9067-1273828810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9186" y="2091590"/>
            <a:ext cx="4338734" cy="3517599"/>
          </a:xfrm>
          <a:prstGeom prst="rect">
            <a:avLst/>
          </a:prstGeom>
          <a:noFill/>
          <a:ln>
            <a:noFill/>
          </a:ln>
        </p:spPr>
      </p:pic>
      <p:sp>
        <p:nvSpPr>
          <p:cNvPr id="4" name="TextBox 3">
            <a:extLst>
              <a:ext uri="{FF2B5EF4-FFF2-40B4-BE49-F238E27FC236}">
                <a16:creationId xmlns:a16="http://schemas.microsoft.com/office/drawing/2014/main" id="{3C82FE69-7531-413B-B91C-F243F9755C11}"/>
              </a:ext>
            </a:extLst>
          </p:cNvPr>
          <p:cNvSpPr txBox="1"/>
          <p:nvPr/>
        </p:nvSpPr>
        <p:spPr>
          <a:xfrm>
            <a:off x="6969760" y="1135379"/>
            <a:ext cx="3399698" cy="646331"/>
          </a:xfrm>
          <a:prstGeom prst="rect">
            <a:avLst/>
          </a:prstGeom>
          <a:noFill/>
        </p:spPr>
        <p:txBody>
          <a:bodyPr wrap="square" rtlCol="0">
            <a:spAutoFit/>
          </a:bodyPr>
          <a:lstStyle/>
          <a:p>
            <a:r>
              <a:rPr lang="en-IN" sz="3600" dirty="0"/>
              <a:t>NTP SERVER</a:t>
            </a:r>
          </a:p>
        </p:txBody>
      </p:sp>
    </p:spTree>
    <p:extLst>
      <p:ext uri="{BB962C8B-B14F-4D97-AF65-F5344CB8AC3E}">
        <p14:creationId xmlns:p14="http://schemas.microsoft.com/office/powerpoint/2010/main" val="229265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CDE9-827A-45CC-AF82-D8E3EE28F7B1}"/>
              </a:ext>
            </a:extLst>
          </p:cNvPr>
          <p:cNvSpPr>
            <a:spLocks noGrp="1"/>
          </p:cNvSpPr>
          <p:nvPr>
            <p:ph type="title"/>
          </p:nvPr>
        </p:nvSpPr>
        <p:spPr>
          <a:xfrm>
            <a:off x="1143001" y="1070335"/>
            <a:ext cx="5199926" cy="1443269"/>
          </a:xfrm>
        </p:spPr>
        <p:txBody>
          <a:bodyPr>
            <a:normAutofit/>
          </a:bodyPr>
          <a:lstStyle/>
          <a:p>
            <a:r>
              <a:rPr lang="en-US" sz="4000" dirty="0"/>
              <a:t>NODE MCU </a:t>
            </a:r>
            <a:br>
              <a:rPr lang="en-IN" sz="4000" dirty="0"/>
            </a:br>
            <a:endParaRPr lang="en-IN" sz="4000" dirty="0"/>
          </a:p>
        </p:txBody>
      </p:sp>
      <p:sp>
        <p:nvSpPr>
          <p:cNvPr id="3" name="Content Placeholder 2">
            <a:extLst>
              <a:ext uri="{FF2B5EF4-FFF2-40B4-BE49-F238E27FC236}">
                <a16:creationId xmlns:a16="http://schemas.microsoft.com/office/drawing/2014/main" id="{A6E4A384-737D-42F5-BAAB-49F4A7F2BAC6}"/>
              </a:ext>
            </a:extLst>
          </p:cNvPr>
          <p:cNvSpPr>
            <a:spLocks noGrp="1"/>
          </p:cNvSpPr>
          <p:nvPr>
            <p:ph idx="1"/>
          </p:nvPr>
        </p:nvSpPr>
        <p:spPr>
          <a:xfrm>
            <a:off x="1143002" y="2546430"/>
            <a:ext cx="5084178" cy="3549570"/>
          </a:xfrm>
        </p:spPr>
        <p:txBody>
          <a:bodyPr>
            <a:normAutofit/>
          </a:bodyPr>
          <a:lstStyle/>
          <a:p>
            <a:r>
              <a:rPr lang="en-US" sz="1800" dirty="0" err="1"/>
              <a:t>NodeMCU</a:t>
            </a:r>
            <a:r>
              <a:rPr lang="en-US" sz="1800" dirty="0"/>
              <a:t> is an open source Lua based firmware for the ESP8266 </a:t>
            </a:r>
            <a:r>
              <a:rPr lang="en-US" sz="1800" dirty="0" err="1"/>
              <a:t>WiFi</a:t>
            </a:r>
            <a:r>
              <a:rPr lang="en-US" sz="1800" dirty="0"/>
              <a:t> SOC from </a:t>
            </a:r>
            <a:r>
              <a:rPr lang="en-US" sz="1800" dirty="0" err="1"/>
              <a:t>Espressif</a:t>
            </a:r>
            <a:r>
              <a:rPr lang="en-US" sz="1800" dirty="0"/>
              <a:t> and uses an on-module flash based SPIFFS file system.</a:t>
            </a:r>
          </a:p>
          <a:p>
            <a:r>
              <a:rPr lang="en-IN" sz="1800" dirty="0"/>
              <a:t>It supports I2C, SPI,UART protocols.</a:t>
            </a:r>
          </a:p>
          <a:p>
            <a:r>
              <a:rPr lang="en-IN" sz="1800" dirty="0"/>
              <a:t>It comprises of 10 GPIO pins, i.e. 9 Digital pins and one Analog pin (with a built-in ADC).</a:t>
            </a:r>
          </a:p>
          <a:p>
            <a:r>
              <a:rPr lang="en-IN" sz="1800" dirty="0"/>
              <a:t>Memory : 128kBytes</a:t>
            </a:r>
          </a:p>
          <a:p>
            <a:r>
              <a:rPr lang="en-IN" sz="1800" dirty="0"/>
              <a:t>Storage : 4MBytes</a:t>
            </a:r>
          </a:p>
          <a:p>
            <a:endParaRPr lang="en-IN" sz="1800" dirty="0"/>
          </a:p>
        </p:txBody>
      </p:sp>
      <p:pic>
        <p:nvPicPr>
          <p:cNvPr id="4" name="Picture 3" descr="C:\Users\USER\AppData\Local\Microsoft\Windows\INetCache\Content.MSO\B411C66C.tmp">
            <a:extLst>
              <a:ext uri="{FF2B5EF4-FFF2-40B4-BE49-F238E27FC236}">
                <a16:creationId xmlns:a16="http://schemas.microsoft.com/office/drawing/2014/main" id="{5327D0EA-BF14-42CA-9F18-0D3169360C6B}"/>
              </a:ext>
            </a:extLst>
          </p:cNvPr>
          <p:cNvPicPr/>
          <p:nvPr/>
        </p:nvPicPr>
        <p:blipFill rotWithShape="1">
          <a:blip r:embed="rId2">
            <a:extLst>
              <a:ext uri="{28A0092B-C50C-407E-A947-70E740481C1C}">
                <a14:useLocalDpi xmlns:a14="http://schemas.microsoft.com/office/drawing/2010/main" val="0"/>
              </a:ext>
            </a:extLst>
          </a:blip>
          <a:srcRect t="1262" r="2" b="3972"/>
          <a:stretch/>
        </p:blipFill>
        <p:spPr bwMode="auto">
          <a:xfrm>
            <a:off x="7254239" y="1706879"/>
            <a:ext cx="4123623" cy="4024667"/>
          </a:xfrm>
          <a:prstGeom prst="rect">
            <a:avLst/>
          </a:prstGeom>
          <a:noFill/>
        </p:spPr>
      </p:pic>
      <p:cxnSp>
        <p:nvCxnSpPr>
          <p:cNvPr id="7" name="Straight Connector 6">
            <a:extLst>
              <a:ext uri="{FF2B5EF4-FFF2-40B4-BE49-F238E27FC236}">
                <a16:creationId xmlns:a16="http://schemas.microsoft.com/office/drawing/2014/main" id="{84321134-5562-417B-A094-C1D2EEBE5449}"/>
              </a:ext>
            </a:extLst>
          </p:cNvPr>
          <p:cNvCxnSpPr/>
          <p:nvPr/>
        </p:nvCxnSpPr>
        <p:spPr>
          <a:xfrm>
            <a:off x="6512560" y="1423706"/>
            <a:ext cx="0" cy="4307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30585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
  <TotalTime>259</TotalTime>
  <Words>1123</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Georgia</vt:lpstr>
      <vt:lpstr>Montserrat</vt:lpstr>
      <vt:lpstr>Basis</vt:lpstr>
      <vt:lpstr>SMART WATCH </vt:lpstr>
      <vt:lpstr>ABSTRACT </vt:lpstr>
      <vt:lpstr>HEART RATE AND HEART RATE MONITORING</vt:lpstr>
      <vt:lpstr>VARIOUS METHODS TO MONITOR  </vt:lpstr>
      <vt:lpstr>APPLICATIONS</vt:lpstr>
      <vt:lpstr>LITERATURE SURVEY </vt:lpstr>
      <vt:lpstr>BLOCK DIAGRAM </vt:lpstr>
      <vt:lpstr>NTP stands for Network Time Protocol, and it is an Internet protocol used to synchronize the clocks of computers to sometime reference.    NTP uses a hierarchical, semi-layered system of time sources. Each level of this hierarchy is termed a stratum and is assigned a number starting with zero for the reference clock at the top.</vt:lpstr>
      <vt:lpstr>NODE MCU  </vt:lpstr>
      <vt:lpstr>  Heart Beat Sensor </vt:lpstr>
      <vt:lpstr>OLED </vt:lpstr>
      <vt:lpstr>TOUCH SENSOR</vt:lpstr>
      <vt:lpstr>WORKING PRINCIPLE</vt:lpstr>
      <vt:lpstr>CIRCUIT DIAGRAM AND WORKING </vt:lpstr>
      <vt:lpstr>VERILOG CODE </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WATCH </dc:title>
  <dc:creator>Srinivas Prabhu</dc:creator>
  <cp:lastModifiedBy>Srinivas Prabhu</cp:lastModifiedBy>
  <cp:revision>11</cp:revision>
  <dcterms:created xsi:type="dcterms:W3CDTF">2019-04-15T06:11:36Z</dcterms:created>
  <dcterms:modified xsi:type="dcterms:W3CDTF">2019-04-15T10:46:39Z</dcterms:modified>
</cp:coreProperties>
</file>