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300C"/>
    <a:srgbClr val="FF0000"/>
    <a:srgbClr val="3333FF"/>
    <a:srgbClr val="FF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15458505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28475272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B2ED48-E24F-4DF5-932A-16DC764EFF1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41700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30521860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B2ED48-E24F-4DF5-932A-16DC764EFF1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85610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16762950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34813667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28430975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26750375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0F307-0FDF-4176-97F8-40E7142457D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10794239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10298692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0F307-0FDF-4176-97F8-40E7142457DC}"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35911261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E0F307-0FDF-4176-97F8-40E7142457DC}"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37364778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0F307-0FDF-4176-97F8-40E7142457DC}"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36974502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11214525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0F307-0FDF-4176-97F8-40E7142457D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B2ED48-E24F-4DF5-932A-16DC764EFF1C}" type="slidenum">
              <a:rPr lang="en-IN" smtClean="0"/>
              <a:t>‹#›</a:t>
            </a:fld>
            <a:endParaRPr lang="en-IN"/>
          </a:p>
        </p:txBody>
      </p:sp>
    </p:spTree>
    <p:extLst>
      <p:ext uri="{BB962C8B-B14F-4D97-AF65-F5344CB8AC3E}">
        <p14:creationId xmlns:p14="http://schemas.microsoft.com/office/powerpoint/2010/main" val="25506423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E0F307-0FDF-4176-97F8-40E7142457DC}" type="datetimeFigureOut">
              <a:rPr lang="en-IN" smtClean="0"/>
              <a:t>21-04-2023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B2ED48-E24F-4DF5-932A-16DC764EFF1C}" type="slidenum">
              <a:rPr lang="en-IN" smtClean="0"/>
              <a:t>‹#›</a:t>
            </a:fld>
            <a:endParaRPr lang="en-IN"/>
          </a:p>
        </p:txBody>
      </p:sp>
    </p:spTree>
    <p:extLst>
      <p:ext uri="{BB962C8B-B14F-4D97-AF65-F5344CB8AC3E}">
        <p14:creationId xmlns:p14="http://schemas.microsoft.com/office/powerpoint/2010/main" val="199817407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240F-F575-384D-E2BF-0B9AE5C3702A}"/>
              </a:ext>
            </a:extLst>
          </p:cNvPr>
          <p:cNvSpPr>
            <a:spLocks noGrp="1"/>
          </p:cNvSpPr>
          <p:nvPr>
            <p:ph type="ctrTitle"/>
          </p:nvPr>
        </p:nvSpPr>
        <p:spPr>
          <a:xfrm>
            <a:off x="2589213" y="4641863"/>
            <a:ext cx="8915399" cy="1456787"/>
          </a:xfrm>
        </p:spPr>
        <p:txBody>
          <a:bodyPr>
            <a:normAutofit fontScale="90000"/>
          </a:bodyPr>
          <a:lstStyle/>
          <a:p>
            <a:r>
              <a:rPr lang="en-US" sz="4400" dirty="0">
                <a:solidFill>
                  <a:srgbClr val="0070C0"/>
                </a:solidFill>
                <a:latin typeface="Algerian" panose="04020705040A02060702" pitchFamily="82" charset="0"/>
              </a:rPr>
              <a:t>        </a:t>
            </a:r>
            <a:br>
              <a:rPr lang="en-US" sz="3600" dirty="0">
                <a:solidFill>
                  <a:srgbClr val="0070C0"/>
                </a:solidFill>
                <a:latin typeface="Algerian" panose="04020705040A02060702" pitchFamily="82" charset="0"/>
              </a:rPr>
            </a:br>
            <a:r>
              <a:rPr lang="en-US" sz="3600" dirty="0">
                <a:solidFill>
                  <a:srgbClr val="0070C0"/>
                </a:solidFill>
                <a:latin typeface="Algerian" panose="04020705040A02060702" pitchFamily="82" charset="0"/>
              </a:rPr>
              <a:t>transmission of text messages </a:t>
            </a:r>
            <a:br>
              <a:rPr lang="en-US" sz="3600" dirty="0">
                <a:solidFill>
                  <a:srgbClr val="0070C0"/>
                </a:solidFill>
                <a:latin typeface="Algerian" panose="04020705040A02060702" pitchFamily="82" charset="0"/>
              </a:rPr>
            </a:br>
            <a:r>
              <a:rPr lang="en-US" sz="3600" dirty="0">
                <a:solidFill>
                  <a:srgbClr val="0070C0"/>
                </a:solidFill>
                <a:latin typeface="Algerian" panose="04020705040A02060702" pitchFamily="82" charset="0"/>
              </a:rPr>
              <a:t>from sender to receiver by CHATTING APPLICATION</a:t>
            </a:r>
            <a:endParaRPr lang="en-IN" sz="3600" dirty="0">
              <a:solidFill>
                <a:srgbClr val="0070C0"/>
              </a:solidFill>
              <a:latin typeface="Algerian" panose="04020705040A02060702" pitchFamily="82" charset="0"/>
            </a:endParaRPr>
          </a:p>
        </p:txBody>
      </p:sp>
      <p:sp>
        <p:nvSpPr>
          <p:cNvPr id="3" name="Subtitle 2">
            <a:extLst>
              <a:ext uri="{FF2B5EF4-FFF2-40B4-BE49-F238E27FC236}">
                <a16:creationId xmlns:a16="http://schemas.microsoft.com/office/drawing/2014/main" id="{997E3CA3-41BE-E2C4-CDD2-75A6DDF887B7}"/>
              </a:ext>
            </a:extLst>
          </p:cNvPr>
          <p:cNvSpPr>
            <a:spLocks noGrp="1"/>
          </p:cNvSpPr>
          <p:nvPr>
            <p:ph type="subTitle" idx="1"/>
          </p:nvPr>
        </p:nvSpPr>
        <p:spPr>
          <a:xfrm>
            <a:off x="2589213" y="2695492"/>
            <a:ext cx="8915399" cy="1946371"/>
          </a:xfrm>
        </p:spPr>
        <p:txBody>
          <a:bodyPr>
            <a:normAutofit fontScale="25000" lnSpcReduction="20000"/>
          </a:bodyPr>
          <a:lstStyle/>
          <a:p>
            <a:pPr>
              <a:lnSpc>
                <a:spcPct val="115000"/>
              </a:lnSpc>
              <a:spcAft>
                <a:spcPts val="1000"/>
              </a:spcAft>
            </a:pPr>
            <a:r>
              <a:rPr lang="en-IN" sz="12800" b="1" dirty="0">
                <a:solidFill>
                  <a:srgbClr val="FF0000"/>
                </a:solidFill>
                <a:latin typeface="Calibri" panose="020F0502020204030204" pitchFamily="34" charset="0"/>
              </a:rPr>
              <a:t>                           JAVA PROJECT</a:t>
            </a:r>
          </a:p>
          <a:p>
            <a:pPr>
              <a:lnSpc>
                <a:spcPct val="115000"/>
              </a:lnSpc>
              <a:spcAft>
                <a:spcPts val="1000"/>
              </a:spcAft>
            </a:pPr>
            <a:r>
              <a:rPr lang="en-IN" sz="11200" dirty="0">
                <a:solidFill>
                  <a:srgbClr val="FF0000"/>
                </a:solidFill>
                <a:latin typeface="Calibri" panose="020F0502020204030204" pitchFamily="34" charset="0"/>
              </a:rPr>
              <a:t>                             </a:t>
            </a:r>
            <a:r>
              <a:rPr lang="en-IN" sz="9600" dirty="0">
                <a:solidFill>
                  <a:srgbClr val="002060"/>
                </a:solidFill>
                <a:latin typeface="Calibri" panose="020F0502020204030204" pitchFamily="34" charset="0"/>
              </a:rPr>
              <a:t>COURSE CODE:</a:t>
            </a:r>
            <a:r>
              <a:rPr lang="en-IN" sz="9600" dirty="0">
                <a:solidFill>
                  <a:srgbClr val="00B050"/>
                </a:solidFill>
                <a:latin typeface="Calibri" panose="020F0502020204030204" pitchFamily="34" charset="0"/>
              </a:rPr>
              <a:t>CSE310</a:t>
            </a:r>
          </a:p>
          <a:p>
            <a:pPr>
              <a:lnSpc>
                <a:spcPct val="115000"/>
              </a:lnSpc>
              <a:spcAft>
                <a:spcPts val="1000"/>
              </a:spcAft>
            </a:pPr>
            <a:r>
              <a:rPr lang="en-IN" sz="11200" dirty="0">
                <a:solidFill>
                  <a:srgbClr val="00B050"/>
                </a:solidFill>
                <a:latin typeface="Calibri" panose="020F0502020204030204" pitchFamily="34" charset="0"/>
              </a:rPr>
              <a:t>                                        </a:t>
            </a:r>
            <a:r>
              <a:rPr lang="en-IN" sz="11200" u="sng" dirty="0">
                <a:solidFill>
                  <a:srgbClr val="A4300C"/>
                </a:solidFill>
                <a:latin typeface="Bookman Old Style" panose="02050604050505020204" pitchFamily="18" charset="0"/>
              </a:rPr>
              <a:t>TITLE:</a:t>
            </a:r>
            <a:endParaRPr lang="en-IN" sz="9600" u="sng" dirty="0">
              <a:solidFill>
                <a:srgbClr val="A4300C"/>
              </a:solidFill>
              <a:latin typeface="Bookman Old Style" panose="02050604050505020204" pitchFamily="18" charset="0"/>
            </a:endParaRPr>
          </a:p>
          <a:p>
            <a:pPr>
              <a:lnSpc>
                <a:spcPct val="115000"/>
              </a:lnSpc>
              <a:spcAft>
                <a:spcPts val="1000"/>
              </a:spcAft>
            </a:pPr>
            <a:endParaRPr lang="en-IN" sz="11200" dirty="0">
              <a:solidFill>
                <a:srgbClr val="00B050"/>
              </a:solidFill>
              <a:latin typeface="Calibri" panose="020F0502020204030204" pitchFamily="34" charset="0"/>
            </a:endParaRPr>
          </a:p>
          <a:p>
            <a:pPr>
              <a:lnSpc>
                <a:spcPct val="115000"/>
              </a:lnSpc>
              <a:spcAft>
                <a:spcPts val="1000"/>
              </a:spcAft>
            </a:pPr>
            <a:endParaRPr lang="en-IN" sz="5600" dirty="0">
              <a:solidFill>
                <a:srgbClr val="943634"/>
              </a:solidFill>
              <a:latin typeface="Calibri" panose="020F0502020204030204" pitchFamily="34" charset="0"/>
            </a:endParaRPr>
          </a:p>
          <a:p>
            <a:pPr>
              <a:lnSpc>
                <a:spcPct val="115000"/>
              </a:lnSpc>
              <a:spcAft>
                <a:spcPts val="1000"/>
              </a:spcAft>
            </a:pPr>
            <a:endParaRPr lang="en-IN" sz="5600" dirty="0">
              <a:solidFill>
                <a:srgbClr val="943634"/>
              </a:solidFill>
              <a:latin typeface="Calibri" panose="020F0502020204030204" pitchFamily="34" charset="0"/>
            </a:endParaRPr>
          </a:p>
          <a:p>
            <a:pPr>
              <a:lnSpc>
                <a:spcPct val="115000"/>
              </a:lnSpc>
              <a:spcAft>
                <a:spcPts val="1000"/>
              </a:spcAft>
            </a:pPr>
            <a:endParaRPr lang="en-IN" sz="5600" dirty="0">
              <a:solidFill>
                <a:srgbClr val="943634"/>
              </a:solidFill>
              <a:latin typeface="Calibri" panose="020F0502020204030204" pitchFamily="34" charset="0"/>
            </a:endParaRPr>
          </a:p>
          <a:p>
            <a:pPr>
              <a:lnSpc>
                <a:spcPct val="115000"/>
              </a:lnSpc>
              <a:spcAft>
                <a:spcPts val="1000"/>
              </a:spcAft>
            </a:pPr>
            <a:endParaRPr lang="en-IN" sz="5600" dirty="0">
              <a:solidFill>
                <a:srgbClr val="943634"/>
              </a:solidFill>
              <a:latin typeface="Calibri" panose="020F0502020204030204" pitchFamily="34" charset="0"/>
            </a:endParaRPr>
          </a:p>
          <a:p>
            <a:pPr>
              <a:lnSpc>
                <a:spcPct val="115000"/>
              </a:lnSpc>
              <a:spcAft>
                <a:spcPts val="1000"/>
              </a:spcAft>
            </a:pPr>
            <a:endParaRPr lang="en-IN" sz="5600" dirty="0">
              <a:solidFill>
                <a:srgbClr val="943634"/>
              </a:solidFill>
              <a:latin typeface="Calibri" panose="020F0502020204030204" pitchFamily="34" charset="0"/>
            </a:endParaRPr>
          </a:p>
          <a:p>
            <a:pPr>
              <a:lnSpc>
                <a:spcPct val="115000"/>
              </a:lnSpc>
              <a:spcAft>
                <a:spcPts val="1000"/>
              </a:spcAft>
            </a:pPr>
            <a:endParaRPr lang="en-IN" sz="5600" dirty="0"/>
          </a:p>
          <a:p>
            <a:pPr>
              <a:lnSpc>
                <a:spcPct val="115000"/>
              </a:lnSpc>
              <a:spcAft>
                <a:spcPts val="1000"/>
              </a:spcAft>
            </a:pPr>
            <a:r>
              <a:rPr lang="en-IN" sz="5600" dirty="0">
                <a:solidFill>
                  <a:srgbClr val="002060"/>
                </a:solidFill>
                <a:latin typeface="Calibri" panose="020F0502020204030204" pitchFamily="34" charset="0"/>
                <a:ea typeface="Calibri" panose="020F0502020204030204" pitchFamily="34" charset="0"/>
              </a:rPr>
              <a:t>                                                                                                                                             </a:t>
            </a:r>
            <a:r>
              <a:rPr lang="en-IN" sz="5600" dirty="0">
                <a:solidFill>
                  <a:srgbClr val="002060"/>
                </a:solidFill>
                <a:effectLst/>
                <a:latin typeface="Calibri" panose="020F0502020204030204" pitchFamily="34" charset="0"/>
                <a:ea typeface="Calibri" panose="020F0502020204030204" pitchFamily="34" charset="0"/>
              </a:rPr>
              <a:t> </a:t>
            </a:r>
            <a:endParaRPr lang="en-IN" sz="5600" dirty="0">
              <a:effectLst/>
              <a:latin typeface="Calibri" panose="020F0502020204030204" pitchFamily="34" charset="0"/>
              <a:ea typeface="Calibri" panose="020F0502020204030204" pitchFamily="34" charset="0"/>
            </a:endParaRPr>
          </a:p>
          <a:p>
            <a:pPr>
              <a:lnSpc>
                <a:spcPct val="115000"/>
              </a:lnSpc>
              <a:spcAft>
                <a:spcPts val="1000"/>
              </a:spcAft>
            </a:pPr>
            <a:endParaRPr lang="en-IN" sz="5600" dirty="0"/>
          </a:p>
        </p:txBody>
      </p:sp>
      <p:pic>
        <p:nvPicPr>
          <p:cNvPr id="4" name="Picture 3">
            <a:extLst>
              <a:ext uri="{FF2B5EF4-FFF2-40B4-BE49-F238E27FC236}">
                <a16:creationId xmlns:a16="http://schemas.microsoft.com/office/drawing/2014/main" id="{ED0E431A-4265-E64B-7F58-C10A0A3A3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580" y="506377"/>
            <a:ext cx="6492951" cy="2103349"/>
          </a:xfrm>
          <a:prstGeom prst="rect">
            <a:avLst/>
          </a:prstGeom>
        </p:spPr>
      </p:pic>
    </p:spTree>
    <p:extLst>
      <p:ext uri="{BB962C8B-B14F-4D97-AF65-F5344CB8AC3E}">
        <p14:creationId xmlns:p14="http://schemas.microsoft.com/office/powerpoint/2010/main" val="3244352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B23019-EB5C-0A64-1584-5578BF3C0988}"/>
              </a:ext>
            </a:extLst>
          </p:cNvPr>
          <p:cNvSpPr txBox="1"/>
          <p:nvPr/>
        </p:nvSpPr>
        <p:spPr>
          <a:xfrm>
            <a:off x="2695074" y="1106905"/>
            <a:ext cx="7594332" cy="4741041"/>
          </a:xfrm>
          <a:prstGeom prst="rect">
            <a:avLst/>
          </a:prstGeom>
          <a:noFill/>
        </p:spPr>
        <p:txBody>
          <a:bodyPr wrap="square">
            <a:spAutoFit/>
          </a:bodyPr>
          <a:lstStyle/>
          <a:p>
            <a:pPr marL="457200">
              <a:lnSpc>
                <a:spcPct val="115000"/>
              </a:lnSpc>
              <a:spcAft>
                <a:spcPts val="1000"/>
              </a:spcAft>
            </a:pPr>
            <a:r>
              <a:rPr lang="en-IN" sz="3200" b="1" u="sng" dirty="0">
                <a:solidFill>
                  <a:srgbClr val="00B050"/>
                </a:solidFill>
                <a:effectLst/>
                <a:latin typeface="Calibri" panose="020F0502020204030204" pitchFamily="34" charset="0"/>
                <a:ea typeface="Calibri" panose="020F0502020204030204" pitchFamily="34" charset="0"/>
              </a:rPr>
              <a:t>Conclusion </a:t>
            </a:r>
            <a:endParaRPr lang="en-IN" sz="1200" b="1" dirty="0">
              <a:solidFill>
                <a:srgbClr val="00B050"/>
              </a:solidFill>
              <a:effectLst/>
              <a:latin typeface="Calibri" panose="020F0502020204030204" pitchFamily="34" charset="0"/>
              <a:ea typeface="Calibri" panose="020F0502020204030204" pitchFamily="34" charset="0"/>
            </a:endParaRPr>
          </a:p>
          <a:p>
            <a:pPr marL="457200">
              <a:lnSpc>
                <a:spcPct val="115000"/>
              </a:lnSpc>
              <a:spcAft>
                <a:spcPts val="1000"/>
              </a:spcAft>
            </a:pPr>
            <a:endParaRPr lang="en-IN" sz="1200" dirty="0">
              <a:effectLst/>
              <a:latin typeface="Calibri" panose="020F0502020204030204" pitchFamily="34" charset="0"/>
              <a:ea typeface="Calibri" panose="020F0502020204030204" pitchFamily="34" charset="0"/>
            </a:endParaRPr>
          </a:p>
          <a:p>
            <a:pPr marL="457200">
              <a:lnSpc>
                <a:spcPct val="115000"/>
              </a:lnSpc>
              <a:spcAft>
                <a:spcPts val="1000"/>
              </a:spcAft>
            </a:pPr>
            <a:r>
              <a:rPr lang="en-IN" dirty="0">
                <a:solidFill>
                  <a:srgbClr val="000000"/>
                </a:solidFill>
                <a:effectLst/>
                <a:latin typeface="Calibri" panose="020F0502020204030204" pitchFamily="34" charset="0"/>
                <a:ea typeface="Calibri" panose="020F0502020204030204" pitchFamily="34" charset="0"/>
              </a:rPr>
              <a:t>I Developed network applications in Java by using sockets, threads, and Web services.</a:t>
            </a:r>
            <a:endParaRPr lang="en-IN" dirty="0">
              <a:effectLst/>
              <a:latin typeface="Calibri" panose="020F0502020204030204" pitchFamily="34" charset="0"/>
              <a:ea typeface="Calibri" panose="020F0502020204030204" pitchFamily="34" charset="0"/>
            </a:endParaRPr>
          </a:p>
          <a:p>
            <a:pPr marL="457200">
              <a:lnSpc>
                <a:spcPct val="115000"/>
              </a:lnSpc>
              <a:spcAft>
                <a:spcPts val="1000"/>
              </a:spcAft>
            </a:pPr>
            <a:r>
              <a:rPr lang="en-IN" dirty="0">
                <a:solidFill>
                  <a:srgbClr val="000000"/>
                </a:solidFill>
                <a:effectLst/>
                <a:latin typeface="Calibri" panose="020F0502020204030204" pitchFamily="34" charset="0"/>
                <a:ea typeface="Calibri" panose="020F0502020204030204" pitchFamily="34" charset="0"/>
              </a:rPr>
              <a:t>These software is portable, efficient, and easily maintainable for large number of clients. Our developed web-based chatting software is unique in its features and more importantly easily customizable. The java.net package provides a powerful and flexible set of classes for implementing network applications. Typically, programs running on client machines make requests to programs on a server Machine. These involve networking services provided by the transport layer. The most widely used transport protocols on the Internet are TCP (Transmission control Protocol) and UDP (User Datagram Protocol). </a:t>
            </a:r>
            <a:endParaRPr lang="en-IN"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969446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366515-036B-1C16-1266-7EB51EA88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230" y="1192730"/>
            <a:ext cx="4196615" cy="4196615"/>
          </a:xfrm>
          <a:prstGeom prst="rect">
            <a:avLst/>
          </a:prstGeom>
        </p:spPr>
      </p:pic>
    </p:spTree>
    <p:extLst>
      <p:ext uri="{BB962C8B-B14F-4D97-AF65-F5344CB8AC3E}">
        <p14:creationId xmlns:p14="http://schemas.microsoft.com/office/powerpoint/2010/main" val="42530893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9034-CCA0-9417-1112-FE512CB14D3F}"/>
              </a:ext>
            </a:extLst>
          </p:cNvPr>
          <p:cNvSpPr>
            <a:spLocks noGrp="1"/>
          </p:cNvSpPr>
          <p:nvPr>
            <p:ph type="title"/>
          </p:nvPr>
        </p:nvSpPr>
        <p:spPr>
          <a:xfrm>
            <a:off x="2592925" y="1176792"/>
            <a:ext cx="8911687" cy="956807"/>
          </a:xfrm>
        </p:spPr>
        <p:txBody>
          <a:bodyPr>
            <a:normAutofit/>
          </a:bodyPr>
          <a:lstStyle/>
          <a:p>
            <a:r>
              <a:rPr lang="en-IN" sz="2800" b="1" u="sng" dirty="0">
                <a:solidFill>
                  <a:srgbClr val="7030A0"/>
                </a:solidFill>
                <a:effectLst/>
                <a:highlight>
                  <a:srgbClr val="FFFF00"/>
                </a:highlight>
                <a:latin typeface="Times New Roman" panose="02020603050405020304" pitchFamily="18" charset="0"/>
                <a:ea typeface="Times New Roman" panose="02020603050405020304" pitchFamily="18" charset="0"/>
              </a:rPr>
              <a:t>Contents:</a:t>
            </a:r>
            <a:br>
              <a:rPr lang="en-IN" sz="2800" dirty="0">
                <a:effectLst/>
                <a:highlight>
                  <a:srgbClr val="FFFF00"/>
                </a:highlight>
                <a:latin typeface="Calibri" panose="020F0502020204030204" pitchFamily="34" charset="0"/>
                <a:ea typeface="Calibri" panose="020F0502020204030204" pitchFamily="34" charset="0"/>
              </a:rPr>
            </a:br>
            <a:endParaRPr lang="en-IN" sz="2800" dirty="0">
              <a:highlight>
                <a:srgbClr val="FFFF00"/>
              </a:highlight>
            </a:endParaRPr>
          </a:p>
        </p:txBody>
      </p:sp>
      <p:sp>
        <p:nvSpPr>
          <p:cNvPr id="3" name="Content Placeholder 2">
            <a:extLst>
              <a:ext uri="{FF2B5EF4-FFF2-40B4-BE49-F238E27FC236}">
                <a16:creationId xmlns:a16="http://schemas.microsoft.com/office/drawing/2014/main" id="{94FB3083-699C-5FB9-815E-3C01DAE7FFB1}"/>
              </a:ext>
            </a:extLst>
          </p:cNvPr>
          <p:cNvSpPr>
            <a:spLocks noGrp="1"/>
          </p:cNvSpPr>
          <p:nvPr>
            <p:ph idx="1"/>
          </p:nvPr>
        </p:nvSpPr>
        <p:spPr/>
        <p:txBody>
          <a:bodyPr/>
          <a:lstStyle/>
          <a:p>
            <a:r>
              <a:rPr lang="en-IN" sz="1800" b="1" dirty="0">
                <a:solidFill>
                  <a:srgbClr val="FF0000"/>
                </a:solidFill>
                <a:effectLst/>
                <a:latin typeface="Calibri" panose="020F0502020204030204" pitchFamily="34" charset="0"/>
                <a:ea typeface="Arial" panose="020B0604020202020204" pitchFamily="34" charset="0"/>
                <a:cs typeface="Calibri" panose="020F0502020204030204" pitchFamily="34" charset="0"/>
              </a:rPr>
              <a:t>INTRODUCTION</a:t>
            </a:r>
          </a:p>
          <a:p>
            <a:r>
              <a:rPr lang="en-US" sz="1800" b="1" dirty="0">
                <a:latin typeface="Calibri" panose="020F0502020204030204" pitchFamily="34" charset="0"/>
                <a:cs typeface="Calibri" panose="020F0502020204030204" pitchFamily="34" charset="0"/>
              </a:rPr>
              <a:t>TYPES</a:t>
            </a:r>
          </a:p>
          <a:p>
            <a:r>
              <a:rPr lang="en-IN" sz="1800" b="1" dirty="0">
                <a:solidFill>
                  <a:srgbClr val="00B050"/>
                </a:solidFill>
                <a:effectLst/>
                <a:latin typeface="Calibri" panose="020F0502020204030204" pitchFamily="34" charset="0"/>
                <a:ea typeface="Calibri" panose="020F0502020204030204" pitchFamily="34" charset="0"/>
              </a:rPr>
              <a:t>OBJECTIVES</a:t>
            </a:r>
          </a:p>
          <a:p>
            <a:r>
              <a:rPr lang="en-US" sz="1800" b="1" dirty="0">
                <a:solidFill>
                  <a:srgbClr val="00B0F0"/>
                </a:solidFill>
                <a:latin typeface="Calibri" panose="020F0502020204030204" pitchFamily="34" charset="0"/>
                <a:cs typeface="Calibri" panose="020F0502020204030204" pitchFamily="34" charset="0"/>
              </a:rPr>
              <a:t>ADVANTAGES</a:t>
            </a:r>
          </a:p>
          <a:p>
            <a:r>
              <a:rPr lang="en-IN" sz="1800" b="1" dirty="0">
                <a:solidFill>
                  <a:srgbClr val="FF00FF"/>
                </a:solidFill>
                <a:effectLst/>
                <a:latin typeface="Calibri" panose="020F0502020204030204" pitchFamily="34" charset="0"/>
                <a:ea typeface="Calibri" panose="020F0502020204030204" pitchFamily="34" charset="0"/>
              </a:rPr>
              <a:t>SCOPE OF PROJECT</a:t>
            </a:r>
          </a:p>
          <a:p>
            <a:r>
              <a:rPr lang="en-US" sz="1800" b="1" dirty="0">
                <a:solidFill>
                  <a:srgbClr val="C00000"/>
                </a:solidFill>
                <a:latin typeface="Calibri" panose="020F0502020204030204" pitchFamily="34" charset="0"/>
                <a:cs typeface="Calibri" panose="020F0502020204030204" pitchFamily="34" charset="0"/>
              </a:rPr>
              <a:t>FUTURE OF PROJECT</a:t>
            </a:r>
          </a:p>
          <a:p>
            <a:r>
              <a:rPr lang="en-IN" sz="1800" b="1" dirty="0">
                <a:solidFill>
                  <a:srgbClr val="3333FF"/>
                </a:solidFill>
                <a:effectLst/>
                <a:latin typeface="Calibri" panose="020F0502020204030204" pitchFamily="34" charset="0"/>
                <a:ea typeface="Calibri" panose="020F0502020204030204" pitchFamily="34" charset="0"/>
              </a:rPr>
              <a:t>CONCLUSION</a:t>
            </a:r>
            <a:endParaRPr lang="en-IN" sz="900" b="1" dirty="0">
              <a:solidFill>
                <a:srgbClr val="3333FF"/>
              </a:solidFill>
              <a:effectLst/>
              <a:latin typeface="Calibri" panose="020F0502020204030204" pitchFamily="34" charset="0"/>
              <a:ea typeface="Calibri" panose="020F0502020204030204" pitchFamily="34" charset="0"/>
            </a:endParaRPr>
          </a:p>
          <a:p>
            <a:endParaRPr lang="en-US" sz="1800" b="1" dirty="0">
              <a:solidFill>
                <a:srgbClr val="C00000"/>
              </a:solidFill>
              <a:latin typeface="Calibri" panose="020F0502020204030204" pitchFamily="34" charset="0"/>
              <a:cs typeface="Calibri" panose="020F0502020204030204" pitchFamily="34" charset="0"/>
            </a:endParaRPr>
          </a:p>
          <a:p>
            <a:endParaRPr lang="en-IN" sz="1800" b="1" dirty="0">
              <a:solidFill>
                <a:srgbClr val="FF00FF"/>
              </a:solidFill>
              <a:effectLst/>
              <a:latin typeface="Calibri" panose="020F0502020204030204" pitchFamily="34" charset="0"/>
              <a:ea typeface="Calibri" panose="020F0502020204030204" pitchFamily="34" charset="0"/>
            </a:endParaRPr>
          </a:p>
          <a:p>
            <a:endParaRPr lang="en-IN" sz="1800" b="1" dirty="0">
              <a:solidFill>
                <a:srgbClr val="00B050"/>
              </a:solidFill>
              <a:effectLst/>
              <a:latin typeface="Calibri" panose="020F0502020204030204" pitchFamily="34" charset="0"/>
              <a:ea typeface="Calibri" panose="020F0502020204030204" pitchFamily="34" charset="0"/>
            </a:endParaRPr>
          </a:p>
          <a:p>
            <a:endParaRPr lang="en-IN" b="1" u="sng" dirty="0">
              <a:solidFill>
                <a:srgbClr val="FF0000"/>
              </a:solidFill>
              <a:latin typeface="Calibri" panose="020F0502020204030204" pitchFamily="34" charset="0"/>
              <a:cs typeface="Calibri" panose="020F0502020204030204" pitchFamily="34" charset="0"/>
            </a:endParaRPr>
          </a:p>
          <a:p>
            <a:endParaRPr lang="en-IN" sz="1800" b="1" u="sng" dirty="0">
              <a:solidFill>
                <a:srgbClr val="FF0000"/>
              </a:solidFill>
              <a:effectLst/>
              <a:latin typeface="Calibri" panose="020F0502020204030204" pitchFamily="34" charset="0"/>
              <a:ea typeface="Arial" panose="020B060402020202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919333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EA336-B4FA-8BDB-00A4-E0F33501ACFE}"/>
              </a:ext>
            </a:extLst>
          </p:cNvPr>
          <p:cNvSpPr txBox="1"/>
          <p:nvPr/>
        </p:nvSpPr>
        <p:spPr>
          <a:xfrm>
            <a:off x="2374512" y="1094023"/>
            <a:ext cx="6249724" cy="3962495"/>
          </a:xfrm>
          <a:prstGeom prst="rect">
            <a:avLst/>
          </a:prstGeom>
          <a:noFill/>
        </p:spPr>
        <p:txBody>
          <a:bodyPr wrap="square">
            <a:spAutoFit/>
          </a:bodyPr>
          <a:lstStyle/>
          <a:p>
            <a:pPr>
              <a:lnSpc>
                <a:spcPct val="115000"/>
              </a:lnSpc>
              <a:spcAft>
                <a:spcPts val="835"/>
              </a:spcAft>
            </a:pPr>
            <a:r>
              <a:rPr lang="en-IN" sz="2800" b="1" u="sng" dirty="0">
                <a:solidFill>
                  <a:srgbClr val="FF0000"/>
                </a:solidFill>
                <a:effectLst/>
                <a:latin typeface="Calibri" panose="020F0502020204030204" pitchFamily="34" charset="0"/>
                <a:ea typeface="Arial" panose="020B0604020202020204" pitchFamily="34" charset="0"/>
                <a:cs typeface="Calibri" panose="020F0502020204030204" pitchFamily="34" charset="0"/>
              </a:rPr>
              <a:t>INTRODUCTION</a:t>
            </a:r>
          </a:p>
          <a:p>
            <a:pPr>
              <a:lnSpc>
                <a:spcPct val="115000"/>
              </a:lnSpc>
              <a:spcAft>
                <a:spcPts val="835"/>
              </a:spcAft>
            </a:pPr>
            <a:r>
              <a:rPr lang="en-US" dirty="0">
                <a:latin typeface="Calibri" panose="020F0502020204030204" pitchFamily="34" charset="0"/>
                <a:cs typeface="Calibri" panose="020F0502020204030204" pitchFamily="34" charset="0"/>
              </a:rPr>
              <a:t>Chatting applications have become an integral part of our daily lives. With the rise of smartphones and internet connectivity, people are using chatting applications more than ever before. These applications allow users to communicate with each other in real-time, regardless of their location.</a:t>
            </a:r>
            <a:endParaRPr lang="en-IN" dirty="0">
              <a:solidFill>
                <a:srgbClr val="000000"/>
              </a:solidFill>
              <a:latin typeface="Calibri" panose="020F0502020204030204" pitchFamily="34" charset="0"/>
              <a:ea typeface="Arial" panose="020B0604020202020204" pitchFamily="34" charset="0"/>
              <a:cs typeface="Calibri" panose="020F0502020204030204" pitchFamily="34" charset="0"/>
            </a:endParaRPr>
          </a:p>
          <a:p>
            <a:pPr>
              <a:lnSpc>
                <a:spcPct val="115000"/>
              </a:lnSpc>
              <a:spcAft>
                <a:spcPts val="835"/>
              </a:spcAft>
            </a:pPr>
            <a:r>
              <a:rPr lang="en-IN"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This client server chat application is based on java swing and used socket package. its simple and easy and require only core java knowledge. I have taken this program from internet and modified a little bit to make it simpler and more elegant.</a:t>
            </a:r>
          </a:p>
          <a:p>
            <a:pPr>
              <a:lnSpc>
                <a:spcPct val="115000"/>
              </a:lnSpc>
              <a:spcAft>
                <a:spcPts val="835"/>
              </a:spcAft>
            </a:pPr>
            <a:endParaRPr lang="en-IN" sz="12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DDCC5B99-A021-15C1-091D-EF41FB59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236" y="1780674"/>
            <a:ext cx="3188973" cy="25891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450294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DEACE-9DDC-AD8D-483F-ADD229347F6D}"/>
              </a:ext>
            </a:extLst>
          </p:cNvPr>
          <p:cNvSpPr txBox="1"/>
          <p:nvPr/>
        </p:nvSpPr>
        <p:spPr>
          <a:xfrm>
            <a:off x="2184934" y="1357162"/>
            <a:ext cx="6015789" cy="2739211"/>
          </a:xfrm>
          <a:prstGeom prst="rect">
            <a:avLst/>
          </a:prstGeom>
          <a:noFill/>
        </p:spPr>
        <p:txBody>
          <a:bodyPr wrap="square">
            <a:spAutoFit/>
          </a:bodyPr>
          <a:lstStyle/>
          <a:p>
            <a:r>
              <a:rPr lang="en-US" sz="2800" b="1" u="sng" dirty="0">
                <a:latin typeface="Calibri" panose="020F0502020204030204" pitchFamily="34" charset="0"/>
                <a:cs typeface="Calibri" panose="020F0502020204030204" pitchFamily="34" charset="0"/>
              </a:rPr>
              <a:t>Types of Chatting Applications</a:t>
            </a:r>
          </a:p>
          <a:p>
            <a:endParaRPr lang="en-US" b="1" dirty="0"/>
          </a:p>
          <a:p>
            <a:r>
              <a:rPr lang="en-US" dirty="0">
                <a:latin typeface="Calibri" panose="020F0502020204030204" pitchFamily="34" charset="0"/>
                <a:cs typeface="Calibri" panose="020F0502020204030204" pitchFamily="34" charset="0"/>
              </a:rPr>
              <a:t>There are several types of chatting applications available today, including social media messaging apps, team communication apps, and video conferencing apps. Social media messaging apps like WhatsApp, Facebook Messenger, and WeChat allow users to chat with friends and family members, share photos and videos, and make voice and video calls.</a:t>
            </a:r>
          </a:p>
        </p:txBody>
      </p:sp>
      <p:pic>
        <p:nvPicPr>
          <p:cNvPr id="5" name="Picture 4">
            <a:extLst>
              <a:ext uri="{FF2B5EF4-FFF2-40B4-BE49-F238E27FC236}">
                <a16:creationId xmlns:a16="http://schemas.microsoft.com/office/drawing/2014/main" id="{08A7A271-142E-8A6D-7EA7-3596EAA27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216" y="2057021"/>
            <a:ext cx="3641700" cy="2039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56491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9D36-9737-438A-8CFE-2196819805B6}"/>
              </a:ext>
            </a:extLst>
          </p:cNvPr>
          <p:cNvSpPr txBox="1"/>
          <p:nvPr/>
        </p:nvSpPr>
        <p:spPr>
          <a:xfrm>
            <a:off x="1742173" y="731520"/>
            <a:ext cx="6150542" cy="4443524"/>
          </a:xfrm>
          <a:prstGeom prst="rect">
            <a:avLst/>
          </a:prstGeom>
          <a:noFill/>
        </p:spPr>
        <p:txBody>
          <a:bodyPr wrap="square">
            <a:spAutoFit/>
          </a:bodyPr>
          <a:lstStyle/>
          <a:p>
            <a:pPr>
              <a:lnSpc>
                <a:spcPct val="115000"/>
              </a:lnSpc>
              <a:spcAft>
                <a:spcPts val="1000"/>
              </a:spcAft>
            </a:pPr>
            <a:r>
              <a:rPr lang="en-IN" sz="2800" b="1" u="sng" dirty="0">
                <a:solidFill>
                  <a:schemeClr val="accent5">
                    <a:lumMod val="50000"/>
                  </a:schemeClr>
                </a:solidFill>
                <a:effectLst/>
                <a:latin typeface="Calibri" panose="020F0502020204030204" pitchFamily="34" charset="0"/>
                <a:ea typeface="Calibri" panose="020F0502020204030204" pitchFamily="34" charset="0"/>
              </a:rPr>
              <a:t>OBJECTIVES</a:t>
            </a:r>
          </a:p>
          <a:p>
            <a:pPr>
              <a:lnSpc>
                <a:spcPct val="115000"/>
              </a:lnSpc>
              <a:spcAft>
                <a:spcPts val="1000"/>
              </a:spcAft>
            </a:pPr>
            <a:endParaRPr lang="en-IN" sz="1200" dirty="0">
              <a:effectLst/>
              <a:latin typeface="Calibri" panose="020F0502020204030204" pitchFamily="34" charset="0"/>
              <a:ea typeface="Calibri" panose="020F0502020204030204" pitchFamily="34" charset="0"/>
            </a:endParaRPr>
          </a:p>
          <a:p>
            <a:pPr>
              <a:lnSpc>
                <a:spcPct val="115000"/>
              </a:lnSpc>
              <a:spcAft>
                <a:spcPts val="1400"/>
              </a:spcAft>
            </a:pPr>
            <a:r>
              <a:rPr lang="en-IN" dirty="0">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The aim of this project is to express how we can implement a simple chat application between a server and a client? The application is a desktop based application and is implemented using Swing and </a:t>
            </a:r>
            <a:r>
              <a:rPr lang="en-IN" dirty="0" err="1">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awt</a:t>
            </a:r>
            <a:r>
              <a:rPr lang="en-IN" dirty="0">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 The project is developed in Java SE language executed on a single stand-alone java across a network using loop back address concept.</a:t>
            </a:r>
            <a:endParaRPr lang="en-IN" dirty="0">
              <a:effectLst/>
              <a:latin typeface="Calibri" panose="020F0502020204030204" pitchFamily="34" charset="0"/>
              <a:ea typeface="Calibri" panose="020F0502020204030204" pitchFamily="34" charset="0"/>
            </a:endParaRPr>
          </a:p>
          <a:p>
            <a:pPr>
              <a:lnSpc>
                <a:spcPct val="115000"/>
              </a:lnSpc>
              <a:spcAft>
                <a:spcPts val="1400"/>
              </a:spcAft>
            </a:pPr>
            <a:r>
              <a:rPr lang="en-IN" dirty="0">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Application consists of two programs:</a:t>
            </a:r>
            <a:endParaRPr lang="en-IN" dirty="0">
              <a:effectLst/>
              <a:latin typeface="Calibri" panose="020F0502020204030204" pitchFamily="34" charset="0"/>
              <a:ea typeface="Calibri" panose="020F0502020204030204" pitchFamily="34" charset="0"/>
            </a:endParaRPr>
          </a:p>
          <a:p>
            <a:pPr>
              <a:lnSpc>
                <a:spcPct val="115000"/>
              </a:lnSpc>
              <a:spcAft>
                <a:spcPts val="1400"/>
              </a:spcAft>
            </a:pPr>
            <a:r>
              <a:rPr lang="en-IN" b="1" dirty="0">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Server</a:t>
            </a:r>
            <a:endParaRPr lang="en-IN" b="1" dirty="0">
              <a:effectLst/>
              <a:latin typeface="Calibri" panose="020F0502020204030204" pitchFamily="34" charset="0"/>
              <a:ea typeface="Calibri" panose="020F0502020204030204" pitchFamily="34" charset="0"/>
            </a:endParaRPr>
          </a:p>
          <a:p>
            <a:pPr>
              <a:lnSpc>
                <a:spcPct val="115000"/>
              </a:lnSpc>
              <a:spcAft>
                <a:spcPts val="1400"/>
              </a:spcAft>
            </a:pPr>
            <a:r>
              <a:rPr lang="en-IN" b="1" dirty="0">
                <a:solidFill>
                  <a:srgbClr val="212529"/>
                </a:solidFill>
                <a:effectLst/>
                <a:latin typeface="Calibri" panose="020F0502020204030204" pitchFamily="34" charset="0"/>
                <a:ea typeface="Quattrocento Sans" panose="020B0502050000020003" pitchFamily="34" charset="0"/>
                <a:cs typeface="Calibri" panose="020F0502020204030204" pitchFamily="34" charset="0"/>
              </a:rPr>
              <a:t>Client</a:t>
            </a:r>
            <a:endParaRPr lang="en-IN" b="1"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528999E1-0DCE-62CC-9E96-4333928B8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072" y="3429000"/>
            <a:ext cx="4280034" cy="2924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51359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E27A2-0980-3B78-1F07-2A174B05D23B}"/>
              </a:ext>
            </a:extLst>
          </p:cNvPr>
          <p:cNvSpPr txBox="1"/>
          <p:nvPr/>
        </p:nvSpPr>
        <p:spPr>
          <a:xfrm>
            <a:off x="2117558" y="1001027"/>
            <a:ext cx="5159141" cy="3724096"/>
          </a:xfrm>
          <a:prstGeom prst="rect">
            <a:avLst/>
          </a:prstGeom>
          <a:noFill/>
        </p:spPr>
        <p:txBody>
          <a:bodyPr wrap="square">
            <a:spAutoFit/>
          </a:bodyPr>
          <a:lstStyle/>
          <a:p>
            <a:r>
              <a:rPr lang="en-US" sz="2800" b="1" u="sng" dirty="0">
                <a:solidFill>
                  <a:srgbClr val="00B0F0"/>
                </a:solidFill>
                <a:latin typeface="Calibri" panose="020F0502020204030204" pitchFamily="34" charset="0"/>
                <a:cs typeface="Calibri" panose="020F0502020204030204" pitchFamily="34" charset="0"/>
              </a:rPr>
              <a:t>Advantages of Chatting Applications</a:t>
            </a:r>
          </a:p>
          <a:p>
            <a:endParaRPr lang="en-US" b="1" dirty="0"/>
          </a:p>
          <a:p>
            <a:r>
              <a:rPr lang="en-US" dirty="0">
                <a:latin typeface="Calibri" panose="020F0502020204030204" pitchFamily="34" charset="0"/>
                <a:cs typeface="Calibri" panose="020F0502020204030204" pitchFamily="34" charset="0"/>
              </a:rPr>
              <a:t>Chatting applications offer numerous advantages over traditional methods of communication. One of the biggest advantages is that they allow users to communicate in real-time, making it easier to stay in touch with friends, family, and colleagues. They also provide a platform for sharing multimedia content, such as photos and videos, which can help enhance communication and make conversations more engaging.</a:t>
            </a:r>
          </a:p>
        </p:txBody>
      </p:sp>
      <p:pic>
        <p:nvPicPr>
          <p:cNvPr id="5" name="Picture 4">
            <a:extLst>
              <a:ext uri="{FF2B5EF4-FFF2-40B4-BE49-F238E27FC236}">
                <a16:creationId xmlns:a16="http://schemas.microsoft.com/office/drawing/2014/main" id="{E0EE698D-A8F6-7179-F0FC-B3FF0FD77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699" y="1309036"/>
            <a:ext cx="4354992" cy="32972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73533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01B1C-6429-E479-C857-0500D5A37B7E}"/>
              </a:ext>
            </a:extLst>
          </p:cNvPr>
          <p:cNvSpPr txBox="1"/>
          <p:nvPr/>
        </p:nvSpPr>
        <p:spPr>
          <a:xfrm>
            <a:off x="2598821" y="1203158"/>
            <a:ext cx="7815714" cy="3962367"/>
          </a:xfrm>
          <a:prstGeom prst="rect">
            <a:avLst/>
          </a:prstGeom>
          <a:noFill/>
        </p:spPr>
        <p:txBody>
          <a:bodyPr wrap="square">
            <a:spAutoFit/>
          </a:bodyPr>
          <a:lstStyle/>
          <a:p>
            <a:pPr>
              <a:lnSpc>
                <a:spcPct val="115000"/>
              </a:lnSpc>
              <a:spcAft>
                <a:spcPts val="1000"/>
              </a:spcAft>
            </a:pPr>
            <a:r>
              <a:rPr lang="en-IN" sz="2800" b="1" u="sng" dirty="0">
                <a:solidFill>
                  <a:srgbClr val="FF00FF"/>
                </a:solidFill>
                <a:effectLst/>
                <a:latin typeface="Calibri" panose="020F0502020204030204" pitchFamily="34" charset="0"/>
                <a:ea typeface="Calibri" panose="020F0502020204030204" pitchFamily="34" charset="0"/>
              </a:rPr>
              <a:t>SCOPE OF PROJECT</a:t>
            </a:r>
          </a:p>
          <a:p>
            <a:pPr>
              <a:lnSpc>
                <a:spcPct val="115000"/>
              </a:lnSpc>
              <a:spcAft>
                <a:spcPts val="1000"/>
              </a:spcAft>
            </a:pPr>
            <a:endParaRPr lang="en-IN" sz="2000" b="1" dirty="0">
              <a:latin typeface="Calibri" panose="020F0502020204030204" pitchFamily="34" charset="0"/>
              <a:ea typeface="Calibri" panose="020F0502020204030204" pitchFamily="34" charset="0"/>
            </a:endParaRPr>
          </a:p>
          <a:p>
            <a:pPr>
              <a:lnSpc>
                <a:spcPct val="115000"/>
              </a:lnSpc>
              <a:spcAft>
                <a:spcPts val="1000"/>
              </a:spcAft>
            </a:pPr>
            <a:r>
              <a:rPr lang="en-IN" sz="2400" b="1" dirty="0">
                <a:effectLst/>
                <a:latin typeface="Calibri" panose="020F0502020204030204" pitchFamily="34" charset="0"/>
                <a:ea typeface="Calibri" panose="020F0502020204030204" pitchFamily="34" charset="0"/>
              </a:rPr>
              <a:t>Server</a:t>
            </a:r>
            <a:endParaRPr lang="en-IN" sz="2400" dirty="0">
              <a:effectLst/>
              <a:latin typeface="Calibri" panose="020F0502020204030204" pitchFamily="34" charset="0"/>
              <a:ea typeface="Calibri" panose="020F0502020204030204" pitchFamily="34" charset="0"/>
            </a:endParaRPr>
          </a:p>
          <a:p>
            <a:pPr>
              <a:lnSpc>
                <a:spcPct val="115000"/>
              </a:lnSpc>
              <a:spcAft>
                <a:spcPts val="1000"/>
              </a:spcAft>
            </a:pPr>
            <a:r>
              <a:rPr lang="en-IN" dirty="0">
                <a:effectLst/>
                <a:latin typeface="Calibri" panose="020F0502020204030204" pitchFamily="34" charset="0"/>
                <a:ea typeface="Calibri" panose="020F0502020204030204" pitchFamily="34" charset="0"/>
              </a:rPr>
              <a:t>A server is a computer program that provides services to other computer programs (and their users) in the same or other computers. The computer that a server program runs in is also frequently referred to as a server. That machine may be a dedicated server or used for other purposes as well. Example Server, Database, Dedicated, Fileserver, Proxy Server, Web Server. The server is always waiting for client’s requests. The client come and go down but the server remains the same.</a:t>
            </a:r>
          </a:p>
        </p:txBody>
      </p:sp>
    </p:spTree>
    <p:extLst>
      <p:ext uri="{BB962C8B-B14F-4D97-AF65-F5344CB8AC3E}">
        <p14:creationId xmlns:p14="http://schemas.microsoft.com/office/powerpoint/2010/main" val="25700663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EF397-667D-ECFD-8A2E-FE25066584A7}"/>
              </a:ext>
            </a:extLst>
          </p:cNvPr>
          <p:cNvSpPr txBox="1"/>
          <p:nvPr/>
        </p:nvSpPr>
        <p:spPr>
          <a:xfrm>
            <a:off x="3048801" y="1709011"/>
            <a:ext cx="6528336" cy="3303212"/>
          </a:xfrm>
          <a:prstGeom prst="rect">
            <a:avLst/>
          </a:prstGeom>
          <a:noFill/>
        </p:spPr>
        <p:txBody>
          <a:bodyPr wrap="square">
            <a:spAutoFit/>
          </a:bodyPr>
          <a:lstStyle/>
          <a:p>
            <a:pPr>
              <a:lnSpc>
                <a:spcPct val="115000"/>
              </a:lnSpc>
              <a:spcAft>
                <a:spcPts val="1000"/>
              </a:spcAft>
            </a:pPr>
            <a:r>
              <a:rPr lang="en-IN" sz="2400" b="1" dirty="0">
                <a:effectLst/>
                <a:latin typeface="Calibri" panose="020F0502020204030204" pitchFamily="34" charset="0"/>
                <a:ea typeface="Calibri" panose="020F0502020204030204" pitchFamily="34" charset="0"/>
              </a:rPr>
              <a:t>Client</a:t>
            </a:r>
            <a:r>
              <a:rPr lang="en-IN" dirty="0">
                <a:effectLst/>
                <a:latin typeface="Calibri" panose="020F0502020204030204" pitchFamily="34" charset="0"/>
                <a:ea typeface="Calibri" panose="020F0502020204030204" pitchFamily="34" charset="0"/>
              </a:rPr>
              <a:t> </a:t>
            </a:r>
          </a:p>
          <a:p>
            <a:pPr>
              <a:lnSpc>
                <a:spcPct val="115000"/>
              </a:lnSpc>
              <a:spcAft>
                <a:spcPts val="1000"/>
              </a:spcAft>
            </a:pPr>
            <a:r>
              <a:rPr lang="en-IN" sz="1800" dirty="0">
                <a:effectLst/>
                <a:latin typeface="Calibri" panose="020F0502020204030204" pitchFamily="34" charset="0"/>
                <a:ea typeface="Calibri" panose="020F0502020204030204" pitchFamily="34" charset="0"/>
              </a:rPr>
              <a:t>On the client site the client knows the hostname of the machine on which the server is running and the port number on which the server is listening. </a:t>
            </a:r>
            <a:endParaRPr lang="en-IN" sz="12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rPr>
              <a:t>To make a connection request, the client tries to rendezvous with the server on the server's machine and port. The client also needs to identify itself to the server so it binds to a local port number that it will use during this connection. This is usually assigned by the system.</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17085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BBBBA-955C-547E-9161-09985D7AEAA1}"/>
              </a:ext>
            </a:extLst>
          </p:cNvPr>
          <p:cNvSpPr txBox="1"/>
          <p:nvPr/>
        </p:nvSpPr>
        <p:spPr>
          <a:xfrm>
            <a:off x="1126156" y="721895"/>
            <a:ext cx="5832909" cy="5750563"/>
          </a:xfrm>
          <a:prstGeom prst="rect">
            <a:avLst/>
          </a:prstGeom>
          <a:noFill/>
        </p:spPr>
        <p:txBody>
          <a:bodyPr wrap="square">
            <a:spAutoFit/>
          </a:bodyPr>
          <a:lstStyle/>
          <a:p>
            <a:r>
              <a:rPr lang="en-US" sz="2800" b="1" dirty="0">
                <a:solidFill>
                  <a:srgbClr val="C00000"/>
                </a:solidFill>
                <a:latin typeface="Calibri" panose="020F0502020204030204" pitchFamily="34" charset="0"/>
                <a:cs typeface="Calibri" panose="020F0502020204030204" pitchFamily="34" charset="0"/>
              </a:rPr>
              <a:t>      </a:t>
            </a:r>
            <a:r>
              <a:rPr lang="en-US" sz="2800" b="1" u="sng" dirty="0">
                <a:solidFill>
                  <a:srgbClr val="C00000"/>
                </a:solidFill>
                <a:latin typeface="Calibri" panose="020F0502020204030204" pitchFamily="34" charset="0"/>
                <a:cs typeface="Calibri" panose="020F0502020204030204" pitchFamily="34" charset="0"/>
              </a:rPr>
              <a:t>Future of Chatting Applications</a:t>
            </a:r>
          </a:p>
          <a:p>
            <a:endParaRPr lang="en-US" b="1" u="sng" dirty="0"/>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  </a:t>
            </a:r>
            <a:endParaRPr lang="en-IN" sz="1800" dirty="0">
              <a:effectLst/>
              <a:latin typeface="Calibri" panose="020F0502020204030204" pitchFamily="34" charset="0"/>
              <a:ea typeface="Calibri" panose="020F0502020204030204" pitchFamily="34" charset="0"/>
            </a:endParaRPr>
          </a:p>
          <a:p>
            <a:pPr marL="457200">
              <a:lnSpc>
                <a:spcPct val="115000"/>
              </a:lnSpc>
              <a:spcAft>
                <a:spcPts val="10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Files transfer: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will enable the user to send files of different formats to others via the chat</a:t>
            </a:r>
            <a:r>
              <a:rPr lang="en-IN" sz="180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application. </a:t>
            </a:r>
            <a:endParaRPr lang="en-IN" sz="1800" dirty="0">
              <a:effectLst/>
              <a:latin typeface="Calibri" panose="020F0502020204030204" pitchFamily="34" charset="0"/>
              <a:ea typeface="Calibri" panose="020F0502020204030204" pitchFamily="34" charset="0"/>
            </a:endParaRPr>
          </a:p>
          <a:p>
            <a:pPr marL="457200">
              <a:lnSpc>
                <a:spcPct val="115000"/>
              </a:lnSpc>
              <a:spcAft>
                <a:spcPts val="10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Voice chat: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will enhance the application to a higher level where communication will be</a:t>
            </a:r>
            <a:r>
              <a:rPr lang="en-IN" sz="180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possible via voice calling as in telephone. </a:t>
            </a:r>
            <a:endParaRPr lang="en-IN" sz="1800" dirty="0">
              <a:effectLst/>
              <a:latin typeface="Calibri" panose="020F0502020204030204" pitchFamily="34" charset="0"/>
              <a:ea typeface="Calibri" panose="020F0502020204030204" pitchFamily="34" charset="0"/>
            </a:endParaRPr>
          </a:p>
          <a:p>
            <a:pPr marL="457200">
              <a:lnSpc>
                <a:spcPct val="115000"/>
              </a:lnSpc>
              <a:spcAft>
                <a:spcPts val="10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Video chat: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will further enhance the feature of calling into video communication.</a:t>
            </a:r>
            <a:r>
              <a:rPr lang="en-IN" sz="180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5AAE91A-7F3A-503C-20CA-0692CC2DE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4" y="1376412"/>
            <a:ext cx="5226517" cy="3869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41625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159</TotalTime>
  <Words>764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Bookman Old Style</vt:lpstr>
      <vt:lpstr>Calibri</vt:lpstr>
      <vt:lpstr>Century Gothic</vt:lpstr>
      <vt:lpstr>Times New Roman</vt:lpstr>
      <vt:lpstr>Wingdings 3</vt:lpstr>
      <vt:lpstr>Wisp</vt:lpstr>
      <vt:lpstr>         transmission of text messages  from sender to receiver by CHATTING APPLICATION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CHATTING APPLICATION</dc:title>
  <dc:creator>Srinivas Mamidipaka</dc:creator>
  <cp:lastModifiedBy>Srinivas Mamidipaka</cp:lastModifiedBy>
  <cp:revision>5</cp:revision>
  <dcterms:created xsi:type="dcterms:W3CDTF">2023-04-19T14:34:45Z</dcterms:created>
  <dcterms:modified xsi:type="dcterms:W3CDTF">2023-04-21T10:05:36Z</dcterms:modified>
</cp:coreProperties>
</file>