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7" r:id="rId2"/>
    <p:sldId id="281" r:id="rId3"/>
    <p:sldId id="258" r:id="rId4"/>
    <p:sldId id="259" r:id="rId5"/>
    <p:sldId id="289" r:id="rId6"/>
    <p:sldId id="261" r:id="rId7"/>
    <p:sldId id="262" r:id="rId8"/>
    <p:sldId id="263" r:id="rId9"/>
    <p:sldId id="270" r:id="rId10"/>
    <p:sldId id="282" r:id="rId11"/>
    <p:sldId id="290" r:id="rId12"/>
    <p:sldId id="291" r:id="rId13"/>
    <p:sldId id="292" r:id="rId14"/>
    <p:sldId id="283" r:id="rId15"/>
    <p:sldId id="284" r:id="rId16"/>
    <p:sldId id="285" r:id="rId17"/>
    <p:sldId id="286" r:id="rId18"/>
    <p:sldId id="287" r:id="rId19"/>
    <p:sldId id="293" r:id="rId20"/>
    <p:sldId id="288" r:id="rId21"/>
    <p:sldId id="280" r:id="rId22"/>
  </p:sldIdLst>
  <p:sldSz cx="9144000" cy="5143500" type="screen16x9"/>
  <p:notesSz cx="6858000" cy="9144000"/>
  <p:embeddedFontLst>
    <p:embeddedFont>
      <p:font typeface="Arial Black" panose="020B0A04020102020204" pitchFamily="34" charset="0"/>
      <p:bold r:id="rId24"/>
    </p:embeddedFont>
    <p:embeddedFont>
      <p:font typeface="Calisto MT" panose="02040603050505030304" pitchFamily="18" charset="0"/>
      <p:regular r:id="rId25"/>
      <p:bold r:id="rId26"/>
      <p:italic r:id="rId27"/>
      <p:boldItalic r:id="rId28"/>
    </p:embeddedFont>
    <p:embeddedFont>
      <p:font typeface="Oxygen Light" panose="02000303000000000000" pitchFamily="2" charset="0"/>
      <p:regular r:id="rId29"/>
      <p:bold r:id="rId30"/>
    </p:embeddedFont>
    <p:embeddedFont>
      <p:font typeface="Zilla Slab SemiBold" panose="020B0604020202020204"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8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05A473-A67A-4E67-B12D-D377399AE1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B3CEEE4-EA1C-4687-B06A-87DD94B0C2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64" d="100"/>
          <a:sy n="64" d="100"/>
        </p:scale>
        <p:origin x="221"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76"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7"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863893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1048586" name="Google Shape;22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7" name="Google Shape;22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48596"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7"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01"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2"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10"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1"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1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21"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2"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48638"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9"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1048674" name="Google Shape;514;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5" name="Google Shape;515;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1048588" name="Google Shape;22;p5"/>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589" name="Google Shape;23;p5"/>
          <p:cNvSpPr/>
          <p:nvPr/>
        </p:nvSpPr>
        <p:spPr>
          <a:xfrm>
            <a:off x="0" y="-50"/>
            <a:ext cx="7433400" cy="5143500"/>
          </a:xfrm>
          <a:prstGeom prst="rect">
            <a:avLst/>
          </a:prstGeom>
          <a:solidFill>
            <a:schemeClr val="lt1"/>
          </a:solidFill>
          <a:ln>
            <a:noFill/>
          </a:ln>
          <a:effectLst>
            <a:outerShdw blurRad="5715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a:solidFill>
                <a:schemeClr val="lt1"/>
              </a:solidFill>
              <a:latin typeface="Zilla Slab SemiBold"/>
              <a:ea typeface="Zilla Slab SemiBold"/>
              <a:cs typeface="Zilla Slab SemiBold"/>
              <a:sym typeface="Zilla Slab SemiBold"/>
            </a:endParaRPr>
          </a:p>
        </p:txBody>
      </p:sp>
      <p:sp>
        <p:nvSpPr>
          <p:cNvPr id="1048590" name="Google Shape;24;p5"/>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
        <p:nvSpPr>
          <p:cNvPr id="1048591" name="Google Shape;25;p5"/>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lvl1pPr>
            <a:lvl2pPr marL="914400" lvl="1" indent="-381000" rtl="0">
              <a:spcBef>
                <a:spcPts val="800"/>
              </a:spcBef>
              <a:spcAft>
                <a:spcPts val="0"/>
              </a:spcAft>
              <a:buSzPts val="2400"/>
              <a:buChar char="⇾"/>
            </a:lvl2pPr>
            <a:lvl3pPr marL="1371600" lvl="2" indent="-381000" rtl="0">
              <a:spcBef>
                <a:spcPts val="800"/>
              </a:spcBef>
              <a:spcAft>
                <a:spcPts val="0"/>
              </a:spcAft>
              <a:buSzPts val="2400"/>
              <a:buChar char="￫"/>
            </a:lvl3pPr>
            <a:lvl4pPr marL="1828800" lvl="3" indent="-381000" rtl="0">
              <a:spcBef>
                <a:spcPts val="800"/>
              </a:spcBef>
              <a:spcAft>
                <a:spcPts val="0"/>
              </a:spcAft>
              <a:buSzPts val="2400"/>
              <a:buChar char="●"/>
            </a:lvl4pPr>
            <a:lvl5pPr marL="2286000" lvl="4" indent="-381000" rtl="0">
              <a:spcBef>
                <a:spcPts val="800"/>
              </a:spcBef>
              <a:spcAft>
                <a:spcPts val="0"/>
              </a:spcAft>
              <a:buSzPts val="2400"/>
              <a:buChar char="○"/>
            </a:lvl5pPr>
            <a:lvl6pPr marL="2743200" lvl="5" indent="-381000" rtl="0">
              <a:spcBef>
                <a:spcPts val="800"/>
              </a:spcBef>
              <a:spcAft>
                <a:spcPts val="0"/>
              </a:spcAft>
              <a:buSzPts val="2400"/>
              <a:buChar char="■"/>
            </a:lvl6pPr>
            <a:lvl7pPr marL="3200400" lvl="6" indent="-381000" rtl="0">
              <a:spcBef>
                <a:spcPts val="800"/>
              </a:spcBef>
              <a:spcAft>
                <a:spcPts val="0"/>
              </a:spcAft>
              <a:buSzPts val="2400"/>
              <a:buChar char="●"/>
            </a:lvl7pPr>
            <a:lvl8pPr marL="3657600" lvl="7" indent="-381000" rtl="0">
              <a:spcBef>
                <a:spcPts val="800"/>
              </a:spcBef>
              <a:spcAft>
                <a:spcPts val="0"/>
              </a:spcAft>
              <a:buSzPts val="2400"/>
              <a:buChar char="○"/>
            </a:lvl8pPr>
            <a:lvl9pPr marL="4114800" lvl="8" indent="-381000" rtl="0">
              <a:spcBef>
                <a:spcPts val="800"/>
              </a:spcBef>
              <a:spcAft>
                <a:spcPts val="800"/>
              </a:spcAft>
              <a:buSzPts val="2400"/>
              <a:buChar char="■"/>
            </a:lvl9pPr>
          </a:lstStyle>
          <a:p>
            <a:endParaRPr/>
          </a:p>
        </p:txBody>
      </p:sp>
      <p:sp>
        <p:nvSpPr>
          <p:cNvPr id="1048592" name="Google Shape;26;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
        <p:nvSpPr>
          <p:cNvPr id="1048593" name="Google Shape;27;p5"/>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1048628" name="Google Shape;46;p8"/>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29" name="Google Shape;47;p8"/>
          <p:cNvSpPr/>
          <p:nvPr/>
        </p:nvSpPr>
        <p:spPr>
          <a:xfrm>
            <a:off x="0" y="-50"/>
            <a:ext cx="7433400" cy="5143500"/>
          </a:xfrm>
          <a:prstGeom prst="rect">
            <a:avLst/>
          </a:prstGeom>
          <a:solidFill>
            <a:schemeClr val="lt1"/>
          </a:solidFill>
          <a:ln>
            <a:noFill/>
          </a:ln>
          <a:effectLst>
            <a:outerShdw blurRad="5715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a:solidFill>
                <a:schemeClr val="lt1"/>
              </a:solidFill>
              <a:latin typeface="Zilla Slab SemiBold"/>
              <a:ea typeface="Zilla Slab SemiBold"/>
              <a:cs typeface="Zilla Slab SemiBold"/>
              <a:sym typeface="Zilla Slab SemiBold"/>
            </a:endParaRPr>
          </a:p>
        </p:txBody>
      </p:sp>
      <p:sp>
        <p:nvSpPr>
          <p:cNvPr id="1048630" name="Google Shape;48;p8"/>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31" name="Google Shape;49;p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lvl1pPr>
            <a:lvl2pPr lvl="1" rtl="0">
              <a:spcBef>
                <a:spcPts val="0"/>
              </a:spcBef>
              <a:spcAft>
                <a:spcPts val="0"/>
              </a:spcAft>
              <a:buSzPts val="3200"/>
              <a:buNone/>
            </a:lvl2pPr>
            <a:lvl3pPr lvl="2" rtl="0">
              <a:spcBef>
                <a:spcPts val="0"/>
              </a:spcBef>
              <a:spcAft>
                <a:spcPts val="0"/>
              </a:spcAft>
              <a:buSzPts val="3200"/>
              <a:buNone/>
            </a:lvl3pPr>
            <a:lvl4pPr lvl="3" rtl="0">
              <a:spcBef>
                <a:spcPts val="0"/>
              </a:spcBef>
              <a:spcAft>
                <a:spcPts val="0"/>
              </a:spcAft>
              <a:buSzPts val="3200"/>
              <a:buNone/>
            </a:lvl4pPr>
            <a:lvl5pPr lvl="4" rtl="0">
              <a:spcBef>
                <a:spcPts val="0"/>
              </a:spcBef>
              <a:spcAft>
                <a:spcPts val="0"/>
              </a:spcAft>
              <a:buSzPts val="3200"/>
              <a:buNone/>
            </a:lvl5pPr>
            <a:lvl6pPr lvl="5" rtl="0">
              <a:spcBef>
                <a:spcPts val="0"/>
              </a:spcBef>
              <a:spcAft>
                <a:spcPts val="0"/>
              </a:spcAft>
              <a:buSzPts val="3200"/>
              <a:buNone/>
            </a:lvl6pPr>
            <a:lvl7pPr lvl="6" rtl="0">
              <a:spcBef>
                <a:spcPts val="0"/>
              </a:spcBef>
              <a:spcAft>
                <a:spcPts val="0"/>
              </a:spcAft>
              <a:buSzPts val="3200"/>
              <a:buNone/>
            </a:lvl7pPr>
            <a:lvl8pPr lvl="7" rtl="0">
              <a:spcBef>
                <a:spcPts val="0"/>
              </a:spcBef>
              <a:spcAft>
                <a:spcPts val="0"/>
              </a:spcAft>
              <a:buSzPts val="3200"/>
              <a:buNone/>
            </a:lvl8pPr>
            <a:lvl9pPr lvl="8" rtl="0">
              <a:spcBef>
                <a:spcPts val="0"/>
              </a:spcBef>
              <a:spcAft>
                <a:spcPts val="0"/>
              </a:spcAft>
              <a:buSzPts val="3200"/>
              <a:buNone/>
            </a:lvl9pPr>
          </a:lstStyle>
          <a:p>
            <a:endParaRPr/>
          </a:p>
        </p:txBody>
      </p:sp>
      <p:sp>
        <p:nvSpPr>
          <p:cNvPr id="1048632" name="Google Shape;50;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white">
  <p:cSld name="BLANK_1">
    <p:spTree>
      <p:nvGrpSpPr>
        <p:cNvPr id="1" name="Shape 62"/>
        <p:cNvGrpSpPr/>
        <p:nvPr/>
      </p:nvGrpSpPr>
      <p:grpSpPr>
        <a:xfrm>
          <a:off x="0" y="0"/>
          <a:ext cx="0" cy="0"/>
          <a:chOff x="0" y="0"/>
          <a:chExt cx="0" cy="0"/>
        </a:xfrm>
      </p:grpSpPr>
      <p:sp>
        <p:nvSpPr>
          <p:cNvPr id="1048579" name="Google Shape;63;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
        <p:nvSpPr>
          <p:cNvPr id="1048580" name="Google Shape;64;p12"/>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pattFill prst="pct5">
          <a:fgClr>
            <a:schemeClr val="accent1"/>
          </a:fgClr>
          <a:bgClr>
            <a:schemeClr val="bg1"/>
          </a:bgClr>
        </a:patt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1pPr>
            <a:lvl2pPr lvl="1"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2pPr>
            <a:lvl3pPr lvl="2"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3pPr>
            <a:lvl4pPr lvl="3"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4pPr>
            <a:lvl5pPr lvl="4"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5pPr>
            <a:lvl6pPr lvl="5"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6pPr>
            <a:lvl7pPr lvl="6"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7pPr>
            <a:lvl8pPr lvl="7"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8pPr>
            <a:lvl9pPr lvl="8"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9pPr>
          </a:lstStyle>
          <a:p>
            <a:endParaRPr/>
          </a:p>
        </p:txBody>
      </p:sp>
      <p:sp>
        <p:nvSpPr>
          <p:cNvPr id="1048577" name="Google Shape;7;p1"/>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Oxygen Light"/>
              <a:buChar char="⇨"/>
              <a:defRPr sz="2400">
                <a:solidFill>
                  <a:schemeClr val="dk1"/>
                </a:solidFill>
                <a:latin typeface="Oxygen Light"/>
                <a:ea typeface="Oxygen Light"/>
                <a:cs typeface="Oxygen Light"/>
                <a:sym typeface="Oxygen Light"/>
              </a:defRPr>
            </a:lvl1pPr>
            <a:lvl2pPr marL="914400" lvl="1" indent="-381000" rtl="0">
              <a:lnSpc>
                <a:spcPct val="115000"/>
              </a:lnSpc>
              <a:spcBef>
                <a:spcPts val="800"/>
              </a:spcBef>
              <a:spcAft>
                <a:spcPts val="0"/>
              </a:spcAft>
              <a:buClr>
                <a:schemeClr val="accent1"/>
              </a:buClr>
              <a:buSzPts val="2400"/>
              <a:buFont typeface="Oxygen Light"/>
              <a:buChar char="⇾"/>
              <a:defRPr sz="2400">
                <a:solidFill>
                  <a:schemeClr val="dk1"/>
                </a:solidFill>
                <a:latin typeface="Oxygen Light"/>
                <a:ea typeface="Oxygen Light"/>
                <a:cs typeface="Oxygen Light"/>
                <a:sym typeface="Oxygen Light"/>
              </a:defRPr>
            </a:lvl2pPr>
            <a:lvl3pPr marL="1371600" lvl="2" indent="-381000" rtl="0">
              <a:lnSpc>
                <a:spcPct val="115000"/>
              </a:lnSpc>
              <a:spcBef>
                <a:spcPts val="800"/>
              </a:spcBef>
              <a:spcAft>
                <a:spcPts val="0"/>
              </a:spcAft>
              <a:buClr>
                <a:schemeClr val="lt2"/>
              </a:buClr>
              <a:buSzPts val="2400"/>
              <a:buFont typeface="Oxygen Light"/>
              <a:buChar char="￫"/>
              <a:defRPr sz="2400">
                <a:solidFill>
                  <a:schemeClr val="dk1"/>
                </a:solidFill>
                <a:latin typeface="Oxygen Light"/>
                <a:ea typeface="Oxygen Light"/>
                <a:cs typeface="Oxygen Light"/>
                <a:sym typeface="Oxygen Light"/>
              </a:defRPr>
            </a:lvl3pPr>
            <a:lvl4pPr marL="1828800" lvl="3"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4pPr>
            <a:lvl5pPr marL="2286000" lvl="4"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5pPr>
            <a:lvl6pPr marL="2743200" lvl="5"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6pPr>
            <a:lvl7pPr marL="3200400" lvl="6"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7pPr>
            <a:lvl8pPr marL="3657600" lvl="7"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8pPr>
            <a:lvl9pPr marL="4114800" lvl="8" indent="-381000" rtl="0">
              <a:lnSpc>
                <a:spcPct val="115000"/>
              </a:lnSpc>
              <a:spcBef>
                <a:spcPts val="800"/>
              </a:spcBef>
              <a:spcAft>
                <a:spcPts val="800"/>
              </a:spcAft>
              <a:buClr>
                <a:schemeClr val="dk1"/>
              </a:buClr>
              <a:buSzPts val="2400"/>
              <a:buFont typeface="Oxygen Light"/>
              <a:buChar char="■"/>
              <a:defRPr sz="2400">
                <a:solidFill>
                  <a:schemeClr val="dk1"/>
                </a:solidFill>
                <a:latin typeface="Oxygen Light"/>
                <a:ea typeface="Oxygen Light"/>
                <a:cs typeface="Oxygen Light"/>
                <a:sym typeface="Oxygen Light"/>
              </a:defRPr>
            </a:lvl9pPr>
          </a:lstStyle>
          <a:p>
            <a:endParaRPr/>
          </a:p>
        </p:txBody>
      </p:sp>
      <p:sp>
        <p:nvSpPr>
          <p:cNvPr id="104857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Zilla Slab SemiBold"/>
                <a:ea typeface="Zilla Slab SemiBold"/>
                <a:cs typeface="Zilla Slab SemiBold"/>
                <a:sym typeface="Zilla Slab SemiBold"/>
              </a:defRPr>
            </a:lvl1pPr>
            <a:lvl2pPr lvl="1" algn="r" rtl="0">
              <a:buNone/>
              <a:defRPr sz="1500">
                <a:solidFill>
                  <a:schemeClr val="lt1"/>
                </a:solidFill>
                <a:latin typeface="Zilla Slab SemiBold"/>
                <a:ea typeface="Zilla Slab SemiBold"/>
                <a:cs typeface="Zilla Slab SemiBold"/>
                <a:sym typeface="Zilla Slab SemiBold"/>
              </a:defRPr>
            </a:lvl2pPr>
            <a:lvl3pPr lvl="2" algn="r" rtl="0">
              <a:buNone/>
              <a:defRPr sz="1500">
                <a:solidFill>
                  <a:schemeClr val="lt1"/>
                </a:solidFill>
                <a:latin typeface="Zilla Slab SemiBold"/>
                <a:ea typeface="Zilla Slab SemiBold"/>
                <a:cs typeface="Zilla Slab SemiBold"/>
                <a:sym typeface="Zilla Slab SemiBold"/>
              </a:defRPr>
            </a:lvl3pPr>
            <a:lvl4pPr lvl="3" algn="r" rtl="0">
              <a:buNone/>
              <a:defRPr sz="1500">
                <a:solidFill>
                  <a:schemeClr val="lt1"/>
                </a:solidFill>
                <a:latin typeface="Zilla Slab SemiBold"/>
                <a:ea typeface="Zilla Slab SemiBold"/>
                <a:cs typeface="Zilla Slab SemiBold"/>
                <a:sym typeface="Zilla Slab SemiBold"/>
              </a:defRPr>
            </a:lvl4pPr>
            <a:lvl5pPr lvl="4" algn="r" rtl="0">
              <a:buNone/>
              <a:defRPr sz="1500">
                <a:solidFill>
                  <a:schemeClr val="lt1"/>
                </a:solidFill>
                <a:latin typeface="Zilla Slab SemiBold"/>
                <a:ea typeface="Zilla Slab SemiBold"/>
                <a:cs typeface="Zilla Slab SemiBold"/>
                <a:sym typeface="Zilla Slab SemiBold"/>
              </a:defRPr>
            </a:lvl5pPr>
            <a:lvl6pPr lvl="5" algn="r" rtl="0">
              <a:buNone/>
              <a:defRPr sz="1500">
                <a:solidFill>
                  <a:schemeClr val="lt1"/>
                </a:solidFill>
                <a:latin typeface="Zilla Slab SemiBold"/>
                <a:ea typeface="Zilla Slab SemiBold"/>
                <a:cs typeface="Zilla Slab SemiBold"/>
                <a:sym typeface="Zilla Slab SemiBold"/>
              </a:defRPr>
            </a:lvl6pPr>
            <a:lvl7pPr lvl="6" algn="r" rtl="0">
              <a:buNone/>
              <a:defRPr sz="1500">
                <a:solidFill>
                  <a:schemeClr val="lt1"/>
                </a:solidFill>
                <a:latin typeface="Zilla Slab SemiBold"/>
                <a:ea typeface="Zilla Slab SemiBold"/>
                <a:cs typeface="Zilla Slab SemiBold"/>
                <a:sym typeface="Zilla Slab SemiBold"/>
              </a:defRPr>
            </a:lvl7pPr>
            <a:lvl8pPr lvl="7" algn="r" rtl="0">
              <a:buNone/>
              <a:defRPr sz="1500">
                <a:solidFill>
                  <a:schemeClr val="lt1"/>
                </a:solidFill>
                <a:latin typeface="Zilla Slab SemiBold"/>
                <a:ea typeface="Zilla Slab SemiBold"/>
                <a:cs typeface="Zilla Slab SemiBold"/>
                <a:sym typeface="Zilla Slab SemiBold"/>
              </a:defRPr>
            </a:lvl8pPr>
            <a:lvl9pPr lvl="8" algn="r" rtl="0">
              <a:buNone/>
              <a:defRPr sz="1500">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1048581" name="TextBox 33"/>
          <p:cNvSpPr txBox="1"/>
          <p:nvPr/>
        </p:nvSpPr>
        <p:spPr>
          <a:xfrm>
            <a:off x="1362777" y="1609366"/>
            <a:ext cx="6418445" cy="553998"/>
          </a:xfrm>
          <a:prstGeom prst="rect">
            <a:avLst/>
          </a:prstGeom>
          <a:noFill/>
        </p:spPr>
        <p:txBody>
          <a:bodyPr wrap="square">
            <a:spAutoFit/>
          </a:bodyPr>
          <a:lstStyle/>
          <a:p>
            <a:pPr algn="ctr"/>
            <a:r>
              <a:rPr lang="en-GB" sz="1600" b="1"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DEPARTMENT OF COMPUTER SCIENCE AND ENGINEERING</a:t>
            </a:r>
          </a:p>
          <a:p>
            <a:pPr algn="ctr"/>
            <a:r>
              <a:rPr lang="en-US" b="1" dirty="0">
                <a:solidFill>
                  <a:schemeClr val="tx1"/>
                </a:solidFill>
                <a:latin typeface="Times New Roman" panose="02020603050405020304" pitchFamily="18" charset="0"/>
                <a:cs typeface="Times New Roman" panose="02020603050405020304" pitchFamily="18" charset="0"/>
              </a:rPr>
              <a:t>INTERSHIP PRESENTATION ON</a:t>
            </a:r>
          </a:p>
        </p:txBody>
      </p:sp>
      <p:sp>
        <p:nvSpPr>
          <p:cNvPr id="1048582" name="TextBox 34"/>
          <p:cNvSpPr txBox="1"/>
          <p:nvPr/>
        </p:nvSpPr>
        <p:spPr>
          <a:xfrm>
            <a:off x="1143442" y="2338547"/>
            <a:ext cx="6637780" cy="338554"/>
          </a:xfrm>
          <a:prstGeom prst="rect">
            <a:avLst/>
          </a:prstGeom>
          <a:noFill/>
        </p:spPr>
        <p:txBody>
          <a:bodyPr wrap="square">
            <a:spAutoFit/>
          </a:bodyPr>
          <a:lstStyle/>
          <a:p>
            <a:pPr algn="ctr"/>
            <a:r>
              <a:rPr lang="en-US" sz="1600" b="1" dirty="0">
                <a:solidFill>
                  <a:srgbClr val="FF0000"/>
                </a:solidFill>
                <a:latin typeface="Times New Roman" pitchFamily="18" charset="0"/>
                <a:cs typeface="Times New Roman" pitchFamily="18" charset="0"/>
              </a:rPr>
              <a:t>   “LAPTOP SELCTION AND PRICE PREDICTTION”</a:t>
            </a:r>
          </a:p>
        </p:txBody>
      </p:sp>
      <p:sp>
        <p:nvSpPr>
          <p:cNvPr id="1048583" name="TextBox 35"/>
          <p:cNvSpPr txBox="1"/>
          <p:nvPr/>
        </p:nvSpPr>
        <p:spPr>
          <a:xfrm>
            <a:off x="398564" y="3398380"/>
            <a:ext cx="2976293" cy="769441"/>
          </a:xfrm>
          <a:prstGeom prst="rect">
            <a:avLst/>
          </a:prstGeom>
          <a:noFill/>
        </p:spPr>
        <p:txBody>
          <a:bodyPr wrap="square">
            <a:spAutoFit/>
          </a:bodyPr>
          <a:lstStyle/>
          <a:p>
            <a:pPr lvl="0" algn="ctr">
              <a:buClrTx/>
            </a:pPr>
            <a:r>
              <a:rPr lang="en-US" b="1" kern="1200" dirty="0">
                <a:solidFill>
                  <a:prstClr val="black"/>
                </a:solidFill>
                <a:latin typeface="Times New Roman" panose="02020603050405020304" pitchFamily="18" charset="0"/>
                <a:cs typeface="Times New Roman" panose="02020603050405020304" pitchFamily="18" charset="0"/>
              </a:rPr>
              <a:t>Under the guidance of :</a:t>
            </a:r>
          </a:p>
          <a:p>
            <a:pPr lvl="0" algn="ctr">
              <a:buClrTx/>
            </a:pPr>
            <a:r>
              <a:rPr lang="en-US" sz="1800" b="1" dirty="0">
                <a:latin typeface="Times New Roman" panose="02020603050405020304" pitchFamily="18" charset="0"/>
                <a:cs typeface="Times New Roman" panose="02020603050405020304" pitchFamily="18" charset="0"/>
              </a:rPr>
              <a:t>Ms. </a:t>
            </a:r>
            <a:r>
              <a:rPr lang="en-US" sz="1800" b="1" dirty="0" err="1">
                <a:latin typeface="Times New Roman" panose="02020603050405020304" pitchFamily="18" charset="0"/>
                <a:cs typeface="Times New Roman" panose="02020603050405020304" pitchFamily="18" charset="0"/>
              </a:rPr>
              <a:t>Farheen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Farhath</a:t>
            </a:r>
            <a:endParaRPr lang="en-US" sz="1800" b="1" dirty="0">
              <a:latin typeface="Times New Roman" panose="02020603050405020304" pitchFamily="18" charset="0"/>
              <a:cs typeface="Times New Roman" panose="02020603050405020304" pitchFamily="18" charset="0"/>
            </a:endParaRPr>
          </a:p>
          <a:p>
            <a:pPr lvl="0" algn="ctr">
              <a:buClrTx/>
            </a:pPr>
            <a:r>
              <a:rPr kumimoji="0" lang="en-US" sz="1800" b="1" i="0" u="none" strike="noStrike" kern="1200" cap="none" spc="0" normalizeH="0" baseline="-25000" noProof="0" dirty="0">
                <a:ln>
                  <a:noFill/>
                </a:ln>
                <a:solidFill>
                  <a:prstClr val="black"/>
                </a:solidFill>
                <a:effectLst/>
                <a:uLnTx/>
                <a:uFillTx/>
                <a:latin typeface="Times New Roman" panose="02020603050405020304" pitchFamily="18" charset="0"/>
                <a:cs typeface="Times New Roman" panose="02020603050405020304" pitchFamily="18" charset="0"/>
              </a:rPr>
              <a:t>Project Lead</a:t>
            </a:r>
            <a:endParaRPr kumimoji="0" lang="en-US" sz="1100" b="0" i="0" u="none" strike="noStrike" kern="1200" cap="none" spc="0" normalizeH="0" baseline="-25000" noProof="0" dirty="0">
              <a:ln>
                <a:noFill/>
              </a:ln>
              <a:solidFill>
                <a:prstClr val="black"/>
              </a:solidFill>
              <a:effectLst/>
              <a:uLnTx/>
              <a:uFillTx/>
              <a:latin typeface="Calisto MT" pitchFamily="18" charset="0"/>
              <a:cs typeface="Arial" pitchFamily="34" charset="0"/>
            </a:endParaRPr>
          </a:p>
        </p:txBody>
      </p:sp>
      <p:sp>
        <p:nvSpPr>
          <p:cNvPr id="1048584" name="TextBox 36"/>
          <p:cNvSpPr txBox="1"/>
          <p:nvPr/>
        </p:nvSpPr>
        <p:spPr>
          <a:xfrm>
            <a:off x="6733090" y="3407269"/>
            <a:ext cx="6852587"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b="1" i="0" strike="noStrike" kern="1200" cap="none" spc="0" normalizeH="0" baseline="0" noProof="0" dirty="0">
                <a:ln>
                  <a:noFill/>
                </a:ln>
                <a:solidFill>
                  <a:prstClr val="black"/>
                </a:solidFill>
                <a:effectLst/>
                <a:uLnTx/>
                <a:uFillTx/>
                <a:latin typeface="Calibri"/>
                <a:ea typeface="+mn-ea"/>
                <a:cs typeface="+mn-cs"/>
              </a:rPr>
              <a:t>PRESENTED</a:t>
            </a:r>
            <a:r>
              <a:rPr kumimoji="0" lang="en-GB" b="1" i="0" strike="noStrike" kern="1200" cap="none" spc="0" normalizeH="0" baseline="0" noProof="0" dirty="0">
                <a:ln>
                  <a:noFill/>
                </a:ln>
                <a:solidFill>
                  <a:prstClr val="black"/>
                </a:solidFill>
                <a:effectLst/>
                <a:uLnTx/>
                <a:uFillTx/>
                <a:latin typeface="Calibri"/>
                <a:ea typeface="+mn-ea"/>
                <a:cs typeface="+mn-cs"/>
              </a:rPr>
              <a:t> </a:t>
            </a:r>
            <a:r>
              <a:rPr kumimoji="0" lang="en-US" b="1" i="0" strike="noStrike" kern="1200" cap="none" spc="0" normalizeH="0" baseline="0" noProof="0" dirty="0">
                <a:ln>
                  <a:noFill/>
                </a:ln>
                <a:solidFill>
                  <a:prstClr val="black"/>
                </a:solidFill>
                <a:effectLst/>
                <a:uLnTx/>
                <a:uFillTx/>
                <a:latin typeface="Calibri"/>
                <a:ea typeface="+mn-ea"/>
                <a:cs typeface="+mn-cs"/>
              </a:rPr>
              <a:t>BY</a:t>
            </a:r>
            <a:r>
              <a:rPr kumimoji="0" lang="en-GB" b="1" i="0" strike="noStrike" kern="1200" cap="none" spc="0" normalizeH="0" baseline="0" noProof="0" dirty="0">
                <a:ln>
                  <a:noFill/>
                </a:ln>
                <a:solidFill>
                  <a:prstClr val="black"/>
                </a:solidFill>
                <a:effectLst/>
                <a:uLnTx/>
                <a:uFillTx/>
                <a:latin typeface="Calibri"/>
                <a:ea typeface="+mn-ea"/>
                <a:cs typeface="+mn-cs"/>
              </a:rPr>
              <a:t>:</a:t>
            </a:r>
            <a:endParaRPr kumimoji="0" lang="en-US" b="1" i="0" u="sng" strike="noStrike" kern="1200" cap="none" spc="0" normalizeH="0" baseline="0" noProof="0" dirty="0">
              <a:ln>
                <a:noFill/>
              </a:ln>
              <a:solidFill>
                <a:prstClr val="black"/>
              </a:solidFill>
              <a:effectLst/>
              <a:uLnTx/>
              <a:uFillTx/>
              <a:latin typeface="Calibri"/>
              <a:ea typeface="+mn-ea"/>
              <a:cs typeface="+mn-cs"/>
            </a:endParaRPr>
          </a:p>
        </p:txBody>
      </p:sp>
      <p:sp>
        <p:nvSpPr>
          <p:cNvPr id="1048585" name="TextBox 37"/>
          <p:cNvSpPr txBox="1"/>
          <p:nvPr/>
        </p:nvSpPr>
        <p:spPr>
          <a:xfrm>
            <a:off x="3038292" y="3626134"/>
            <a:ext cx="8731567" cy="1083374"/>
          </a:xfrm>
          <a:prstGeom prst="rect">
            <a:avLst/>
          </a:prstGeom>
          <a:noFill/>
        </p:spPr>
        <p:txBody>
          <a:bodyPr wrap="square">
            <a:spAutoFit/>
          </a:bodyPr>
          <a:lstStyle/>
          <a:p>
            <a:pPr marR="0" lvl="0" algn="ctr" defTabSz="914400" rtl="0" eaLnBrk="1" fontAlgn="auto" latinLnBrk="0" hangingPunct="1">
              <a:lnSpc>
                <a:spcPct val="100000"/>
              </a:lnSpc>
              <a:spcBef>
                <a:spcPct val="20000"/>
              </a:spcBef>
              <a:spcAft>
                <a:spcPts val="0"/>
              </a:spcAft>
              <a:buClrTx/>
              <a:buSzTx/>
            </a:pPr>
            <a:r>
              <a:rPr lang="en-US" b="1" dirty="0">
                <a:solidFill>
                  <a:prstClr val="black"/>
                </a:solidFill>
                <a:latin typeface="Calisto MT" pitchFamily="18" charset="0"/>
                <a:cs typeface="Arial" pitchFamily="34" charset="0"/>
              </a:rPr>
              <a:t>SRINIVAS BHARADWAJ K</a:t>
            </a:r>
          </a:p>
          <a:p>
            <a:pPr marR="0" lvl="0" algn="ctr" defTabSz="914400" rtl="0" eaLnBrk="1" fontAlgn="auto" latinLnBrk="0" hangingPunct="1">
              <a:lnSpc>
                <a:spcPct val="100000"/>
              </a:lnSpc>
              <a:spcBef>
                <a:spcPct val="20000"/>
              </a:spcBef>
              <a:spcAft>
                <a:spcPts val="0"/>
              </a:spcAft>
              <a:buClrTx/>
              <a:buSzTx/>
            </a:pPr>
            <a:r>
              <a:rPr lang="en-US" b="1" dirty="0">
                <a:solidFill>
                  <a:prstClr val="black"/>
                </a:solidFill>
                <a:latin typeface="Calisto MT" pitchFamily="18" charset="0"/>
                <a:cs typeface="Arial" pitchFamily="34" charset="0"/>
              </a:rPr>
              <a:t>  1BI22MC101</a:t>
            </a:r>
          </a:p>
          <a:p>
            <a:pPr marR="0" lvl="0" algn="ctr" defTabSz="914400" rtl="0" eaLnBrk="1" fontAlgn="auto" latinLnBrk="0" hangingPunct="1">
              <a:lnSpc>
                <a:spcPct val="100000"/>
              </a:lnSpc>
              <a:spcBef>
                <a:spcPct val="20000"/>
              </a:spcBef>
              <a:spcAft>
                <a:spcPts val="0"/>
              </a:spcAft>
              <a:buClrTx/>
              <a:buSzTx/>
            </a:pPr>
            <a:endParaRPr lang="en-US" b="1" dirty="0">
              <a:solidFill>
                <a:prstClr val="black"/>
              </a:solidFill>
              <a:latin typeface="Calisto MT" pitchFamily="18" charset="0"/>
              <a:cs typeface="Arial"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mj-lt"/>
              <a:buAutoNum type="arabicPeriod"/>
            </a:pPr>
            <a:endParaRPr kumimoji="0" lang="en-US" b="1" i="0" u="none" strike="noStrike" kern="1200" cap="none" spc="0" normalizeH="0" baseline="0" noProof="0" dirty="0">
              <a:ln>
                <a:noFill/>
              </a:ln>
              <a:solidFill>
                <a:prstClr val="black"/>
              </a:solidFill>
              <a:effectLst/>
              <a:uLnTx/>
              <a:uFillTx/>
              <a:latin typeface="Calisto MT" pitchFamily="18" charset="0"/>
              <a:ea typeface="+mn-ea"/>
              <a:cs typeface="Arial" pitchFamily="34" charset="0"/>
            </a:endParaRPr>
          </a:p>
        </p:txBody>
      </p:sp>
      <p:sp>
        <p:nvSpPr>
          <p:cNvPr id="2" name="Rectangle 1"/>
          <p:cNvSpPr/>
          <p:nvPr/>
        </p:nvSpPr>
        <p:spPr>
          <a:xfrm>
            <a:off x="1966947" y="438194"/>
            <a:ext cx="6565260" cy="523220"/>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BANGALORE INSTITUTE OF TECHNOLOGY</a:t>
            </a:r>
            <a:br>
              <a:rPr lang="en-US" dirty="0"/>
            </a:br>
            <a:r>
              <a:rPr lang="en-US" dirty="0"/>
              <a:t> </a:t>
            </a:r>
            <a:r>
              <a:rPr lang="en-US" dirty="0">
                <a:latin typeface="Times New Roman" panose="02020603050405020304" pitchFamily="18" charset="0"/>
                <a:cs typeface="Times New Roman" panose="02020603050405020304" pitchFamily="18" charset="0"/>
              </a:rPr>
              <a:t>DEPARTMENT OF COMPUTER SCIENCE AND ENGINEERING</a:t>
            </a:r>
          </a:p>
        </p:txBody>
      </p:sp>
      <p:pic>
        <p:nvPicPr>
          <p:cNvPr id="9" name="Picture 8" descr="Description: C:\Users\Abhilash\Desktop\thumbnail.aspx.jpg"/>
          <p:cNvPicPr/>
          <p:nvPr/>
        </p:nvPicPr>
        <p:blipFill>
          <a:blip r:embed="rId3"/>
          <a:srcRect/>
          <a:stretch>
            <a:fillRect/>
          </a:stretch>
        </p:blipFill>
        <p:spPr bwMode="auto">
          <a:xfrm>
            <a:off x="1029358" y="180242"/>
            <a:ext cx="782955" cy="91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5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48583"/>
                                        </p:tgtEl>
                                        <p:attrNameLst>
                                          <p:attrName>style.visibility</p:attrName>
                                        </p:attrNameLst>
                                      </p:cBhvr>
                                      <p:to>
                                        <p:strVal val="visible"/>
                                      </p:to>
                                    </p:set>
                                    <p:animEffect transition="in" filter="fade">
                                      <p:cBhvr>
                                        <p:cTn id="11" dur="500"/>
                                        <p:tgtEl>
                                          <p:spTgt spid="104858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48584"/>
                                        </p:tgtEl>
                                        <p:attrNameLst>
                                          <p:attrName>style.visibility</p:attrName>
                                        </p:attrNameLst>
                                      </p:cBhvr>
                                      <p:to>
                                        <p:strVal val="visible"/>
                                      </p:to>
                                    </p:set>
                                    <p:animEffect transition="in" filter="fade">
                                      <p:cBhvr>
                                        <p:cTn id="16" dur="500"/>
                                        <p:tgtEl>
                                          <p:spTgt spid="104858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48585"/>
                                        </p:tgtEl>
                                        <p:attrNameLst>
                                          <p:attrName>style.visibility</p:attrName>
                                        </p:attrNameLst>
                                      </p:cBhvr>
                                      <p:to>
                                        <p:strVal val="visible"/>
                                      </p:to>
                                    </p:set>
                                    <p:animEffect transition="in" filter="fade">
                                      <p:cBhvr>
                                        <p:cTn id="21" dur="500"/>
                                        <p:tgtEl>
                                          <p:spTgt spid="1048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2" grpId="0"/>
      <p:bldP spid="1048583" grpId="0"/>
      <p:bldP spid="1048584" grpId="0"/>
      <p:bldP spid="10485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IMPLEMENTATION</a:t>
            </a:r>
            <a:endParaRPr lang="en-IN"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394705" y="1111754"/>
            <a:ext cx="6387095" cy="3874686"/>
          </a:xfrm>
        </p:spPr>
        <p:txBody>
          <a:bodyPr/>
          <a:lstStyle/>
          <a:p>
            <a:pPr marL="76200" indent="0" algn="just">
              <a:buNone/>
            </a:pPr>
            <a:r>
              <a:rPr lang="en-US" sz="1400" dirty="0">
                <a:latin typeface="Times New Roman" pitchFamily="18" charset="0"/>
                <a:cs typeface="Times New Roman" pitchFamily="18" charset="0"/>
              </a:rPr>
              <a:t>import pandas as pd</a:t>
            </a:r>
          </a:p>
          <a:p>
            <a:pPr marL="76200" indent="0" algn="just">
              <a:buNone/>
            </a:pPr>
            <a:r>
              <a:rPr lang="en-US" sz="1400" dirty="0">
                <a:latin typeface="Times New Roman" pitchFamily="18" charset="0"/>
                <a:cs typeface="Times New Roman" pitchFamily="18" charset="0"/>
              </a:rPr>
              <a:t>import </a:t>
            </a:r>
            <a:r>
              <a:rPr lang="en-US" sz="1400" dirty="0" err="1">
                <a:latin typeface="Times New Roman" pitchFamily="18" charset="0"/>
                <a:cs typeface="Times New Roman" pitchFamily="18" charset="0"/>
              </a:rPr>
              <a:t>numpy</a:t>
            </a:r>
            <a:r>
              <a:rPr lang="en-US" sz="1400" dirty="0">
                <a:latin typeface="Times New Roman" pitchFamily="18" charset="0"/>
                <a:cs typeface="Times New Roman" pitchFamily="18" charset="0"/>
              </a:rPr>
              <a:t> as </a:t>
            </a:r>
            <a:r>
              <a:rPr lang="en-US" sz="1400" dirty="0" err="1">
                <a:latin typeface="Times New Roman" pitchFamily="18" charset="0"/>
                <a:cs typeface="Times New Roman" pitchFamily="18" charset="0"/>
              </a:rPr>
              <a:t>np</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import </a:t>
            </a:r>
            <a:r>
              <a:rPr lang="en-US" sz="1400" dirty="0" err="1">
                <a:latin typeface="Times New Roman" pitchFamily="18" charset="0"/>
                <a:cs typeface="Times New Roman" pitchFamily="18" charset="0"/>
              </a:rPr>
              <a:t>matplotlib.pyplot</a:t>
            </a:r>
            <a:r>
              <a:rPr lang="en-US" sz="1400" dirty="0">
                <a:latin typeface="Times New Roman" pitchFamily="18" charset="0"/>
                <a:cs typeface="Times New Roman" pitchFamily="18" charset="0"/>
              </a:rPr>
              <a:t> as </a:t>
            </a:r>
            <a:r>
              <a:rPr lang="en-US" sz="1400" dirty="0" err="1">
                <a:latin typeface="Times New Roman" pitchFamily="18" charset="0"/>
                <a:cs typeface="Times New Roman" pitchFamily="18" charset="0"/>
              </a:rPr>
              <a:t>plt</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import </a:t>
            </a:r>
            <a:r>
              <a:rPr lang="en-US" sz="1400" dirty="0" err="1">
                <a:latin typeface="Times New Roman" pitchFamily="18" charset="0"/>
                <a:cs typeface="Times New Roman" pitchFamily="18" charset="0"/>
              </a:rPr>
              <a:t>seaborn</a:t>
            </a:r>
            <a:r>
              <a:rPr lang="en-US" sz="1400" dirty="0">
                <a:latin typeface="Times New Roman" pitchFamily="18" charset="0"/>
                <a:cs typeface="Times New Roman" pitchFamily="18" charset="0"/>
              </a:rPr>
              <a:t> as </a:t>
            </a:r>
            <a:r>
              <a:rPr lang="en-US" sz="1400" dirty="0" err="1">
                <a:latin typeface="Times New Roman" pitchFamily="18" charset="0"/>
                <a:cs typeface="Times New Roman" pitchFamily="18" charset="0"/>
              </a:rPr>
              <a:t>sns</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from </a:t>
            </a:r>
            <a:r>
              <a:rPr lang="en-US" sz="1400" dirty="0" err="1">
                <a:latin typeface="Times New Roman" pitchFamily="18" charset="0"/>
                <a:cs typeface="Times New Roman" pitchFamily="18" charset="0"/>
              </a:rPr>
              <a:t>sklearn.model_selection</a:t>
            </a:r>
            <a:r>
              <a:rPr lang="en-US" sz="1400" dirty="0">
                <a:latin typeface="Times New Roman" pitchFamily="18" charset="0"/>
                <a:cs typeface="Times New Roman" pitchFamily="18" charset="0"/>
              </a:rPr>
              <a:t> import </a:t>
            </a:r>
            <a:r>
              <a:rPr lang="en-US" sz="1400" dirty="0" err="1">
                <a:latin typeface="Times New Roman" pitchFamily="18" charset="0"/>
                <a:cs typeface="Times New Roman" pitchFamily="18" charset="0"/>
              </a:rPr>
              <a:t>train_test_split</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from </a:t>
            </a:r>
            <a:r>
              <a:rPr lang="en-US" sz="1400" dirty="0" err="1">
                <a:latin typeface="Times New Roman" pitchFamily="18" charset="0"/>
                <a:cs typeface="Times New Roman" pitchFamily="18" charset="0"/>
              </a:rPr>
              <a:t>sklearn.preprocessing</a:t>
            </a:r>
            <a:r>
              <a:rPr lang="en-US" sz="1400" dirty="0">
                <a:latin typeface="Times New Roman" pitchFamily="18" charset="0"/>
                <a:cs typeface="Times New Roman" pitchFamily="18" charset="0"/>
              </a:rPr>
              <a:t> import </a:t>
            </a:r>
            <a:r>
              <a:rPr lang="en-US" sz="1400" dirty="0" err="1">
                <a:latin typeface="Times New Roman" pitchFamily="18" charset="0"/>
                <a:cs typeface="Times New Roman" pitchFamily="18" charset="0"/>
              </a:rPr>
              <a:t>StandardScaler</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from </a:t>
            </a:r>
            <a:r>
              <a:rPr lang="en-US" sz="1400" dirty="0" err="1">
                <a:latin typeface="Times New Roman" pitchFamily="18" charset="0"/>
                <a:cs typeface="Times New Roman" pitchFamily="18" charset="0"/>
              </a:rPr>
              <a:t>sklearn.tree</a:t>
            </a:r>
            <a:r>
              <a:rPr lang="en-US" sz="1400" dirty="0">
                <a:latin typeface="Times New Roman" pitchFamily="18" charset="0"/>
                <a:cs typeface="Times New Roman" pitchFamily="18" charset="0"/>
              </a:rPr>
              <a:t> import </a:t>
            </a:r>
            <a:r>
              <a:rPr lang="en-US" sz="1400" dirty="0" err="1">
                <a:latin typeface="Times New Roman" pitchFamily="18" charset="0"/>
                <a:cs typeface="Times New Roman" pitchFamily="18" charset="0"/>
              </a:rPr>
              <a:t>DecisionTreeRegressor</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from </a:t>
            </a:r>
            <a:r>
              <a:rPr lang="en-US" sz="1400" dirty="0" err="1">
                <a:latin typeface="Times New Roman" pitchFamily="18" charset="0"/>
                <a:cs typeface="Times New Roman" pitchFamily="18" charset="0"/>
              </a:rPr>
              <a:t>sklearn.ensemble</a:t>
            </a:r>
            <a:r>
              <a:rPr lang="en-US" sz="1400" dirty="0">
                <a:latin typeface="Times New Roman" pitchFamily="18" charset="0"/>
                <a:cs typeface="Times New Roman" pitchFamily="18" charset="0"/>
              </a:rPr>
              <a:t> import </a:t>
            </a:r>
            <a:r>
              <a:rPr lang="en-US" sz="1400" dirty="0" err="1">
                <a:latin typeface="Times New Roman" pitchFamily="18" charset="0"/>
                <a:cs typeface="Times New Roman" pitchFamily="18" charset="0"/>
              </a:rPr>
              <a:t>RandomForestRegressor</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from sklearn.svm import SVR</a:t>
            </a:r>
          </a:p>
          <a:p>
            <a:pPr marL="76200" indent="0" algn="just">
              <a:buNone/>
            </a:pPr>
            <a:r>
              <a:rPr lang="en-US" sz="1400" dirty="0">
                <a:latin typeface="Times New Roman" pitchFamily="18" charset="0"/>
                <a:cs typeface="Times New Roman" pitchFamily="18" charset="0"/>
              </a:rPr>
              <a:t>from </a:t>
            </a:r>
            <a:r>
              <a:rPr lang="en-US" sz="1400" dirty="0" err="1">
                <a:latin typeface="Times New Roman" pitchFamily="18" charset="0"/>
                <a:cs typeface="Times New Roman" pitchFamily="18" charset="0"/>
              </a:rPr>
              <a:t>sklearn.metrics</a:t>
            </a:r>
            <a:r>
              <a:rPr lang="en-US" sz="1400" dirty="0">
                <a:latin typeface="Times New Roman" pitchFamily="18" charset="0"/>
                <a:cs typeface="Times New Roman" pitchFamily="18" charset="0"/>
              </a:rPr>
              <a:t> import mean_squared_error,r2_score</a:t>
            </a:r>
          </a:p>
          <a:p>
            <a:pPr marL="76200" indent="0" algn="just">
              <a:buNone/>
            </a:pPr>
            <a:r>
              <a:rPr lang="en-US" sz="1400" dirty="0">
                <a:latin typeface="Times New Roman" pitchFamily="18" charset="0"/>
                <a:cs typeface="Times New Roman" pitchFamily="18" charset="0"/>
              </a:rPr>
              <a:t>data=</a:t>
            </a:r>
            <a:r>
              <a:rPr lang="en-US" sz="1400" dirty="0" err="1">
                <a:latin typeface="Times New Roman" pitchFamily="18" charset="0"/>
                <a:cs typeface="Times New Roman" pitchFamily="18" charset="0"/>
              </a:rPr>
              <a:t>pd.read_csv</a:t>
            </a:r>
            <a:r>
              <a:rPr lang="en-US" sz="1400" dirty="0">
                <a:latin typeface="Times New Roman" pitchFamily="18" charset="0"/>
                <a:cs typeface="Times New Roman" pitchFamily="18" charset="0"/>
              </a:rPr>
              <a:t>('laptops.csv')</a:t>
            </a:r>
          </a:p>
          <a:p>
            <a:pPr marL="76200" indent="0" algn="just">
              <a:buNone/>
            </a:pPr>
            <a:r>
              <a:rPr lang="en-US" sz="1400" dirty="0" err="1">
                <a:latin typeface="Times New Roman" pitchFamily="18" charset="0"/>
                <a:cs typeface="Times New Roman" pitchFamily="18" charset="0"/>
              </a:rPr>
              <a:t>data.head</a:t>
            </a:r>
            <a:r>
              <a:rPr lang="en-US" sz="1400" dirty="0">
                <a:latin typeface="Times New Roman" pitchFamily="18" charset="0"/>
                <a:cs typeface="Times New Roman" pitchFamily="18" charset="0"/>
              </a:rPr>
              <a:t>()</a:t>
            </a:r>
          </a:p>
          <a:p>
            <a:pPr marL="76200" indent="0" algn="just">
              <a:buNone/>
            </a:pPr>
            <a:r>
              <a:rPr lang="en-US" sz="1400" dirty="0" err="1">
                <a:latin typeface="Times New Roman" pitchFamily="18" charset="0"/>
                <a:cs typeface="Times New Roman" pitchFamily="18" charset="0"/>
              </a:rPr>
              <a:t>data.shape</a:t>
            </a:r>
            <a:endParaRPr lang="en-US" sz="1400" dirty="0">
              <a:latin typeface="Times New Roman" pitchFamily="18" charset="0"/>
              <a:cs typeface="Times New Roman" pitchFamily="18" charset="0"/>
            </a:endParaRPr>
          </a:p>
          <a:p>
            <a:pPr marL="76200" indent="0" algn="just">
              <a:buNone/>
            </a:pPr>
            <a:r>
              <a:rPr lang="en-US" sz="1400" dirty="0">
                <a:latin typeface="Times New Roman" pitchFamily="18" charset="0"/>
                <a:cs typeface="Times New Roman" pitchFamily="18" charset="0"/>
              </a:rPr>
              <a:t>data.info()</a:t>
            </a:r>
          </a:p>
          <a:p>
            <a:pPr marL="76200" indent="0" algn="just">
              <a:buNone/>
            </a:pPr>
            <a:r>
              <a:rPr lang="en-US" sz="1400" dirty="0" err="1">
                <a:latin typeface="Times New Roman" pitchFamily="18" charset="0"/>
                <a:cs typeface="Times New Roman" pitchFamily="18" charset="0"/>
              </a:rPr>
              <a:t>data.describe</a:t>
            </a:r>
            <a:r>
              <a:rPr lang="en-US" sz="14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extLst>
      <p:ext uri="{BB962C8B-B14F-4D97-AF65-F5344CB8AC3E}">
        <p14:creationId xmlns:p14="http://schemas.microsoft.com/office/powerpoint/2010/main" val="415176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10" y="199379"/>
            <a:ext cx="6424290" cy="4840133"/>
          </a:xfrm>
        </p:spPr>
        <p:txBody>
          <a:bodyPr/>
          <a:lstStyle/>
          <a:p>
            <a:r>
              <a:rPr lang="en-US" sz="1400" dirty="0">
                <a:solidFill>
                  <a:schemeClr val="tx1"/>
                </a:solidFill>
                <a:latin typeface="Times New Roman" pitchFamily="18" charset="0"/>
                <a:cs typeface="Times New Roman" pitchFamily="18" charset="0"/>
              </a:rPr>
              <a:t>#Preprocessing </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#ram</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a:t>
            </a:r>
            <a:r>
              <a:rPr lang="en-US" sz="1400" dirty="0" err="1">
                <a:solidFill>
                  <a:schemeClr val="tx1"/>
                </a:solidFill>
                <a:latin typeface="Times New Roman" pitchFamily="18" charset="0"/>
                <a:cs typeface="Times New Roman" pitchFamily="18" charset="0"/>
              </a:rPr>
              <a:t>ramType</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data.ram.str.split</a:t>
            </a:r>
            <a:r>
              <a:rPr lang="en-US" sz="1400" dirty="0">
                <a:solidFill>
                  <a:schemeClr val="tx1"/>
                </a:solidFill>
                <a:latin typeface="Times New Roman" pitchFamily="18" charset="0"/>
                <a:cs typeface="Times New Roman" pitchFamily="18" charset="0"/>
              </a:rPr>
              <a:t>().apply(lambda x : ' '.join(x[2:-1]))</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data.drop</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ram',axis</a:t>
            </a:r>
            <a:r>
              <a:rPr lang="en-US" sz="1400" dirty="0">
                <a:solidFill>
                  <a:schemeClr val="tx1"/>
                </a:solidFill>
                <a:latin typeface="Times New Roman" pitchFamily="18" charset="0"/>
                <a:cs typeface="Times New Roman" pitchFamily="18" charset="0"/>
              </a:rPr>
              <a:t>=1,inplace=True) </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#storage</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 = data[data["storage"].</a:t>
            </a:r>
            <a:r>
              <a:rPr lang="en-US" sz="1400" dirty="0" err="1">
                <a:solidFill>
                  <a:schemeClr val="tx1"/>
                </a:solidFill>
                <a:latin typeface="Times New Roman" pitchFamily="18" charset="0"/>
                <a:cs typeface="Times New Roman" pitchFamily="18" charset="0"/>
              </a:rPr>
              <a:t>str.contains</a:t>
            </a:r>
            <a:r>
              <a:rPr lang="en-US" sz="1400" dirty="0">
                <a:solidFill>
                  <a:schemeClr val="tx1"/>
                </a:solidFill>
                <a:latin typeface="Times New Roman" pitchFamily="18" charset="0"/>
                <a:cs typeface="Times New Roman" pitchFamily="18" charset="0"/>
              </a:rPr>
              <a:t>("PCI-e SSD (</a:t>
            </a:r>
            <a:r>
              <a:rPr lang="en-US" sz="1400" dirty="0" err="1">
                <a:solidFill>
                  <a:schemeClr val="tx1"/>
                </a:solidFill>
                <a:latin typeface="Times New Roman" pitchFamily="18" charset="0"/>
                <a:cs typeface="Times New Roman" pitchFamily="18" charset="0"/>
              </a:rPr>
              <a:t>NVMe</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ready,Silver</a:t>
            </a:r>
            <a:r>
              <a:rPr lang="en-US" sz="1400" dirty="0">
                <a:solidFill>
                  <a:schemeClr val="tx1"/>
                </a:solidFill>
                <a:latin typeface="Times New Roman" pitchFamily="18" charset="0"/>
                <a:cs typeface="Times New Roman" pitchFamily="18" charset="0"/>
              </a:rPr>
              <a:t>-Lining Print </a:t>
            </a:r>
            <a:r>
              <a:rPr lang="en-US" sz="1400" dirty="0" err="1">
                <a:solidFill>
                  <a:schemeClr val="tx1"/>
                </a:solidFill>
                <a:latin typeface="Times New Roman" pitchFamily="18" charset="0"/>
                <a:cs typeface="Times New Roman" pitchFamily="18" charset="0"/>
              </a:rPr>
              <a:t>Keyboard,Matrix</a:t>
            </a:r>
            <a:r>
              <a:rPr lang="en-US" sz="1400" dirty="0">
                <a:solidFill>
                  <a:schemeClr val="tx1"/>
                </a:solidFill>
                <a:latin typeface="Times New Roman" pitchFamily="18" charset="0"/>
                <a:cs typeface="Times New Roman" pitchFamily="18" charset="0"/>
              </a:rPr>
              <a:t> Display (Extend),Cooler Boost 5,Hi-Res </a:t>
            </a:r>
            <a:r>
              <a:rPr lang="en-US" sz="1400" dirty="0" err="1">
                <a:solidFill>
                  <a:schemeClr val="tx1"/>
                </a:solidFill>
                <a:latin typeface="Times New Roman" pitchFamily="18" charset="0"/>
                <a:cs typeface="Times New Roman" pitchFamily="18" charset="0"/>
              </a:rPr>
              <a:t>Audio,Nahimic</a:t>
            </a:r>
            <a:r>
              <a:rPr lang="en-US" sz="1400" dirty="0">
                <a:solidFill>
                  <a:schemeClr val="tx1"/>
                </a:solidFill>
                <a:latin typeface="Times New Roman" pitchFamily="18" charset="0"/>
                <a:cs typeface="Times New Roman" pitchFamily="18" charset="0"/>
              </a:rPr>
              <a:t> 3,144Hz </a:t>
            </a:r>
            <a:r>
              <a:rPr lang="en-US" sz="1400" dirty="0" err="1">
                <a:solidFill>
                  <a:schemeClr val="tx1"/>
                </a:solidFill>
                <a:latin typeface="Times New Roman" pitchFamily="18" charset="0"/>
                <a:cs typeface="Times New Roman" pitchFamily="18" charset="0"/>
              </a:rPr>
              <a:t>Panel,Thin</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Bezel,RGB</a:t>
            </a:r>
            <a:r>
              <a:rPr lang="en-US" sz="1400" dirty="0">
                <a:solidFill>
                  <a:schemeClr val="tx1"/>
                </a:solidFill>
                <a:latin typeface="Times New Roman" pitchFamily="18" charset="0"/>
                <a:cs typeface="Times New Roman" pitchFamily="18" charset="0"/>
              </a:rPr>
              <a:t> Gaming </a:t>
            </a:r>
            <a:r>
              <a:rPr lang="en-US" sz="1400" dirty="0" err="1">
                <a:solidFill>
                  <a:schemeClr val="tx1"/>
                </a:solidFill>
                <a:latin typeface="Times New Roman" pitchFamily="18" charset="0"/>
                <a:cs typeface="Times New Roman" pitchFamily="18" charset="0"/>
              </a:rPr>
              <a:t>Keyboard,Speaker</a:t>
            </a:r>
            <a:r>
              <a:rPr lang="en-US" sz="1400" dirty="0">
                <a:solidFill>
                  <a:schemeClr val="tx1"/>
                </a:solidFill>
                <a:latin typeface="Times New Roman" pitchFamily="18" charset="0"/>
                <a:cs typeface="Times New Roman" pitchFamily="18" charset="0"/>
              </a:rPr>
              <a:t> Tuning </a:t>
            </a:r>
            <a:r>
              <a:rPr lang="en-US" sz="1400" dirty="0" err="1">
                <a:solidFill>
                  <a:schemeClr val="tx1"/>
                </a:solidFill>
                <a:latin typeface="Times New Roman" pitchFamily="18" charset="0"/>
                <a:cs typeface="Times New Roman" pitchFamily="18" charset="0"/>
              </a:rPr>
              <a:t>Engine,MSI</a:t>
            </a:r>
            <a:r>
              <a:rPr lang="en-US" sz="1400" dirty="0">
                <a:solidFill>
                  <a:schemeClr val="tx1"/>
                </a:solidFill>
                <a:latin typeface="Times New Roman" pitchFamily="18" charset="0"/>
                <a:cs typeface="Times New Roman" pitchFamily="18" charset="0"/>
              </a:rPr>
              <a:t> Center", </a:t>
            </a:r>
            <a:r>
              <a:rPr lang="en-US" sz="1400" dirty="0" err="1">
                <a:solidFill>
                  <a:schemeClr val="tx1"/>
                </a:solidFill>
                <a:latin typeface="Times New Roman" pitchFamily="18" charset="0"/>
                <a:cs typeface="Times New Roman" pitchFamily="18" charset="0"/>
              </a:rPr>
              <a:t>regex</a:t>
            </a:r>
            <a:r>
              <a:rPr lang="en-US" sz="1400" dirty="0">
                <a:solidFill>
                  <a:schemeClr val="tx1"/>
                </a:solidFill>
                <a:latin typeface="Times New Roman" pitchFamily="18" charset="0"/>
                <a:cs typeface="Times New Roman" pitchFamily="18" charset="0"/>
              </a:rPr>
              <a:t>=False) == False]</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 = data[data["storage"].</a:t>
            </a:r>
            <a:r>
              <a:rPr lang="en-US" sz="1400" dirty="0" err="1">
                <a:solidFill>
                  <a:schemeClr val="tx1"/>
                </a:solidFill>
                <a:latin typeface="Times New Roman" pitchFamily="18" charset="0"/>
                <a:cs typeface="Times New Roman" pitchFamily="18" charset="0"/>
              </a:rPr>
              <a:t>str.contains</a:t>
            </a:r>
            <a:r>
              <a:rPr lang="en-US" sz="1400" dirty="0">
                <a:solidFill>
                  <a:schemeClr val="tx1"/>
                </a:solidFill>
                <a:latin typeface="Times New Roman" pitchFamily="18" charset="0"/>
                <a:cs typeface="Times New Roman" pitchFamily="18" charset="0"/>
              </a:rPr>
              <a:t>("PCI-e Gen4 </a:t>
            </a:r>
            <a:r>
              <a:rPr lang="en-US" sz="1400" dirty="0" err="1">
                <a:solidFill>
                  <a:schemeClr val="tx1"/>
                </a:solidFill>
                <a:latin typeface="Times New Roman" pitchFamily="18" charset="0"/>
                <a:cs typeface="Times New Roman" pitchFamily="18" charset="0"/>
              </a:rPr>
              <a:t>SSD?SHIFT?Matrix</a:t>
            </a:r>
            <a:r>
              <a:rPr lang="en-US" sz="1400" dirty="0">
                <a:solidFill>
                  <a:schemeClr val="tx1"/>
                </a:solidFill>
                <a:latin typeface="Times New Roman" pitchFamily="18" charset="0"/>
                <a:cs typeface="Times New Roman" pitchFamily="18" charset="0"/>
              </a:rPr>
              <a:t> Display (Extend)?Cooler Boost 3?Thunderbolt 4?Finger Print </a:t>
            </a:r>
            <a:r>
              <a:rPr lang="en-US" sz="1400" dirty="0" err="1">
                <a:solidFill>
                  <a:schemeClr val="tx1"/>
                </a:solidFill>
                <a:latin typeface="Times New Roman" pitchFamily="18" charset="0"/>
                <a:cs typeface="Times New Roman" pitchFamily="18" charset="0"/>
              </a:rPr>
              <a:t>Security?True</a:t>
            </a:r>
            <a:r>
              <a:rPr lang="en-US" sz="1400" dirty="0">
                <a:solidFill>
                  <a:schemeClr val="tx1"/>
                </a:solidFill>
                <a:latin typeface="Times New Roman" pitchFamily="18" charset="0"/>
                <a:cs typeface="Times New Roman" pitchFamily="18" charset="0"/>
              </a:rPr>
              <a:t> Color 2.0?Hi-Res </a:t>
            </a:r>
            <a:r>
              <a:rPr lang="en-US" sz="1400" dirty="0" err="1">
                <a:solidFill>
                  <a:schemeClr val="tx1"/>
                </a:solidFill>
                <a:latin typeface="Times New Roman" pitchFamily="18" charset="0"/>
                <a:cs typeface="Times New Roman" pitchFamily="18" charset="0"/>
              </a:rPr>
              <a:t>Audio?Nahimic</a:t>
            </a:r>
            <a:r>
              <a:rPr lang="en-US" sz="1400" dirty="0">
                <a:solidFill>
                  <a:schemeClr val="tx1"/>
                </a:solidFill>
                <a:latin typeface="Times New Roman" pitchFamily="18" charset="0"/>
                <a:cs typeface="Times New Roman" pitchFamily="18" charset="0"/>
              </a:rPr>
              <a:t> 3? 4-Sided Thin </a:t>
            </a:r>
            <a:r>
              <a:rPr lang="en-US" sz="1400" dirty="0" err="1">
                <a:solidFill>
                  <a:schemeClr val="tx1"/>
                </a:solidFill>
                <a:latin typeface="Times New Roman" pitchFamily="18" charset="0"/>
                <a:cs typeface="Times New Roman" pitchFamily="18" charset="0"/>
              </a:rPr>
              <a:t>bezel?MSI</a:t>
            </a: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Center?Silky</a:t>
            </a:r>
            <a:r>
              <a:rPr lang="en-US" sz="1400" dirty="0">
                <a:solidFill>
                  <a:schemeClr val="tx1"/>
                </a:solidFill>
                <a:latin typeface="Times New Roman" pitchFamily="18" charset="0"/>
                <a:cs typeface="Times New Roman" pitchFamily="18" charset="0"/>
              </a:rPr>
              <a:t> Smooth </a:t>
            </a:r>
            <a:r>
              <a:rPr lang="en-US" sz="1400" dirty="0" err="1">
                <a:solidFill>
                  <a:schemeClr val="tx1"/>
                </a:solidFill>
                <a:latin typeface="Times New Roman" pitchFamily="18" charset="0"/>
                <a:cs typeface="Times New Roman" pitchFamily="18" charset="0"/>
              </a:rPr>
              <a:t>Touchpad?Military</a:t>
            </a:r>
            <a:r>
              <a:rPr lang="en-US" sz="1400" dirty="0">
                <a:solidFill>
                  <a:schemeClr val="tx1"/>
                </a:solidFill>
                <a:latin typeface="Times New Roman" pitchFamily="18" charset="0"/>
                <a:cs typeface="Times New Roman" pitchFamily="18" charset="0"/>
              </a:rPr>
              <a:t>-Grade Durability", </a:t>
            </a:r>
            <a:r>
              <a:rPr lang="en-US" sz="1400" dirty="0" err="1">
                <a:solidFill>
                  <a:schemeClr val="tx1"/>
                </a:solidFill>
                <a:latin typeface="Times New Roman" pitchFamily="18" charset="0"/>
                <a:cs typeface="Times New Roman" pitchFamily="18" charset="0"/>
              </a:rPr>
              <a:t>regex</a:t>
            </a:r>
            <a:r>
              <a:rPr lang="en-US" sz="1400" dirty="0">
                <a:solidFill>
                  <a:schemeClr val="tx1"/>
                </a:solidFill>
                <a:latin typeface="Times New Roman" pitchFamily="18" charset="0"/>
                <a:cs typeface="Times New Roman" pitchFamily="18" charset="0"/>
              </a:rPr>
              <a:t>=False) == False]</a:t>
            </a:r>
            <a:br>
              <a:rPr lang="en-US" sz="1400" dirty="0">
                <a:solidFill>
                  <a:schemeClr val="tx1"/>
                </a:solidFill>
                <a:latin typeface="Times New Roman" pitchFamily="18" charset="0"/>
                <a:cs typeface="Times New Roman" pitchFamily="18" charset="0"/>
              </a:rPr>
            </a:br>
            <a:r>
              <a:rPr lang="en-US" sz="1400" dirty="0"/>
              <a:t> </a:t>
            </a:r>
            <a:br>
              <a:rPr lang="en-US" sz="1400" dirty="0"/>
            </a:br>
            <a:r>
              <a:rPr lang="en-US" sz="1400" dirty="0">
                <a:solidFill>
                  <a:schemeClr val="tx1"/>
                </a:solidFill>
                <a:latin typeface="Times New Roman" pitchFamily="18" charset="0"/>
                <a:cs typeface="Times New Roman" pitchFamily="18" charset="0"/>
              </a:rPr>
              <a:t>data["storage"] = data["storage"].</a:t>
            </a:r>
            <a:r>
              <a:rPr lang="en-US" sz="1400" dirty="0" err="1">
                <a:solidFill>
                  <a:schemeClr val="tx1"/>
                </a:solidFill>
                <a:latin typeface="Times New Roman" pitchFamily="18" charset="0"/>
                <a:cs typeface="Times New Roman" pitchFamily="18" charset="0"/>
              </a:rPr>
              <a:t>str.replace</a:t>
            </a:r>
            <a:r>
              <a:rPr lang="en-US" sz="1400" dirty="0">
                <a:solidFill>
                  <a:schemeClr val="tx1"/>
                </a:solidFill>
                <a:latin typeface="Times New Roman" pitchFamily="18" charset="0"/>
                <a:cs typeface="Times New Roman" pitchFamily="18" charset="0"/>
              </a:rPr>
              <a:t>(' GB',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data["storage"] = data["storage"].</a:t>
            </a:r>
            <a:r>
              <a:rPr lang="en-US" sz="1400" dirty="0" err="1">
                <a:solidFill>
                  <a:schemeClr val="tx1"/>
                </a:solidFill>
                <a:latin typeface="Times New Roman" pitchFamily="18" charset="0"/>
                <a:cs typeface="Times New Roman" pitchFamily="18" charset="0"/>
              </a:rPr>
              <a:t>str.replace</a:t>
            </a:r>
            <a:r>
              <a:rPr lang="en-US" sz="1400" dirty="0">
                <a:solidFill>
                  <a:schemeClr val="tx1"/>
                </a:solidFill>
                <a:latin typeface="Times New Roman" pitchFamily="18" charset="0"/>
                <a:cs typeface="Times New Roman" pitchFamily="18" charset="0"/>
              </a:rPr>
              <a:t>(' TB', '000')</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new = data["storage"].</a:t>
            </a:r>
            <a:r>
              <a:rPr lang="en-US" sz="1400" dirty="0" err="1">
                <a:solidFill>
                  <a:schemeClr val="tx1"/>
                </a:solidFill>
                <a:latin typeface="Times New Roman" pitchFamily="18" charset="0"/>
                <a:cs typeface="Times New Roman" pitchFamily="18" charset="0"/>
              </a:rPr>
              <a:t>str.split</a:t>
            </a:r>
            <a:r>
              <a:rPr lang="en-US" sz="1400" dirty="0">
                <a:solidFill>
                  <a:schemeClr val="tx1"/>
                </a:solidFill>
                <a:latin typeface="Times New Roman" pitchFamily="18" charset="0"/>
                <a:cs typeface="Times New Roman" pitchFamily="18" charset="0"/>
              </a:rPr>
              <a:t>("|", n = 1, expand = True)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data["first"]= new[0]</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data["first"]=data["first"].</a:t>
            </a:r>
            <a:r>
              <a:rPr lang="en-US" sz="1400" dirty="0" err="1">
                <a:solidFill>
                  <a:schemeClr val="tx1"/>
                </a:solidFill>
                <a:latin typeface="Times New Roman" pitchFamily="18" charset="0"/>
                <a:cs typeface="Times New Roman" pitchFamily="18" charset="0"/>
              </a:rPr>
              <a:t>str.strip</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data["second"]= new[1]</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data["Layer1HDD"] = data["first"].apply(lambda x: 1 if "HDD" in x else 0)</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data["Layer1SSD"] = data["first"].apply(lambda x: 1 if "SSD" in x else 0)</a:t>
            </a:r>
            <a:br>
              <a:rPr lang="en-US" sz="1400" dirty="0"/>
            </a:br>
            <a:r>
              <a:rPr lang="en-US" sz="1400" dirty="0"/>
              <a:t> </a:t>
            </a:r>
            <a:endParaRPr lang="en-US" sz="14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 y="302507"/>
            <a:ext cx="7053943" cy="4620127"/>
          </a:xfrm>
        </p:spPr>
        <p:txBody>
          <a:bodyPr/>
          <a:lstStyle/>
          <a:p>
            <a:r>
              <a:rPr lang="en-US" sz="1400" dirty="0">
                <a:solidFill>
                  <a:schemeClr val="tx1"/>
                </a:solidFill>
                <a:latin typeface="Times New Roman" pitchFamily="18" charset="0"/>
                <a:cs typeface="Times New Roman" pitchFamily="18" charset="0"/>
              </a:rPr>
              <a:t>data['first'] = data['first'].</a:t>
            </a:r>
            <a:r>
              <a:rPr lang="en-US" sz="1400" dirty="0" err="1">
                <a:solidFill>
                  <a:schemeClr val="tx1"/>
                </a:solidFill>
                <a:latin typeface="Times New Roman" pitchFamily="18" charset="0"/>
                <a:cs typeface="Times New Roman" pitchFamily="18" charset="0"/>
              </a:rPr>
              <a:t>str.replace</a:t>
            </a:r>
            <a:r>
              <a:rPr lang="en-US" sz="1400" dirty="0">
                <a:solidFill>
                  <a:schemeClr val="tx1"/>
                </a:solidFill>
                <a:latin typeface="Times New Roman" pitchFamily="18" charset="0"/>
                <a:cs typeface="Times New Roman" pitchFamily="18" charset="0"/>
              </a:rPr>
              <a:t>(r'\D', '',</a:t>
            </a:r>
            <a:r>
              <a:rPr lang="en-US" sz="1400" dirty="0" err="1">
                <a:solidFill>
                  <a:schemeClr val="tx1"/>
                </a:solidFill>
                <a:latin typeface="Times New Roman" pitchFamily="18" charset="0"/>
                <a:cs typeface="Times New Roman" pitchFamily="18" charset="0"/>
              </a:rPr>
              <a:t>regex</a:t>
            </a:r>
            <a:r>
              <a:rPr lang="en-US" sz="1400" dirty="0">
                <a:solidFill>
                  <a:schemeClr val="tx1"/>
                </a:solidFill>
                <a:latin typeface="Times New Roman" pitchFamily="18" charset="0"/>
                <a:cs typeface="Times New Roman" pitchFamily="18" charset="0"/>
              </a:rPr>
              <a:t>=True)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data["second"].</a:t>
            </a:r>
            <a:r>
              <a:rPr lang="en-US" sz="1400" dirty="0" err="1">
                <a:solidFill>
                  <a:schemeClr val="tx1"/>
                </a:solidFill>
                <a:latin typeface="Times New Roman" pitchFamily="18" charset="0"/>
                <a:cs typeface="Times New Roman" pitchFamily="18" charset="0"/>
              </a:rPr>
              <a:t>fillna</a:t>
            </a:r>
            <a:r>
              <a:rPr lang="en-US" sz="1400" dirty="0">
                <a:solidFill>
                  <a:schemeClr val="tx1"/>
                </a:solidFill>
                <a:latin typeface="Times New Roman" pitchFamily="18" charset="0"/>
                <a:cs typeface="Times New Roman" pitchFamily="18" charset="0"/>
              </a:rPr>
              <a:t>("0", </a:t>
            </a:r>
            <a:r>
              <a:rPr lang="en-US" sz="1400" dirty="0" err="1">
                <a:solidFill>
                  <a:schemeClr val="tx1"/>
                </a:solidFill>
                <a:latin typeface="Times New Roman" pitchFamily="18" charset="0"/>
                <a:cs typeface="Times New Roman" pitchFamily="18" charset="0"/>
              </a:rPr>
              <a:t>inplace</a:t>
            </a:r>
            <a:r>
              <a:rPr lang="en-US" sz="1400" dirty="0">
                <a:solidFill>
                  <a:schemeClr val="tx1"/>
                </a:solidFill>
                <a:latin typeface="Times New Roman" pitchFamily="18" charset="0"/>
                <a:cs typeface="Times New Roman" pitchFamily="18" charset="0"/>
              </a:rPr>
              <a:t> = True)</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data["Layer2HDD"] = data["second"].apply(lambda x: 1 if "HDD" in x else 0)</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data["Layer2SSD"] = data["second"].apply(lambda x: 1 if "SSD" in x else 0)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data['second'] = data['second'].</a:t>
            </a:r>
            <a:r>
              <a:rPr lang="en-US" sz="1400" dirty="0" err="1">
                <a:solidFill>
                  <a:schemeClr val="tx1"/>
                </a:solidFill>
                <a:latin typeface="Times New Roman" pitchFamily="18" charset="0"/>
                <a:cs typeface="Times New Roman" pitchFamily="18" charset="0"/>
              </a:rPr>
              <a:t>str.replace</a:t>
            </a:r>
            <a:r>
              <a:rPr lang="en-US" sz="1400" dirty="0">
                <a:solidFill>
                  <a:schemeClr val="tx1"/>
                </a:solidFill>
                <a:latin typeface="Times New Roman" pitchFamily="18" charset="0"/>
                <a:cs typeface="Times New Roman" pitchFamily="18" charset="0"/>
              </a:rPr>
              <a:t>(r'\D', '',</a:t>
            </a:r>
            <a:r>
              <a:rPr lang="en-US" sz="1400" dirty="0" err="1">
                <a:solidFill>
                  <a:schemeClr val="tx1"/>
                </a:solidFill>
                <a:latin typeface="Times New Roman" pitchFamily="18" charset="0"/>
                <a:cs typeface="Times New Roman" pitchFamily="18" charset="0"/>
              </a:rPr>
              <a:t>regex</a:t>
            </a:r>
            <a:r>
              <a:rPr lang="en-US" sz="1400" dirty="0">
                <a:solidFill>
                  <a:schemeClr val="tx1"/>
                </a:solidFill>
                <a:latin typeface="Times New Roman" pitchFamily="18" charset="0"/>
                <a:cs typeface="Times New Roman" pitchFamily="18" charset="0"/>
              </a:rPr>
              <a:t>=True)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data["first"] = data["first"].</a:t>
            </a:r>
            <a:r>
              <a:rPr lang="en-US" sz="1400" dirty="0" err="1">
                <a:solidFill>
                  <a:schemeClr val="tx1"/>
                </a:solidFill>
                <a:latin typeface="Times New Roman" pitchFamily="18" charset="0"/>
                <a:cs typeface="Times New Roman" pitchFamily="18" charset="0"/>
              </a:rPr>
              <a:t>astype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int</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data["second"] = data["second"].</a:t>
            </a:r>
            <a:r>
              <a:rPr lang="en-US" sz="1400" dirty="0" err="1">
                <a:solidFill>
                  <a:schemeClr val="tx1"/>
                </a:solidFill>
                <a:latin typeface="Times New Roman" pitchFamily="18" charset="0"/>
                <a:cs typeface="Times New Roman" pitchFamily="18" charset="0"/>
              </a:rPr>
              <a:t>astype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int</a:t>
            </a:r>
            <a:r>
              <a:rPr lang="en-US" sz="1400" dirty="0">
                <a:solidFill>
                  <a:schemeClr val="tx1"/>
                </a:solidFill>
                <a:latin typeface="Times New Roman" pitchFamily="18" charset="0"/>
                <a:cs typeface="Times New Roman" pitchFamily="18" charset="0"/>
              </a:rPr>
              <a:t>)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data["HDD"]=(data["first"]*data["Layer1HDD"]+data["second"]*data["Layer2HDD"])</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data["SSD"]=(data["first"]*data["Layer1SSD"]+data["second"]*data["Layer2SSD"])</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data.drop</a:t>
            </a:r>
            <a:r>
              <a:rPr lang="en-US" sz="1400" dirty="0">
                <a:solidFill>
                  <a:schemeClr val="tx1"/>
                </a:solidFill>
                <a:latin typeface="Times New Roman" pitchFamily="18" charset="0"/>
                <a:cs typeface="Times New Roman" pitchFamily="18" charset="0"/>
              </a:rPr>
              <a:t>(columns=['first', 'second', 'Layer1HDD', 'Layer1SSD','Layer2HDD', 'Layer2SSD'], </a:t>
            </a:r>
            <a:r>
              <a:rPr lang="en-US" sz="1400" dirty="0" err="1">
                <a:solidFill>
                  <a:schemeClr val="tx1"/>
                </a:solidFill>
                <a:latin typeface="Times New Roman" pitchFamily="18" charset="0"/>
                <a:cs typeface="Times New Roman" pitchFamily="18" charset="0"/>
              </a:rPr>
              <a:t>inplace</a:t>
            </a:r>
            <a:r>
              <a:rPr lang="en-US" sz="1400" dirty="0">
                <a:solidFill>
                  <a:schemeClr val="tx1"/>
                </a:solidFill>
                <a:latin typeface="Times New Roman" pitchFamily="18" charset="0"/>
                <a:cs typeface="Times New Roman" pitchFamily="18" charset="0"/>
              </a:rPr>
              <a:t>=True) </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data.drop</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storage',axis</a:t>
            </a:r>
            <a:r>
              <a:rPr lang="en-US" sz="1400" dirty="0">
                <a:solidFill>
                  <a:schemeClr val="tx1"/>
                </a:solidFill>
                <a:latin typeface="Times New Roman" pitchFamily="18" charset="0"/>
                <a:cs typeface="Times New Roman" pitchFamily="18" charset="0"/>
              </a:rPr>
              <a:t>=1,inplace=True) </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encoding the categorical features using </a:t>
            </a:r>
            <a:r>
              <a:rPr lang="en-US" sz="1400" dirty="0" err="1">
                <a:solidFill>
                  <a:schemeClr val="tx1"/>
                </a:solidFill>
                <a:latin typeface="Times New Roman" pitchFamily="18" charset="0"/>
                <a:cs typeface="Times New Roman" pitchFamily="18" charset="0"/>
              </a:rPr>
              <a:t>onehot</a:t>
            </a:r>
            <a:r>
              <a:rPr lang="en-US" sz="1400" dirty="0">
                <a:solidFill>
                  <a:schemeClr val="tx1"/>
                </a:solidFill>
                <a:latin typeface="Times New Roman" pitchFamily="18" charset="0"/>
                <a:cs typeface="Times New Roman" pitchFamily="18" charset="0"/>
              </a:rPr>
              <a:t> encoding</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dummies = </a:t>
            </a:r>
            <a:r>
              <a:rPr lang="en-US" sz="1400" dirty="0" err="1">
                <a:solidFill>
                  <a:schemeClr val="tx1"/>
                </a:solidFill>
                <a:latin typeface="Times New Roman" pitchFamily="18" charset="0"/>
                <a:cs typeface="Times New Roman" pitchFamily="18" charset="0"/>
              </a:rPr>
              <a:t>pd.get_dummies</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data.operating_system</a:t>
            </a:r>
            <a:r>
              <a:rPr lang="en-US" sz="1400" dirty="0">
                <a:solidFill>
                  <a:schemeClr val="tx1"/>
                </a:solidFill>
                <a:latin typeface="Times New Roman" pitchFamily="18" charset="0"/>
                <a:cs typeface="Times New Roman" pitchFamily="18" charset="0"/>
              </a:rPr>
              <a:t>)dummies</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 = </a:t>
            </a:r>
            <a:r>
              <a:rPr lang="en-US" sz="1400" dirty="0" err="1">
                <a:solidFill>
                  <a:schemeClr val="tx1"/>
                </a:solidFill>
                <a:latin typeface="Times New Roman" pitchFamily="18" charset="0"/>
                <a:cs typeface="Times New Roman" pitchFamily="18" charset="0"/>
              </a:rPr>
              <a:t>pd.concat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data,dummies</a:t>
            </a:r>
            <a:r>
              <a:rPr lang="en-US" sz="1400" dirty="0">
                <a:solidFill>
                  <a:schemeClr val="tx1"/>
                </a:solidFill>
                <a:latin typeface="Times New Roman" pitchFamily="18" charset="0"/>
                <a:cs typeface="Times New Roman" pitchFamily="18" charset="0"/>
              </a:rPr>
              <a:t>],axis=1)</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data.drop</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operating_system',axis</a:t>
            </a:r>
            <a:r>
              <a:rPr lang="en-US" sz="1400" dirty="0">
                <a:solidFill>
                  <a:schemeClr val="tx1"/>
                </a:solidFill>
                <a:latin typeface="Times New Roman" pitchFamily="18" charset="0"/>
                <a:cs typeface="Times New Roman" pitchFamily="18" charset="0"/>
              </a:rPr>
              <a:t>=1,inplace=True)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dummies = </a:t>
            </a:r>
            <a:r>
              <a:rPr lang="en-US" sz="1400" dirty="0" err="1">
                <a:solidFill>
                  <a:schemeClr val="tx1"/>
                </a:solidFill>
                <a:latin typeface="Times New Roman" pitchFamily="18" charset="0"/>
                <a:cs typeface="Times New Roman" pitchFamily="18" charset="0"/>
              </a:rPr>
              <a:t>pd.get_dummies</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data.brand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 = </a:t>
            </a:r>
            <a:r>
              <a:rPr lang="en-US" sz="1400" dirty="0" err="1">
                <a:solidFill>
                  <a:schemeClr val="tx1"/>
                </a:solidFill>
                <a:latin typeface="Times New Roman" pitchFamily="18" charset="0"/>
                <a:cs typeface="Times New Roman" pitchFamily="18" charset="0"/>
              </a:rPr>
              <a:t>pd.concat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data,dummies</a:t>
            </a:r>
            <a:r>
              <a:rPr lang="en-US" sz="1400" dirty="0">
                <a:solidFill>
                  <a:schemeClr val="tx1"/>
                </a:solidFill>
                <a:latin typeface="Times New Roman" pitchFamily="18" charset="0"/>
                <a:cs typeface="Times New Roman" pitchFamily="18" charset="0"/>
              </a:rPr>
              <a:t>],axis=1)</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data.drop</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brand',axis</a:t>
            </a:r>
            <a:r>
              <a:rPr lang="en-US" sz="1400" dirty="0">
                <a:solidFill>
                  <a:schemeClr val="tx1"/>
                </a:solidFill>
                <a:latin typeface="Times New Roman" pitchFamily="18" charset="0"/>
                <a:cs typeface="Times New Roman" pitchFamily="18" charset="0"/>
              </a:rPr>
              <a:t>=1,inplace=True)</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data.head</a:t>
            </a:r>
            <a:r>
              <a:rPr lang="en-US" sz="1400" dirty="0">
                <a:solidFill>
                  <a:schemeClr val="tx1"/>
                </a:solidFill>
                <a:latin typeface="Times New Roman" pitchFamily="18" charset="0"/>
                <a:cs typeface="Times New Roman" pitchFamily="18" charset="0"/>
              </a:rPr>
              <a:t>() </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dummies = </a:t>
            </a:r>
            <a:r>
              <a:rPr lang="en-US" sz="1400" dirty="0" err="1">
                <a:solidFill>
                  <a:schemeClr val="tx1"/>
                </a:solidFill>
                <a:latin typeface="Times New Roman" pitchFamily="18" charset="0"/>
                <a:cs typeface="Times New Roman" pitchFamily="18" charset="0"/>
              </a:rPr>
              <a:t>pd.get_dummies</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data.ramType</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 = </a:t>
            </a:r>
            <a:r>
              <a:rPr lang="en-US" sz="1400" dirty="0" err="1">
                <a:solidFill>
                  <a:schemeClr val="tx1"/>
                </a:solidFill>
                <a:latin typeface="Times New Roman" pitchFamily="18" charset="0"/>
                <a:cs typeface="Times New Roman" pitchFamily="18" charset="0"/>
              </a:rPr>
              <a:t>pd.concat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data,dummies</a:t>
            </a:r>
            <a:r>
              <a:rPr lang="en-US" sz="1400" dirty="0">
                <a:solidFill>
                  <a:schemeClr val="tx1"/>
                </a:solidFill>
                <a:latin typeface="Times New Roman" pitchFamily="18" charset="0"/>
                <a:cs typeface="Times New Roman" pitchFamily="18" charset="0"/>
              </a:rPr>
              <a:t>],axis=1)</a:t>
            </a:r>
            <a:br>
              <a:rPr lang="en-US" sz="1400" dirty="0">
                <a:latin typeface="Times New Roman" pitchFamily="18" charset="0"/>
                <a:cs typeface="Times New Roman" pitchFamily="18" charset="0"/>
              </a:rPr>
            </a:br>
            <a:endParaRPr lang="en-US" sz="1400" dirty="0">
              <a:latin typeface="Times New Roman" pitchFamily="18" charset="0"/>
              <a:cs typeface="Times New Roman"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382" y="82502"/>
            <a:ext cx="7026442" cy="4915759"/>
          </a:xfrm>
        </p:spPr>
        <p:txBody>
          <a:bodyPr/>
          <a:lstStyle/>
          <a:p>
            <a:r>
              <a:rPr lang="en-US" sz="1400" dirty="0" err="1">
                <a:solidFill>
                  <a:schemeClr val="tx1"/>
                </a:solidFill>
                <a:latin typeface="Times New Roman" pitchFamily="18" charset="0"/>
                <a:cs typeface="Times New Roman" pitchFamily="18" charset="0"/>
              </a:rPr>
              <a:t>data.drop</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ramType',axis</a:t>
            </a:r>
            <a:r>
              <a:rPr lang="en-US" sz="1400" dirty="0">
                <a:solidFill>
                  <a:schemeClr val="tx1"/>
                </a:solidFill>
                <a:latin typeface="Times New Roman" pitchFamily="18" charset="0"/>
                <a:cs typeface="Times New Roman" pitchFamily="18" charset="0"/>
              </a:rPr>
              <a:t>=1,inplace=True)</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data.processor.value_counts</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a:t>
            </a:r>
            <a:r>
              <a:rPr lang="en-US" sz="1400" dirty="0" err="1">
                <a:solidFill>
                  <a:schemeClr val="tx1"/>
                </a:solidFill>
                <a:latin typeface="Times New Roman" pitchFamily="18" charset="0"/>
                <a:cs typeface="Times New Roman" pitchFamily="18" charset="0"/>
              </a:rPr>
              <a:t>cpu</a:t>
            </a:r>
            <a:r>
              <a:rPr lang="en-US" sz="1400" dirty="0">
                <a:solidFill>
                  <a:schemeClr val="tx1"/>
                </a:solidFill>
                <a:latin typeface="Times New Roman" pitchFamily="18" charset="0"/>
                <a:cs typeface="Times New Roman" pitchFamily="18" charset="0"/>
              </a:rPr>
              <a:t>'] = data['processor'].apply(lambda x:" ".join(</a:t>
            </a:r>
            <a:r>
              <a:rPr lang="en-US" sz="1400" dirty="0" err="1">
                <a:solidFill>
                  <a:schemeClr val="tx1"/>
                </a:solidFill>
                <a:latin typeface="Times New Roman" pitchFamily="18" charset="0"/>
                <a:cs typeface="Times New Roman" pitchFamily="18" charset="0"/>
              </a:rPr>
              <a:t>x.split</a:t>
            </a:r>
            <a:r>
              <a:rPr lang="en-US" sz="1400" dirty="0">
                <a:solidFill>
                  <a:schemeClr val="tx1"/>
                </a:solidFill>
                <a:latin typeface="Times New Roman" pitchFamily="18" charset="0"/>
                <a:cs typeface="Times New Roman" pitchFamily="18" charset="0"/>
              </a:rPr>
              <a:t>()[0:3]))</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data.cpu.value_counts</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dummies = </a:t>
            </a:r>
            <a:r>
              <a:rPr lang="en-US" sz="1400" dirty="0" err="1">
                <a:solidFill>
                  <a:schemeClr val="tx1"/>
                </a:solidFill>
                <a:latin typeface="Times New Roman" pitchFamily="18" charset="0"/>
                <a:cs typeface="Times New Roman" pitchFamily="18" charset="0"/>
              </a:rPr>
              <a:t>pd.get_dummies</a:t>
            </a:r>
            <a:r>
              <a:rPr lang="en-US" sz="1400" dirty="0">
                <a:solidFill>
                  <a:schemeClr val="tx1"/>
                </a:solidFill>
                <a:latin typeface="Times New Roman" pitchFamily="18" charset="0"/>
                <a:cs typeface="Times New Roman" pitchFamily="18" charset="0"/>
              </a:rPr>
              <a:t>(data.cpu)</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data = </a:t>
            </a:r>
            <a:r>
              <a:rPr lang="en-US" sz="1400" dirty="0" err="1">
                <a:solidFill>
                  <a:schemeClr val="tx1"/>
                </a:solidFill>
                <a:latin typeface="Times New Roman" pitchFamily="18" charset="0"/>
                <a:cs typeface="Times New Roman" pitchFamily="18" charset="0"/>
              </a:rPr>
              <a:t>pd.concat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data,dummies</a:t>
            </a:r>
            <a:r>
              <a:rPr lang="en-US" sz="1400" dirty="0">
                <a:solidFill>
                  <a:schemeClr val="tx1"/>
                </a:solidFill>
                <a:latin typeface="Times New Roman" pitchFamily="18" charset="0"/>
                <a:cs typeface="Times New Roman" pitchFamily="18" charset="0"/>
              </a:rPr>
              <a:t>],axis=1)</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data.drop</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processor',axis</a:t>
            </a:r>
            <a:r>
              <a:rPr lang="en-US" sz="1400" dirty="0">
                <a:solidFill>
                  <a:schemeClr val="tx1"/>
                </a:solidFill>
                <a:latin typeface="Times New Roman" pitchFamily="18" charset="0"/>
                <a:cs typeface="Times New Roman" pitchFamily="18" charset="0"/>
              </a:rPr>
              <a:t>=1,inplace=True)</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data.drop</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cpu',axis</a:t>
            </a:r>
            <a:r>
              <a:rPr lang="en-US" sz="1400" dirty="0">
                <a:solidFill>
                  <a:schemeClr val="tx1"/>
                </a:solidFill>
                <a:latin typeface="Times New Roman" pitchFamily="18" charset="0"/>
                <a:cs typeface="Times New Roman" pitchFamily="18" charset="0"/>
              </a:rPr>
              <a:t>=1,inplace=True) </a:t>
            </a:r>
            <a:br>
              <a:rPr lang="en-US" sz="1400" dirty="0">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#splitting dataset into train and test datasets</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x_train,x_test,y_train,y_test</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train_test_split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x,y,test_size</a:t>
            </a:r>
            <a:r>
              <a:rPr lang="en-US" sz="1400" dirty="0">
                <a:solidFill>
                  <a:schemeClr val="tx1"/>
                </a:solidFill>
                <a:latin typeface="Times New Roman" pitchFamily="18" charset="0"/>
                <a:cs typeface="Times New Roman" pitchFamily="18" charset="0"/>
              </a:rPr>
              <a:t>=0.20)</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x_train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y_train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x_test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#standardizing data</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x_sc</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StandardScaler</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y_sc</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StandardScaler</a:t>
            </a:r>
            <a:r>
              <a:rPr lang="en-US" sz="1400" dirty="0">
                <a:solidFill>
                  <a:schemeClr val="tx1"/>
                </a:solidFill>
                <a:latin typeface="Times New Roman" pitchFamily="18" charset="0"/>
                <a:cs typeface="Times New Roman" pitchFamily="18" charset="0"/>
              </a:rPr>
              <a:t>() </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y__train</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y_train.reshape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y_train</a:t>
            </a:r>
            <a:r>
              <a:rPr lang="en-US" sz="1400" dirty="0">
                <a:solidFill>
                  <a:schemeClr val="tx1"/>
                </a:solidFill>
                <a:latin typeface="Times New Roman" pitchFamily="18" charset="0"/>
                <a:cs typeface="Times New Roman" pitchFamily="18" charset="0"/>
              </a:rPr>
              <a:t>),1)</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y__test</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y_test.reshape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a:t>
            </a:r>
            <a:r>
              <a:rPr lang="en-US" sz="1400" dirty="0">
                <a:solidFill>
                  <a:schemeClr val="tx1"/>
                </a:solidFill>
                <a:latin typeface="Times New Roman" pitchFamily="18" charset="0"/>
                <a:cs typeface="Times New Roman" pitchFamily="18" charset="0"/>
              </a:rPr>
              <a:t>), 1) </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x__train</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x_sc.fit_transform</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x_train</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y__train</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y_sc.fit_transform</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y__train</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x__test</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x_sc.transform</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x_test</a:t>
            </a:r>
            <a:r>
              <a:rPr lang="en-US" sz="1400" dirty="0">
                <a:solidFill>
                  <a:schemeClr val="tx1"/>
                </a:solidFill>
                <a:latin typeface="Times New Roman" pitchFamily="18" charset="0"/>
                <a:cs typeface="Times New Roman" pitchFamily="18" charset="0"/>
              </a:rPr>
              <a:t>)y</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_test = </a:t>
            </a:r>
            <a:r>
              <a:rPr lang="en-US" sz="1400" dirty="0" err="1">
                <a:solidFill>
                  <a:schemeClr val="tx1"/>
                </a:solidFill>
                <a:latin typeface="Times New Roman" pitchFamily="18" charset="0"/>
                <a:cs typeface="Times New Roman" pitchFamily="18" charset="0"/>
              </a:rPr>
              <a:t>y_sc.transform</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y__test</a:t>
            </a:r>
            <a:r>
              <a:rPr lang="en-US" sz="1400" dirty="0">
                <a:solidFill>
                  <a:schemeClr val="tx1"/>
                </a:solidFill>
                <a:latin typeface="Times New Roman" pitchFamily="18" charset="0"/>
                <a:cs typeface="Times New Roman" pitchFamily="18" charset="0"/>
              </a:rPr>
              <a:t>)</a:t>
            </a:r>
            <a:endParaRPr lang="en-US" sz="1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883" y="85519"/>
            <a:ext cx="6971440" cy="4946969"/>
          </a:xfrm>
        </p:spPr>
        <p:txBody>
          <a:bodyPr/>
          <a:lstStyle/>
          <a:p>
            <a:pPr>
              <a:lnSpc>
                <a:spcPct val="150000"/>
              </a:lnSpc>
            </a:pPr>
            <a:r>
              <a:rPr lang="en-US" sz="1400" dirty="0">
                <a:solidFill>
                  <a:schemeClr val="tx1"/>
                </a:solidFill>
                <a:latin typeface="Times New Roman" pitchFamily="18" charset="0"/>
                <a:cs typeface="Times New Roman" pitchFamily="18" charset="0"/>
              </a:rPr>
              <a:t>#decision tree</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dreg = </a:t>
            </a:r>
            <a:r>
              <a:rPr lang="en-US" sz="1400" dirty="0" err="1">
                <a:solidFill>
                  <a:schemeClr val="tx1"/>
                </a:solidFill>
                <a:latin typeface="Times New Roman" pitchFamily="18" charset="0"/>
                <a:cs typeface="Times New Roman" pitchFamily="18" charset="0"/>
              </a:rPr>
              <a:t>DecisionTreeRegressor</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dreg.fit(</a:t>
            </a:r>
            <a:r>
              <a:rPr lang="en-US" sz="1400" dirty="0" err="1">
                <a:solidFill>
                  <a:schemeClr val="tx1"/>
                </a:solidFill>
                <a:latin typeface="Times New Roman" pitchFamily="18" charset="0"/>
                <a:cs typeface="Times New Roman" pitchFamily="18" charset="0"/>
              </a:rPr>
              <a:t>x__train,y__train.reshape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y__train</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dtpred</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dreg.predict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x__test</a:t>
            </a:r>
            <a:r>
              <a:rPr lang="en-US" sz="1400" dirty="0">
                <a:solidFill>
                  <a:schemeClr val="tx1"/>
                </a:solidFill>
                <a:latin typeface="Times New Roman" pitchFamily="18" charset="0"/>
                <a:cs typeface="Times New Roman" pitchFamily="18" charset="0"/>
              </a:rPr>
              <a:t>) </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#random forest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rreg</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RandomForestRegressor</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n_estimators</a:t>
            </a:r>
            <a:r>
              <a:rPr lang="en-US" sz="1400" dirty="0">
                <a:solidFill>
                  <a:schemeClr val="tx1"/>
                </a:solidFill>
                <a:latin typeface="Times New Roman" pitchFamily="18" charset="0"/>
                <a:cs typeface="Times New Roman" pitchFamily="18" charset="0"/>
              </a:rPr>
              <a:t>=10)</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rreg.fit(</a:t>
            </a:r>
            <a:r>
              <a:rPr lang="en-US" sz="1400" dirty="0" err="1">
                <a:solidFill>
                  <a:schemeClr val="tx1"/>
                </a:solidFill>
                <a:latin typeface="Times New Roman" pitchFamily="18" charset="0"/>
                <a:cs typeface="Times New Roman" pitchFamily="18" charset="0"/>
              </a:rPr>
              <a:t>x__train,y__train.reshape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y__train</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rfpred</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rreg.predict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x__test</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 #</a:t>
            </a:r>
            <a:r>
              <a:rPr lang="en-US" sz="1400" dirty="0" err="1">
                <a:solidFill>
                  <a:schemeClr val="tx1"/>
                </a:solidFill>
                <a:latin typeface="Times New Roman" pitchFamily="18" charset="0"/>
                <a:cs typeface="Times New Roman" pitchFamily="18" charset="0"/>
              </a:rPr>
              <a:t>svr</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sreg</a:t>
            </a:r>
            <a:r>
              <a:rPr lang="en-US" sz="1400" dirty="0">
                <a:solidFill>
                  <a:schemeClr val="tx1"/>
                </a:solidFill>
                <a:latin typeface="Times New Roman" pitchFamily="18" charset="0"/>
                <a:cs typeface="Times New Roman" pitchFamily="18" charset="0"/>
              </a:rPr>
              <a:t> = SVR(kernel='linear')</a:t>
            </a: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sreg.fit(</a:t>
            </a:r>
            <a:r>
              <a:rPr lang="en-US" sz="1400" dirty="0" err="1">
                <a:solidFill>
                  <a:schemeClr val="tx1"/>
                </a:solidFill>
                <a:latin typeface="Times New Roman" pitchFamily="18" charset="0"/>
                <a:cs typeface="Times New Roman" pitchFamily="18" charset="0"/>
              </a:rPr>
              <a:t>x__train,y__train.reshape</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len</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y__train</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srpred</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sreg.predict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x__test</a:t>
            </a:r>
            <a:r>
              <a:rPr lang="en-US" sz="1400" dirty="0">
                <a:solidFill>
                  <a:schemeClr val="tx1"/>
                </a:solidFill>
                <a:latin typeface="Times New Roman" pitchFamily="18" charset="0"/>
                <a:cs typeface="Times New Roman" pitchFamily="18" charset="0"/>
              </a:rPr>
              <a:t>)</a:t>
            </a:r>
            <a:br>
              <a:rPr lang="en-IN" sz="1400" dirty="0">
                <a:solidFill>
                  <a:schemeClr val="tx1"/>
                </a:solidFill>
                <a:latin typeface="Times New Roman" panose="02020603050405020304" pitchFamily="18" charset="0"/>
                <a:cs typeface="Times New Roman" panose="02020603050405020304" pitchFamily="18" charset="0"/>
              </a:rPr>
            </a:br>
            <a:br>
              <a:rPr lang="en-IN" sz="1400" dirty="0">
                <a:solidFill>
                  <a:schemeClr val="tx1"/>
                </a:solidFill>
                <a:latin typeface="Times New Roman" panose="02020603050405020304" pitchFamily="18" charset="0"/>
                <a:cs typeface="Times New Roman" panose="02020603050405020304" pitchFamily="18" charset="0"/>
              </a:rPr>
            </a:br>
            <a:br>
              <a:rPr lang="en-IN" sz="1400" dirty="0">
                <a:solidFill>
                  <a:schemeClr val="tx1"/>
                </a:solidFill>
                <a:latin typeface="Times New Roman" panose="02020603050405020304" pitchFamily="18" charset="0"/>
                <a:cs typeface="Times New Roman" panose="02020603050405020304" pitchFamily="18" charset="0"/>
              </a:rPr>
            </a:b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extLst>
      <p:ext uri="{BB962C8B-B14F-4D97-AF65-F5344CB8AC3E}">
        <p14:creationId xmlns:p14="http://schemas.microsoft.com/office/powerpoint/2010/main" val="423320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29" y="72363"/>
            <a:ext cx="6473163" cy="4966705"/>
          </a:xfrm>
        </p:spPr>
        <p:txBody>
          <a:bodyPr/>
          <a:lstStyle/>
          <a:p>
            <a:pPr>
              <a:lnSpc>
                <a:spcPct val="100000"/>
              </a:lnSpc>
            </a:pP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rsme</a:t>
            </a:r>
            <a:r>
              <a:rPr lang="en-US" sz="1400" dirty="0">
                <a:solidFill>
                  <a:schemeClr val="tx1"/>
                </a:solidFill>
                <a:latin typeface="Times New Roman" pitchFamily="18" charset="0"/>
                <a:cs typeface="Times New Roman" pitchFamily="18" charset="0"/>
              </a:rPr>
              <a:t> and r2score </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#decision tree</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rsme_dt</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np.sqrt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mean_squared_error</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y_test,dtpred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rsdt</a:t>
            </a:r>
            <a:r>
              <a:rPr lang="en-US" sz="1400" dirty="0">
                <a:solidFill>
                  <a:schemeClr val="tx1"/>
                </a:solidFill>
                <a:latin typeface="Times New Roman" pitchFamily="18" charset="0"/>
                <a:cs typeface="Times New Roman" pitchFamily="18" charset="0"/>
              </a:rPr>
              <a:t> = r2_score(</a:t>
            </a:r>
            <a:r>
              <a:rPr lang="en-US" sz="1400" dirty="0" err="1">
                <a:solidFill>
                  <a:schemeClr val="tx1"/>
                </a:solidFill>
                <a:latin typeface="Times New Roman" pitchFamily="18" charset="0"/>
                <a:cs typeface="Times New Roman" pitchFamily="18" charset="0"/>
              </a:rPr>
              <a:t>y_test,dtpred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rsme_dt,rsdt</a:t>
            </a:r>
            <a:r>
              <a:rPr lang="en-US" sz="1400" dirty="0">
                <a:solidFill>
                  <a:schemeClr val="tx1"/>
                </a:solidFill>
                <a:latin typeface="Times New Roman" pitchFamily="18" charset="0"/>
                <a:cs typeface="Times New Roman" pitchFamily="18" charset="0"/>
              </a:rPr>
              <a:t> </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#random forest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rsme_rf</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np.sqrt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mean_squared_error</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y_test,rfpred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rsrf</a:t>
            </a:r>
            <a:r>
              <a:rPr lang="en-US" sz="1400" dirty="0">
                <a:solidFill>
                  <a:schemeClr val="tx1"/>
                </a:solidFill>
                <a:latin typeface="Times New Roman" pitchFamily="18" charset="0"/>
                <a:cs typeface="Times New Roman" pitchFamily="18" charset="0"/>
              </a:rPr>
              <a:t> = r2_score(</a:t>
            </a:r>
            <a:r>
              <a:rPr lang="en-US" sz="1400" dirty="0" err="1">
                <a:solidFill>
                  <a:schemeClr val="tx1"/>
                </a:solidFill>
                <a:latin typeface="Times New Roman" pitchFamily="18" charset="0"/>
                <a:cs typeface="Times New Roman" pitchFamily="18" charset="0"/>
              </a:rPr>
              <a:t>y_test,rfpred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rsme_rf,rsrf</a:t>
            </a:r>
            <a:r>
              <a:rPr lang="en-US" sz="1400" dirty="0">
                <a:solidFill>
                  <a:schemeClr val="tx1"/>
                </a:solidFill>
                <a:latin typeface="Times New Roman" pitchFamily="18" charset="0"/>
                <a:cs typeface="Times New Roman" pitchFamily="18" charset="0"/>
              </a:rPr>
              <a:t> </a:t>
            </a:r>
            <a:br>
              <a:rPr lang="en-US" sz="1400" dirty="0">
                <a:solidFill>
                  <a:schemeClr val="tx1"/>
                </a:solidFill>
                <a:latin typeface="Times New Roman" pitchFamily="18" charset="0"/>
                <a:cs typeface="Times New Roman" pitchFamily="18" charset="0"/>
              </a:rPr>
            </a:br>
            <a:br>
              <a:rPr lang="en-US" sz="1400" dirty="0">
                <a:solidFill>
                  <a:schemeClr val="tx1"/>
                </a:solidFill>
                <a:latin typeface="Times New Roman" pitchFamily="18" charset="0"/>
                <a:cs typeface="Times New Roman" pitchFamily="18" charset="0"/>
              </a:rPr>
            </a:b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svr</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rsme_sr</a:t>
            </a:r>
            <a:r>
              <a:rPr lang="en-US" sz="1400" dirty="0">
                <a:solidFill>
                  <a:schemeClr val="tx1"/>
                </a:solidFill>
                <a:latin typeface="Times New Roman" pitchFamily="18" charset="0"/>
                <a:cs typeface="Times New Roman" pitchFamily="18" charset="0"/>
              </a:rPr>
              <a:t> = </a:t>
            </a:r>
            <a:r>
              <a:rPr lang="en-US" sz="1400" dirty="0" err="1">
                <a:solidFill>
                  <a:schemeClr val="tx1"/>
                </a:solidFill>
                <a:latin typeface="Times New Roman" pitchFamily="18" charset="0"/>
                <a:cs typeface="Times New Roman" pitchFamily="18" charset="0"/>
              </a:rPr>
              <a:t>np.sqrt</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mean_squared_error</a:t>
            </a:r>
            <a:r>
              <a:rPr lang="en-US" sz="1400" dirty="0">
                <a:solidFill>
                  <a:schemeClr val="tx1"/>
                </a:solidFill>
                <a:latin typeface="Times New Roman" pitchFamily="18" charset="0"/>
                <a:cs typeface="Times New Roman" pitchFamily="18" charset="0"/>
              </a:rPr>
              <a:t>(</a:t>
            </a:r>
            <a:r>
              <a:rPr lang="en-US" sz="1400" dirty="0" err="1">
                <a:solidFill>
                  <a:schemeClr val="tx1"/>
                </a:solidFill>
                <a:latin typeface="Times New Roman" pitchFamily="18" charset="0"/>
                <a:cs typeface="Times New Roman" pitchFamily="18" charset="0"/>
              </a:rPr>
              <a:t>y_test,srpred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rssr</a:t>
            </a:r>
            <a:r>
              <a:rPr lang="en-US" sz="1400" dirty="0">
                <a:solidFill>
                  <a:schemeClr val="tx1"/>
                </a:solidFill>
                <a:latin typeface="Times New Roman" pitchFamily="18" charset="0"/>
                <a:cs typeface="Times New Roman" pitchFamily="18" charset="0"/>
              </a:rPr>
              <a:t> = r2_score(</a:t>
            </a:r>
            <a:r>
              <a:rPr lang="en-US" sz="1400" dirty="0" err="1">
                <a:solidFill>
                  <a:schemeClr val="tx1"/>
                </a:solidFill>
                <a:latin typeface="Times New Roman" pitchFamily="18" charset="0"/>
                <a:cs typeface="Times New Roman" pitchFamily="18" charset="0"/>
              </a:rPr>
              <a:t>y_test,srpred</a:t>
            </a:r>
            <a:r>
              <a:rPr lang="en-US" sz="1400" dirty="0">
                <a:solidFill>
                  <a:schemeClr val="tx1"/>
                </a:solidFill>
                <a:latin typeface="Times New Roman" pitchFamily="18" charset="0"/>
                <a:cs typeface="Times New Roman" pitchFamily="18" charset="0"/>
              </a:rPr>
              <a:t>)</a:t>
            </a:r>
            <a:br>
              <a:rPr lang="en-US" sz="1400" dirty="0">
                <a:solidFill>
                  <a:schemeClr val="tx1"/>
                </a:solidFill>
                <a:latin typeface="Times New Roman" pitchFamily="18" charset="0"/>
                <a:cs typeface="Times New Roman" pitchFamily="18" charset="0"/>
              </a:rPr>
            </a:br>
            <a:r>
              <a:rPr lang="en-US" sz="1400" dirty="0" err="1">
                <a:solidFill>
                  <a:schemeClr val="tx1"/>
                </a:solidFill>
                <a:latin typeface="Times New Roman" pitchFamily="18" charset="0"/>
                <a:cs typeface="Times New Roman" pitchFamily="18" charset="0"/>
              </a:rPr>
              <a:t>rsme_sr,rssr</a:t>
            </a:r>
            <a:br>
              <a:rPr lang="en-IN" sz="1400" dirty="0">
                <a:solidFill>
                  <a:schemeClr val="tx1"/>
                </a:solidFill>
                <a:latin typeface="Times New Roman" panose="02020603050405020304" pitchFamily="18" charset="0"/>
                <a:cs typeface="Times New Roman" panose="02020603050405020304" pitchFamily="18" charset="0"/>
              </a:rPr>
            </a:b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293819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178" y="69484"/>
            <a:ext cx="6130200" cy="433500"/>
          </a:xfrm>
        </p:spPr>
        <p:txBody>
          <a:bodyPr/>
          <a:lstStyle/>
          <a:p>
            <a:pPr algn="ctr"/>
            <a:r>
              <a:rPr lang="en-US" sz="2400" dirty="0">
                <a:latin typeface="Times New Roman" panose="02020603050405020304" pitchFamily="18" charset="0"/>
                <a:cs typeface="Times New Roman" panose="02020603050405020304" pitchFamily="18" charset="0"/>
              </a:rPr>
              <a:t>SNAPSHOTS</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7" name="Picture 6" descr="download.png"/>
          <p:cNvPicPr/>
          <p:nvPr/>
        </p:nvPicPr>
        <p:blipFill>
          <a:blip r:embed="rId2"/>
          <a:stretch>
            <a:fillRect/>
          </a:stretch>
        </p:blipFill>
        <p:spPr>
          <a:xfrm>
            <a:off x="398761" y="501889"/>
            <a:ext cx="6888937" cy="4537624"/>
          </a:xfrm>
          <a:prstGeom prst="rect">
            <a:avLst/>
          </a:prstGeom>
        </p:spPr>
      </p:pic>
    </p:spTree>
    <p:extLst>
      <p:ext uri="{BB962C8B-B14F-4D97-AF65-F5344CB8AC3E}">
        <p14:creationId xmlns:p14="http://schemas.microsoft.com/office/powerpoint/2010/main" val="2361360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8921" y="92098"/>
            <a:ext cx="6452879" cy="4802244"/>
          </a:xfrm>
        </p:spPr>
        <p:txBody>
          <a:bodyPr/>
          <a:lstStyle/>
          <a:p>
            <a:pPr>
              <a:buNone/>
            </a:pPr>
            <a:endParaRPr lang="en-IN" sz="1600" dirty="0">
              <a:latin typeface="Times New Roman" panose="02020603050405020304" pitchFamily="18" charset="0"/>
              <a:cs typeface="Times New Roman" panose="02020603050405020304" pitchFamily="18" charset="0"/>
            </a:endParaRPr>
          </a:p>
          <a:p>
            <a:pPr marL="76200" indent="0">
              <a:buNone/>
            </a:pPr>
            <a:endParaRPr lang="en-IN" sz="16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7" name="Picture 6"/>
          <p:cNvPicPr/>
          <p:nvPr/>
        </p:nvPicPr>
        <p:blipFill>
          <a:blip r:embed="rId2"/>
          <a:srcRect/>
          <a:stretch>
            <a:fillRect/>
          </a:stretch>
        </p:blipFill>
        <p:spPr bwMode="auto">
          <a:xfrm>
            <a:off x="394952" y="254382"/>
            <a:ext cx="6438985" cy="3953233"/>
          </a:xfrm>
          <a:prstGeom prst="rect">
            <a:avLst/>
          </a:prstGeom>
          <a:noFill/>
          <a:ln w="9525">
            <a:noFill/>
            <a:miter lim="800000"/>
            <a:headEnd/>
            <a:tailEnd/>
          </a:ln>
        </p:spPr>
      </p:pic>
    </p:spTree>
    <p:extLst>
      <p:ext uri="{BB962C8B-B14F-4D97-AF65-F5344CB8AC3E}">
        <p14:creationId xmlns:p14="http://schemas.microsoft.com/office/powerpoint/2010/main" val="4247883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7" name="Picture 6"/>
          <p:cNvPicPr/>
          <p:nvPr/>
        </p:nvPicPr>
        <p:blipFill>
          <a:blip r:embed="rId2"/>
          <a:srcRect/>
          <a:stretch>
            <a:fillRect/>
          </a:stretch>
        </p:blipFill>
        <p:spPr bwMode="auto">
          <a:xfrm>
            <a:off x="821548" y="522085"/>
            <a:ext cx="5727106" cy="2971800"/>
          </a:xfrm>
          <a:prstGeom prst="rect">
            <a:avLst/>
          </a:prstGeom>
          <a:noFill/>
          <a:ln w="9525">
            <a:noFill/>
            <a:miter lim="800000"/>
            <a:headEnd/>
            <a:tailEnd/>
          </a:ln>
        </p:spPr>
      </p:pic>
    </p:spTree>
    <p:extLst>
      <p:ext uri="{BB962C8B-B14F-4D97-AF65-F5344CB8AC3E}">
        <p14:creationId xmlns:p14="http://schemas.microsoft.com/office/powerpoint/2010/main" val="4159911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pic>
        <p:nvPicPr>
          <p:cNvPr id="4" name="Picture 3"/>
          <p:cNvPicPr/>
          <p:nvPr/>
        </p:nvPicPr>
        <p:blipFill>
          <a:blip r:embed="rId2"/>
          <a:srcRect/>
          <a:stretch>
            <a:fillRect/>
          </a:stretch>
        </p:blipFill>
        <p:spPr bwMode="auto">
          <a:xfrm>
            <a:off x="687519" y="368833"/>
            <a:ext cx="6042409" cy="366690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256558" y="1409700"/>
            <a:ext cx="7032328" cy="3412279"/>
          </a:xfrm>
        </p:spPr>
        <p:txBody>
          <a:bodyPr/>
          <a:lstStyle/>
          <a:p>
            <a:pPr algn="just">
              <a:buFont typeface="Arial" panose="020B0604020202020204" pitchFamily="34" charset="0"/>
              <a:buChar char="•"/>
            </a:pPr>
            <a:r>
              <a:rPr lang="en-US" sz="1800" dirty="0">
                <a:solidFill>
                  <a:srgbClr val="333333"/>
                </a:solidFill>
                <a:highlight>
                  <a:srgbClr val="FFFFFF"/>
                </a:highlight>
                <a:latin typeface="Times New Roman" panose="02020603050405020304" pitchFamily="18" charset="0"/>
                <a:ea typeface="Times New Roman" panose="02020603050405020304" pitchFamily="18" charset="0"/>
              </a:rPr>
              <a:t>In today's digital age, laptops have become an essential tool for work, education, and entertainment. With so many options available on the market, it can be challenging to choose the right laptop for your needs. The dataset provides detailed information on 1000 laptops available on </a:t>
            </a:r>
            <a:r>
              <a:rPr lang="en-US" sz="1800" dirty="0" err="1">
                <a:solidFill>
                  <a:srgbClr val="333333"/>
                </a:solidFill>
                <a:highlight>
                  <a:srgbClr val="FFFFFF"/>
                </a:highlight>
                <a:latin typeface="Times New Roman" panose="02020603050405020304" pitchFamily="18" charset="0"/>
                <a:ea typeface="Times New Roman" panose="02020603050405020304" pitchFamily="18" charset="0"/>
              </a:rPr>
              <a:t>Flipkart</a:t>
            </a:r>
            <a:r>
              <a:rPr lang="en-US" sz="1800" dirty="0">
                <a:solidFill>
                  <a:srgbClr val="333333"/>
                </a:solidFill>
                <a:highlight>
                  <a:srgbClr val="FFFFFF"/>
                </a:highlight>
                <a:latin typeface="Times New Roman" panose="02020603050405020304" pitchFamily="18" charset="0"/>
                <a:ea typeface="Times New Roman" panose="02020603050405020304" pitchFamily="18" charset="0"/>
              </a:rPr>
              <a:t>, including technical specifications, customer reviews and ratings, and prices. With this comprehensive dataset, the project aims to predict the price of the laptop based on the requirement by implementing Regression, Decision Tree, Random Forest, SVM models and compare the models.</a:t>
            </a:r>
          </a:p>
          <a:p>
            <a:pPr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extLst>
      <p:ext uri="{BB962C8B-B14F-4D97-AF65-F5344CB8AC3E}">
        <p14:creationId xmlns:p14="http://schemas.microsoft.com/office/powerpoint/2010/main" val="46643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276294" y="1409701"/>
            <a:ext cx="6887602" cy="3372808"/>
          </a:xfrm>
        </p:spPr>
        <p:txBody>
          <a:bodyPr/>
          <a:lstStyle/>
          <a:p>
            <a:pPr marL="375285" marR="38608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 have found the important features which could play a vital role in </a:t>
            </a:r>
            <a:r>
              <a:rPr lang="en-US" sz="1800" dirty="0">
                <a:latin typeface="Times New Roman" panose="02020603050405020304" pitchFamily="18" charset="0"/>
                <a:ea typeface="Times New Roman" panose="02020603050405020304" pitchFamily="18" charset="0"/>
              </a:rPr>
              <a:t>laptop selection </a:t>
            </a:r>
            <a:r>
              <a:rPr lang="en-US" sz="1800" dirty="0">
                <a:effectLst/>
                <a:latin typeface="Times New Roman" panose="02020603050405020304" pitchFamily="18" charset="0"/>
                <a:ea typeface="Times New Roman" panose="02020603050405020304" pitchFamily="18" charset="0"/>
              </a:rPr>
              <a:t>and non influential features as well. I studied the report of prediction carefully. I can expand the existing system with additional analysis methods and implementation with neural networks and deep learning.</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extLst>
      <p:ext uri="{BB962C8B-B14F-4D97-AF65-F5344CB8AC3E}">
        <p14:creationId xmlns:p14="http://schemas.microsoft.com/office/powerpoint/2010/main" val="129296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1048670" name="TextBox 19"/>
          <p:cNvSpPr txBox="1"/>
          <p:nvPr/>
        </p:nvSpPr>
        <p:spPr>
          <a:xfrm>
            <a:off x="562383" y="1998189"/>
            <a:ext cx="5959960" cy="830997"/>
          </a:xfrm>
          <a:prstGeom prst="rect">
            <a:avLst/>
          </a:prstGeom>
          <a:noFill/>
        </p:spPr>
        <p:txBody>
          <a:bodyPr wrap="square" rtlCol="0">
            <a:spAutoFit/>
          </a:bodyPr>
          <a:lstStyle/>
          <a:p>
            <a:r>
              <a:rPr lang="en-US" sz="4800" dirty="0">
                <a:solidFill>
                  <a:schemeClr val="bg1">
                    <a:lumMod val="50000"/>
                  </a:schemeClr>
                </a:solidFill>
                <a:latin typeface="Arial Black" panose="020B0A04020102020204" pitchFamily="34" charset="0"/>
              </a:rPr>
              <a:t>THANK YOU</a:t>
            </a:r>
            <a:endParaRPr lang="en-ID" sz="4800" dirty="0">
              <a:solidFill>
                <a:schemeClr val="bg1">
                  <a:lumMod val="50000"/>
                </a:schemeClr>
              </a:solidFill>
              <a:latin typeface="Arial Black" panose="020B0A04020102020204" pitchFamily="34" charset="0"/>
            </a:endParaRPr>
          </a:p>
        </p:txBody>
      </p:sp>
      <p:sp>
        <p:nvSpPr>
          <p:cNvPr id="1048671" name="Oval 20"/>
          <p:cNvSpPr/>
          <p:nvPr/>
        </p:nvSpPr>
        <p:spPr>
          <a:xfrm>
            <a:off x="1093728" y="1682064"/>
            <a:ext cx="133350" cy="133350"/>
          </a:xfrm>
          <a:prstGeom prst="ellipse">
            <a:avLst/>
          </a:prstGeom>
          <a:solidFill>
            <a:schemeClr val="bg2">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8672" name="Oval 21"/>
          <p:cNvSpPr/>
          <p:nvPr/>
        </p:nvSpPr>
        <p:spPr>
          <a:xfrm>
            <a:off x="1300465" y="1682064"/>
            <a:ext cx="133350" cy="133350"/>
          </a:xfrm>
          <a:prstGeom prst="ellipse">
            <a:avLst/>
          </a:prstGeom>
          <a:solidFill>
            <a:schemeClr val="bg2">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8673" name="Oval 22"/>
          <p:cNvSpPr/>
          <p:nvPr/>
        </p:nvSpPr>
        <p:spPr>
          <a:xfrm>
            <a:off x="1507202" y="1682064"/>
            <a:ext cx="133350" cy="133350"/>
          </a:xfrm>
          <a:prstGeom prst="ellipse">
            <a:avLst/>
          </a:prstGeom>
          <a:solidFill>
            <a:schemeClr val="bg2">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3145728" name="Straight Connector 23"/>
          <p:cNvCxnSpPr>
            <a:cxnSpLocks/>
          </p:cNvCxnSpPr>
          <p:nvPr/>
        </p:nvCxnSpPr>
        <p:spPr>
          <a:xfrm flipH="1">
            <a:off x="1507202" y="3145311"/>
            <a:ext cx="5929309" cy="0"/>
          </a:xfrm>
          <a:prstGeom prst="line">
            <a:avLst/>
          </a:prstGeom>
          <a:ln>
            <a:solidFill>
              <a:srgbClr val="FF0000"/>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8594" name="Google Shape;103;p18"/>
          <p:cNvSpPr txBox="1">
            <a:spLocks noGrp="1"/>
          </p:cNvSpPr>
          <p:nvPr>
            <p:ph type="title"/>
          </p:nvPr>
        </p:nvSpPr>
        <p:spPr>
          <a:xfrm>
            <a:off x="651600" y="478179"/>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solidFill>
                  <a:schemeClr val="bg1">
                    <a:lumMod val="50000"/>
                  </a:schemeClr>
                </a:solidFill>
                <a:latin typeface="Times New Roman" panose="02020603050405020304" pitchFamily="18" charset="0"/>
                <a:cs typeface="Times New Roman" panose="02020603050405020304" pitchFamily="18" charset="0"/>
              </a:rPr>
              <a:t>CONTENTS</a:t>
            </a:r>
            <a:endParaRPr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48595" name="Google Shape;104;p18"/>
          <p:cNvSpPr txBox="1">
            <a:spLocks noGrp="1"/>
          </p:cNvSpPr>
          <p:nvPr>
            <p:ph type="body" idx="1"/>
          </p:nvPr>
        </p:nvSpPr>
        <p:spPr>
          <a:xfrm>
            <a:off x="651600" y="799331"/>
            <a:ext cx="6130200" cy="3105000"/>
          </a:xfrm>
          <a:prstGeom prst="rect">
            <a:avLst/>
          </a:prstGeom>
        </p:spPr>
        <p:txBody>
          <a:bodyPr spcFirstLastPara="1" wrap="square" lIns="0" tIns="0" rIns="0" bIns="0" anchor="t" anchorCtr="0">
            <a:noAutofit/>
          </a:bodyPr>
          <a:lstStyle/>
          <a:p>
            <a:pPr marL="76200" indent="0">
              <a:buNone/>
            </a:pPr>
            <a:endParaRPr lang="en-IN" sz="20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Problem Statement </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Dataset </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Libraries Used</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Implementation (Code)</a:t>
            </a:r>
          </a:p>
          <a:p>
            <a:pPr marL="514350" indent="-514350">
              <a:buFont typeface="+mj-lt"/>
              <a:buAutoNum type="arabicPeriod"/>
            </a:pPr>
            <a:r>
              <a:rPr lang="en-IN" sz="1800" b="1" dirty="0">
                <a:latin typeface="Times New Roman" panose="02020603050405020304" pitchFamily="18" charset="0"/>
                <a:cs typeface="Times New Roman" panose="02020603050405020304" pitchFamily="18" charset="0"/>
              </a:rPr>
              <a:t>Outcome of the Project</a:t>
            </a:r>
          </a:p>
          <a:p>
            <a:pPr marL="514350" indent="-514350">
              <a:buFont typeface="+mj-lt"/>
              <a:buAutoNum type="arabicPeriod"/>
            </a:pPr>
            <a:r>
              <a:rPr lang="en-GB" sz="1800" b="1" dirty="0">
                <a:latin typeface="Times New Roman" panose="02020603050405020304" pitchFamily="18" charset="0"/>
                <a:cs typeface="Times New Roman" panose="02020603050405020304" pitchFamily="18" charset="0"/>
              </a:rPr>
              <a:t>Conclusion</a:t>
            </a:r>
            <a:endParaRPr lang="en-IN" sz="18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598" name="Title 1"/>
          <p:cNvSpPr txBox="1"/>
          <p:nvPr/>
        </p:nvSpPr>
        <p:spPr>
          <a:xfrm>
            <a:off x="2901388" y="140303"/>
            <a:ext cx="3082724"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800" b="1" dirty="0">
              <a:solidFill>
                <a:srgbClr val="18A88D"/>
              </a:solidFill>
              <a:latin typeface="Times New Roman" panose="02020603050405020304" pitchFamily="18" charset="0"/>
              <a:cs typeface="Times New Roman" panose="02020603050405020304" pitchFamily="18" charset="0"/>
            </a:endParaRPr>
          </a:p>
          <a:p>
            <a:endParaRPr lang="en-IN" sz="2600" b="1" u="sng"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48599" name="Subtitle 3"/>
          <p:cNvSpPr txBox="1"/>
          <p:nvPr/>
        </p:nvSpPr>
        <p:spPr>
          <a:xfrm>
            <a:off x="289368" y="1604736"/>
            <a:ext cx="8157974" cy="304523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658179" y="354606"/>
            <a:ext cx="6130200" cy="433500"/>
          </a:xfrm>
        </p:spPr>
        <p:txBody>
          <a:bodyPr/>
          <a:lstStyle/>
          <a:p>
            <a:pPr algn="ctr"/>
            <a:r>
              <a:rPr lang="en-US"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47332" y="993340"/>
            <a:ext cx="6970996" cy="3920737"/>
          </a:xfrm>
        </p:spPr>
        <p:txBody>
          <a:bodyPr/>
          <a:lstStyle/>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Laptop selection and price prediction especially when the laptop is coming direct from the factory to Electronic Market/ Stores, is both a critical and important task. </a:t>
            </a:r>
          </a:p>
          <a:p>
            <a:pPr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mad rush that we saw in 2020 for laptops to support remote work and learning is no longer there. In India, demand of Laptops soared after the Nationwide lockdown, leading to 4.1-Million-unit shipments in the June quarter of 2021, the highest in the five years.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048598"/>
                                        </p:tgtEl>
                                        <p:attrNameLst>
                                          <p:attrName>style.visibility</p:attrName>
                                        </p:attrNameLst>
                                      </p:cBhvr>
                                      <p:to>
                                        <p:strVal val="visible"/>
                                      </p:to>
                                    </p:set>
                                    <p:animEffect transition="in" filter="fade">
                                      <p:cBhvr>
                                        <p:cTn id="7" dur="1000"/>
                                        <p:tgtEl>
                                          <p:spTgt spid="1048598"/>
                                        </p:tgtEl>
                                      </p:cBhvr>
                                    </p:animEffect>
                                    <p:anim calcmode="lin" valueType="num">
                                      <p:cBhvr>
                                        <p:cTn id="8" dur="1000" fill="hold"/>
                                        <p:tgtEl>
                                          <p:spTgt spid="1048598"/>
                                        </p:tgtEl>
                                        <p:attrNameLst>
                                          <p:attrName>ppt_x</p:attrName>
                                        </p:attrNameLst>
                                      </p:cBhvr>
                                      <p:tavLst>
                                        <p:tav tm="0">
                                          <p:val>
                                            <p:strVal val="#ppt_x"/>
                                          </p:val>
                                        </p:tav>
                                        <p:tav tm="100000">
                                          <p:val>
                                            <p:strVal val="#ppt_x"/>
                                          </p:val>
                                        </p:tav>
                                      </p:tavLst>
                                    </p:anim>
                                    <p:anim calcmode="lin" valueType="num">
                                      <p:cBhvr>
                                        <p:cTn id="9" dur="1000" fill="hold"/>
                                        <p:tgtEl>
                                          <p:spTgt spid="10485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258" y="233755"/>
            <a:ext cx="7060817" cy="3162587"/>
          </a:xfrm>
        </p:spPr>
        <p:txBody>
          <a:bodyPr/>
          <a:lstStyle/>
          <a:p>
            <a:pPr algn="just">
              <a:lnSpc>
                <a:spcPct val="150000"/>
              </a:lnSpc>
              <a:buFont typeface="Arial" pitchFamily="34" charset="0"/>
              <a:buChar char="•"/>
            </a:pPr>
            <a:r>
              <a:rPr lang="en-US" sz="1800" dirty="0">
                <a:solidFill>
                  <a:schemeClr val="tx1"/>
                </a:solidFill>
                <a:latin typeface="Times New Roman" pitchFamily="18" charset="0"/>
                <a:cs typeface="Times New Roman" pitchFamily="18" charset="0"/>
              </a:rPr>
              <a:t>Accurate Laptop price prediction involves expert knowledge, because price usually depends on many distinctive features and factors. Typically, most significant ones are brand and model, RAM, ROM, GPU, CPU, etc. </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In this project, different methods and techniques are applied in order to achieve higher precision of the used laptop price prediction. </a:t>
            </a:r>
            <a:br>
              <a:rPr lang="en-IN" sz="1800" dirty="0">
                <a:solidFill>
                  <a:schemeClr val="tx1"/>
                </a:solidFill>
                <a:latin typeface="Times New Roman" pitchFamily="18" charset="0"/>
                <a:cs typeface="Times New Roman" pitchFamily="18" charset="0"/>
              </a:rPr>
            </a:br>
            <a:endParaRPr lang="en-US" sz="1800" dirty="0">
              <a:solidFill>
                <a:schemeClr val="tx1"/>
              </a:solidFill>
              <a:latin typeface="Times New Roman" pitchFamily="18" charset="0"/>
              <a:ea typeface="Tahoma" pitchFamily="34" charset="0"/>
              <a:cs typeface="Times New Roman"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08" name="Title 1"/>
          <p:cNvSpPr txBox="1"/>
          <p:nvPr/>
        </p:nvSpPr>
        <p:spPr>
          <a:xfrm>
            <a:off x="2455131" y="684810"/>
            <a:ext cx="4587432" cy="40511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600" b="1" u="sng"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48609" name="Subtitle 3"/>
          <p:cNvSpPr txBox="1"/>
          <p:nvPr/>
        </p:nvSpPr>
        <p:spPr>
          <a:xfrm>
            <a:off x="578420" y="1617463"/>
            <a:ext cx="8157974" cy="2755754"/>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n-IN" sz="1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21019" y="1409701"/>
            <a:ext cx="6788925" cy="3105000"/>
          </a:xfrm>
        </p:spPr>
        <p:txBody>
          <a:bodyPr/>
          <a:lstStyle/>
          <a:p>
            <a:pPr marL="285750" marR="409575" indent="-285750" algn="just">
              <a:lnSpc>
                <a:spcPct val="150000"/>
              </a:lnSpc>
              <a:buFont typeface="Arial" panose="020B0604020202020204" pitchFamily="34" charset="0"/>
              <a:buChar char="•"/>
            </a:pPr>
            <a:r>
              <a:rPr lang="en-US" sz="1800" dirty="0">
                <a:latin typeface="Times New Roman" pitchFamily="18" charset="0"/>
                <a:cs typeface="Times New Roman" pitchFamily="18" charset="0"/>
              </a:rPr>
              <a:t>In today's digital age, laptops have become an essential tool for work, education, and entertainment. With so many options available on the market, it can be challenging to choose the right laptop for your needs. The models predict the price of the laptop based on the requirement and the best model is selected based on the root mean square error and r2score.</a:t>
            </a: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048608"/>
                                        </p:tgtEl>
                                        <p:attrNameLst>
                                          <p:attrName>style.visibility</p:attrName>
                                        </p:attrNameLst>
                                      </p:cBhvr>
                                      <p:to>
                                        <p:strVal val="visible"/>
                                      </p:to>
                                    </p:set>
                                    <p:animEffect transition="in" filter="fade">
                                      <p:cBhvr>
                                        <p:cTn id="7" dur="1000"/>
                                        <p:tgtEl>
                                          <p:spTgt spid="1048608"/>
                                        </p:tgtEl>
                                      </p:cBhvr>
                                    </p:animEffect>
                                    <p:anim calcmode="lin" valueType="num">
                                      <p:cBhvr>
                                        <p:cTn id="8" dur="1000" fill="hold"/>
                                        <p:tgtEl>
                                          <p:spTgt spid="1048608"/>
                                        </p:tgtEl>
                                        <p:attrNameLst>
                                          <p:attrName>ppt_x</p:attrName>
                                        </p:attrNameLst>
                                      </p:cBhvr>
                                      <p:tavLst>
                                        <p:tav tm="0">
                                          <p:val>
                                            <p:strVal val="#ppt_x"/>
                                          </p:val>
                                        </p:tav>
                                        <p:tav tm="100000">
                                          <p:val>
                                            <p:strVal val="#ppt_x"/>
                                          </p:val>
                                        </p:tav>
                                      </p:tavLst>
                                    </p:anim>
                                    <p:anim calcmode="lin" valueType="num">
                                      <p:cBhvr>
                                        <p:cTn id="9" dur="1000" fill="hold"/>
                                        <p:tgtEl>
                                          <p:spTgt spid="10486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14" name="Title 1"/>
          <p:cNvSpPr txBox="1"/>
          <p:nvPr/>
        </p:nvSpPr>
        <p:spPr>
          <a:xfrm>
            <a:off x="542580" y="1778429"/>
            <a:ext cx="3487837" cy="46158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2600" b="1" dirty="0">
              <a:solidFill>
                <a:srgbClr val="18A88D"/>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lvl="0" algn="just">
              <a:lnSpc>
                <a:spcPct val="150000"/>
              </a:lnSpc>
              <a:buFont typeface="Arial" pitchFamily="34" charset="0"/>
              <a:buChar char="•"/>
            </a:pPr>
            <a:r>
              <a:rPr lang="en-US" sz="1800" dirty="0">
                <a:latin typeface="Times New Roman" pitchFamily="18" charset="0"/>
                <a:cs typeface="Times New Roman" pitchFamily="18" charset="0"/>
              </a:rPr>
              <a:t>To predict the price of the laptop. </a:t>
            </a:r>
          </a:p>
          <a:p>
            <a:pPr lvl="0" algn="just">
              <a:lnSpc>
                <a:spcPct val="150000"/>
              </a:lnSpc>
              <a:buFont typeface="Arial" pitchFamily="34" charset="0"/>
              <a:buChar char="•"/>
            </a:pPr>
            <a:r>
              <a:rPr lang="en-US" sz="1800" dirty="0">
                <a:latin typeface="Times New Roman" pitchFamily="18" charset="0"/>
                <a:cs typeface="Times New Roman" pitchFamily="18" charset="0"/>
              </a:rPr>
              <a:t>An approach to receive higher accuracy. </a:t>
            </a:r>
          </a:p>
          <a:p>
            <a:pPr lvl="0" algn="just">
              <a:lnSpc>
                <a:spcPct val="150000"/>
              </a:lnSpc>
              <a:buFont typeface="Arial" pitchFamily="34" charset="0"/>
              <a:buChar char="•"/>
            </a:pPr>
            <a:r>
              <a:rPr lang="en-US" sz="1800" dirty="0">
                <a:latin typeface="Times New Roman" pitchFamily="18" charset="0"/>
                <a:cs typeface="Times New Roman" pitchFamily="18" charset="0"/>
              </a:rPr>
              <a:t>To build a machine learning model to classify the given problem statement.</a:t>
            </a:r>
          </a:p>
          <a:p>
            <a:pPr>
              <a:buNone/>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048614"/>
                                        </p:tgtEl>
                                        <p:attrNameLst>
                                          <p:attrName>style.visibility</p:attrName>
                                        </p:attrNameLst>
                                      </p:cBhvr>
                                      <p:to>
                                        <p:strVal val="visible"/>
                                      </p:to>
                                    </p:set>
                                    <p:animEffect transition="in" filter="fade">
                                      <p:cBhvr>
                                        <p:cTn id="7" dur="1000"/>
                                        <p:tgtEl>
                                          <p:spTgt spid="1048614"/>
                                        </p:tgtEl>
                                      </p:cBhvr>
                                    </p:animEffect>
                                    <p:anim calcmode="lin" valueType="num">
                                      <p:cBhvr>
                                        <p:cTn id="8" dur="1000" fill="hold"/>
                                        <p:tgtEl>
                                          <p:spTgt spid="1048614"/>
                                        </p:tgtEl>
                                        <p:attrNameLst>
                                          <p:attrName>ppt_x</p:attrName>
                                        </p:attrNameLst>
                                      </p:cBhvr>
                                      <p:tavLst>
                                        <p:tav tm="0">
                                          <p:val>
                                            <p:strVal val="#ppt_x"/>
                                          </p:val>
                                        </p:tav>
                                        <p:tav tm="100000">
                                          <p:val>
                                            <p:strVal val="#ppt_x"/>
                                          </p:val>
                                        </p:tav>
                                      </p:tavLst>
                                    </p:anim>
                                    <p:anim calcmode="lin" valueType="num">
                                      <p:cBhvr>
                                        <p:cTn id="9" dur="1000" fill="hold"/>
                                        <p:tgtEl>
                                          <p:spTgt spid="10486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DATASET</a:t>
            </a:r>
            <a:endParaRPr lang="en-IN"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srcRect/>
          <a:stretch>
            <a:fillRect/>
          </a:stretch>
        </p:blipFill>
        <p:spPr bwMode="auto">
          <a:xfrm>
            <a:off x="2" y="1123754"/>
            <a:ext cx="7441514" cy="377138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048637" name="Subtitle 3"/>
          <p:cNvSpPr txBox="1"/>
          <p:nvPr/>
        </p:nvSpPr>
        <p:spPr>
          <a:xfrm>
            <a:off x="592488" y="1099594"/>
            <a:ext cx="8157974" cy="166746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NumPy (for Numerical Analysis) </a:t>
            </a:r>
          </a:p>
          <a:p>
            <a:pPr marL="342900" indent="-342900" algn="just">
              <a:lnSpc>
                <a:spcPct val="150000"/>
              </a:lnSpc>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Pandas (for handling data files) </a:t>
            </a:r>
          </a:p>
          <a:p>
            <a:pPr marL="342900" indent="-342900" algn="just">
              <a:lnSpc>
                <a:spcPct val="150000"/>
              </a:lnSpc>
              <a:buFont typeface="Wingdings" panose="05000000000000000000" pitchFamily="2" charset="2"/>
              <a:buChar char="Ø"/>
            </a:pPr>
            <a:r>
              <a:rPr lang="en-GB" sz="1600" dirty="0" err="1">
                <a:latin typeface="Times New Roman" panose="02020603050405020304" pitchFamily="18" charset="0"/>
                <a:cs typeface="Times New Roman" panose="02020603050405020304" pitchFamily="18" charset="0"/>
              </a:rPr>
              <a:t>Matplotlib</a:t>
            </a:r>
            <a:r>
              <a:rPr lang="en-GB" sz="1600" dirty="0">
                <a:latin typeface="Times New Roman" panose="02020603050405020304" pitchFamily="18" charset="0"/>
                <a:cs typeface="Times New Roman" panose="02020603050405020304" pitchFamily="18" charset="0"/>
              </a:rPr>
              <a:t>(for data visualization)</a:t>
            </a:r>
          </a:p>
          <a:p>
            <a:pPr marL="342900" indent="-342900" algn="just">
              <a:lnSpc>
                <a:spcPct val="150000"/>
              </a:lnSpc>
              <a:buFont typeface="Wingdings" panose="05000000000000000000" pitchFamily="2" charset="2"/>
              <a:buChar char="Ø"/>
            </a:pPr>
            <a:r>
              <a:rPr lang="en-GB" sz="1600" dirty="0" err="1">
                <a:latin typeface="Times New Roman" panose="02020603050405020304" pitchFamily="18" charset="0"/>
                <a:cs typeface="Times New Roman" panose="02020603050405020304" pitchFamily="18" charset="0"/>
              </a:rPr>
              <a:t>Seaborn</a:t>
            </a:r>
            <a:r>
              <a:rPr lang="en-GB" sz="1600" dirty="0">
                <a:latin typeface="Times New Roman" panose="02020603050405020304" pitchFamily="18" charset="0"/>
                <a:cs typeface="Times New Roman" panose="02020603050405020304" pitchFamily="18" charset="0"/>
              </a:rPr>
              <a:t>(for data visualization)</a:t>
            </a:r>
          </a:p>
        </p:txBody>
      </p:sp>
      <p:sp>
        <p:nvSpPr>
          <p:cNvPr id="2" name="Title 1"/>
          <p:cNvSpPr>
            <a:spLocks noGrp="1"/>
          </p:cNvSpPr>
          <p:nvPr>
            <p:ph type="title"/>
          </p:nvPr>
        </p:nvSpPr>
        <p:spPr/>
        <p:txBody>
          <a:bodyPr/>
          <a:lstStyle/>
          <a:p>
            <a:pPr algn="ctr"/>
            <a:r>
              <a:rPr lang="en-US" sz="2400" dirty="0">
                <a:latin typeface="Times New Roman" panose="02020603050405020304" pitchFamily="18" charset="0"/>
                <a:cs typeface="Times New Roman" panose="02020603050405020304" pitchFamily="18" charset="0"/>
              </a:rPr>
              <a:t>LIBRARIES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48637">
                                            <p:txEl>
                                              <p:pRg st="0" end="0"/>
                                            </p:txEl>
                                          </p:spTgt>
                                        </p:tgtEl>
                                        <p:attrNameLst>
                                          <p:attrName>style.visibility</p:attrName>
                                        </p:attrNameLst>
                                      </p:cBhvr>
                                      <p:to>
                                        <p:strVal val="visible"/>
                                      </p:to>
                                    </p:set>
                                    <p:anim calcmode="lin" valueType="num">
                                      <p:cBhvr>
                                        <p:cTn id="7" dur="500" fill="hold"/>
                                        <p:tgtEl>
                                          <p:spTgt spid="104863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4863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4863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48637">
                                            <p:txEl>
                                              <p:pRg st="1" end="1"/>
                                            </p:txEl>
                                          </p:spTgt>
                                        </p:tgtEl>
                                        <p:attrNameLst>
                                          <p:attrName>style.visibility</p:attrName>
                                        </p:attrNameLst>
                                      </p:cBhvr>
                                      <p:to>
                                        <p:strVal val="visible"/>
                                      </p:to>
                                    </p:set>
                                    <p:anim calcmode="lin" valueType="num">
                                      <p:cBhvr>
                                        <p:cTn id="14" dur="500" fill="hold"/>
                                        <p:tgtEl>
                                          <p:spTgt spid="104863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04863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04863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48637">
                                            <p:txEl>
                                              <p:pRg st="2" end="2"/>
                                            </p:txEl>
                                          </p:spTgt>
                                        </p:tgtEl>
                                        <p:attrNameLst>
                                          <p:attrName>style.visibility</p:attrName>
                                        </p:attrNameLst>
                                      </p:cBhvr>
                                      <p:to>
                                        <p:strVal val="visible"/>
                                      </p:to>
                                    </p:set>
                                    <p:anim calcmode="lin" valueType="num">
                                      <p:cBhvr>
                                        <p:cTn id="21" dur="500" fill="hold"/>
                                        <p:tgtEl>
                                          <p:spTgt spid="104863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04863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04863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48637">
                                            <p:txEl>
                                              <p:pRg st="3" end="3"/>
                                            </p:txEl>
                                          </p:spTgt>
                                        </p:tgtEl>
                                        <p:attrNameLst>
                                          <p:attrName>style.visibility</p:attrName>
                                        </p:attrNameLst>
                                      </p:cBhvr>
                                      <p:to>
                                        <p:strVal val="visible"/>
                                      </p:to>
                                    </p:set>
                                    <p:anim calcmode="lin" valueType="num">
                                      <p:cBhvr>
                                        <p:cTn id="28" dur="500" fill="hold"/>
                                        <p:tgtEl>
                                          <p:spTgt spid="104863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04863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0486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7" grpId="0" build="p"/>
    </p:bldLst>
  </p:timing>
</p:sld>
</file>

<file path=ppt/theme/theme1.xml><?xml version="1.0" encoding="utf-8"?>
<a:theme xmlns:a="http://schemas.openxmlformats.org/drawingml/2006/main"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TotalTime>
  <Words>1859</Words>
  <Application>Microsoft Office PowerPoint</Application>
  <PresentationFormat>On-screen Show (16:9)</PresentationFormat>
  <Paragraphs>77</Paragraphs>
  <Slides>21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Calisto MT</vt:lpstr>
      <vt:lpstr>Calibri</vt:lpstr>
      <vt:lpstr>Zilla Slab SemiBold</vt:lpstr>
      <vt:lpstr>Arial</vt:lpstr>
      <vt:lpstr>Wingdings</vt:lpstr>
      <vt:lpstr>Oxygen Light</vt:lpstr>
      <vt:lpstr>Times New Roman</vt:lpstr>
      <vt:lpstr>Arial Black</vt:lpstr>
      <vt:lpstr>Whitmore template</vt:lpstr>
      <vt:lpstr>PowerPoint Presentation</vt:lpstr>
      <vt:lpstr>ABSTRACT</vt:lpstr>
      <vt:lpstr>CONTENTS</vt:lpstr>
      <vt:lpstr>INTRODUCTION</vt:lpstr>
      <vt:lpstr>Accurate Laptop price prediction involves expert knowledge, because price usually depends on many distinctive features and factors. Typically, most significant ones are brand and model, RAM, ROM, GPU, CPU, etc.  In this project, different methods and techniques are applied in order to achieve higher precision of the used laptop price prediction.  </vt:lpstr>
      <vt:lpstr>PROBLEM STATEMENT</vt:lpstr>
      <vt:lpstr>OBJECTIVES</vt:lpstr>
      <vt:lpstr>DATASET</vt:lpstr>
      <vt:lpstr>LIBRARIES</vt:lpstr>
      <vt:lpstr>IMPLEMENTATION</vt:lpstr>
      <vt:lpstr>#Preprocessing   #ram data['ramType'] = data.ram.str.split().apply(lambda x : ' '.join(x[2:-1])) data.drop('ram',axis=1,inplace=True)   #storage data = data[data["storage"].str.contains("PCI-e SSD (NVMe) ready,Silver-Lining Print Keyboard,Matrix Display (Extend),Cooler Boost 5,Hi-Res Audio,Nahimic 3,144Hz Panel,Thin Bezel,RGB Gaming Keyboard,Speaker Tuning Engine,MSI Center", regex=False) == False] data = data[data["storage"].str.contains("PCI-e Gen4 SSD?SHIFT?Matrix Display (Extend)?Cooler Boost 3?Thunderbolt 4?Finger Print Security?True Color 2.0?Hi-Res Audio?Nahimic 3? 4-Sided Thin bezel?MSI Center?Silky Smooth Touchpad?Military-Grade Durability", regex=False) == False]   data["storage"] = data["storage"].str.replace(' GB', '') data["storage"] = data["storage"].str.replace(' TB', '000')  new = data["storage"].str.split("|", n = 1, expand = True)  data["first"]= new[0] data["first"]=data["first"].str.strip() data["second"]= new[1]  data["Layer1HDD"] = data["first"].apply(lambda x: 1 if "HDD" in x else 0) data["Layer1SSD"] = data["first"].apply(lambda x: 1 if "SSD" in x else 0)  </vt:lpstr>
      <vt:lpstr>data['first'] = data['first'].str.replace(r'\D', '',regex=True)  data["second"].fillna("0", inplace = True) data["Layer2HDD"] = data["second"].apply(lambda x: 1 if "HDD" in x else 0) data["Layer2SSD"] = data["second"].apply(lambda x: 1 if "SSD" in x else 0)  data['second'] = data['second'].str.replace(r'\D', '',regex=True)  data["first"] = data["first"].astype(int) data["second"] = data["second"].astype(int)  data["HDD"]=(data["first"]*data["Layer1HDD"]+data["second"]*data["Layer2HDD"]) data["SSD"]=(data["first"]*data["Layer1SSD"]+data["second"]*data["Layer2SSD"]) data.drop(columns=['first', 'second', 'Layer1HDD', 'Layer1SSD','Layer2HDD', 'Layer2SSD'], inplace=True)  data.drop('storage',axis=1,inplace=True)   # encoding the categorical features using onehot encoding dummies = pd.get_dummies(data.operating_system)dummies data = pd.concat([data,dummies],axis=1) data.drop('operating_system',axis=1,inplace=True)  dummies = pd.get_dummies(data.brand) data = pd.concat([data,dummies],axis=1) data.drop('brand',axis=1,inplace=True) data.head()  dummies = pd.get_dummies(data.ramType) data = pd.concat([data,dummies],axis=1) </vt:lpstr>
      <vt:lpstr>data.drop('ramType',axis=1,inplace=True) data.processor.value_counts() data['cpu'] = data['processor'].apply(lambda x:" ".join(x.split()[0:3])) data.cpu.value_counts()  dummies = pd.get_dummies(data.cpu) data = pd.concat([data,dummies],axis=1) data.drop('processor',axis=1,inplace=True)   data.drop('cpu',axis=1,inplace=True)   #splitting dataset into train and test datasets  x_train,x_test,y_train,y_test = train_test_split(x,y,test_size=0.20) len(x_train),len(y_train),len(x_test),len(y_test)   #standardizing data  x_sc = StandardScaler() y_sc = StandardScaler()  y__train = y_train.reshape(len(y_train),1) y__test = y_test.reshape(len(y_test), 1)  x__train = x_sc.fit_transform(x_train) y__train = y_sc.fit_transform(y__train) x__test = x_sc.transform(x_test)y _test = y_sc.transform(y__test)</vt:lpstr>
      <vt:lpstr>#decision tree dreg = DecisionTreeRegressor() dreg.fit(x__train,y__train.reshape(len(y__train))) dtpred = dreg.predict(x__test)   #random forest rreg = RandomForestRegressor(n_estimators=10) rreg.fit(x__train,y__train.reshape(len(y__train))) rfpred = rreg.predict(x__test)   #svr sreg = SVR(kernel='linear') sreg.fit(x__train,y__train.reshape(len(y__train))) srpred = sreg.predict(x__test)   </vt:lpstr>
      <vt:lpstr>#rsme and r2score   #decision tree rsme_dt = np.sqrt(mean_squared_error(y_test,dtpred)) rsdt = r2_score(y_test,dtpred) rsme_dt,rsdt   #random forest rsme_rf = np.sqrt(mean_squared_error(y_test,rfpred)) rsrf = r2_score(y_test,rfpred) rsme_rf,rsrf   #svr rsme_sr = np.sqrt(mean_squared_error(y_test,srpred)) rssr = r2_score(y_test,srpred) rsme_sr,rssr </vt:lpstr>
      <vt:lpstr>SNAPSHOTS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M</dc:creator>
  <cp:lastModifiedBy>Srinivas Bharadwaj K</cp:lastModifiedBy>
  <cp:revision>45</cp:revision>
  <dcterms:created xsi:type="dcterms:W3CDTF">2022-05-03T05:57:47Z</dcterms:created>
  <dcterms:modified xsi:type="dcterms:W3CDTF">2024-12-20T14:07:31Z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b107bfb61d664ffc96a4f3541804bb89</vt:lpwstr>
  </property>
  <property fmtid="{D5CDD505-2E9C-101B-9397-08002B2CF9AE}" pid="3" name="MSIP_Label_b85f6713-6d19-40ac-a071-63e831bc1e58_Enabled">
    <vt:lpwstr>true</vt:lpwstr>
  </property>
  <property fmtid="{D5CDD505-2E9C-101B-9397-08002B2CF9AE}" pid="4" name="MSIP_Label_b85f6713-6d19-40ac-a071-63e831bc1e58_SetDate">
    <vt:lpwstr>2022-09-13T18:23:17Z</vt:lpwstr>
  </property>
  <property fmtid="{D5CDD505-2E9C-101B-9397-08002B2CF9AE}" pid="5" name="MSIP_Label_b85f6713-6d19-40ac-a071-63e831bc1e58_Method">
    <vt:lpwstr>Standard</vt:lpwstr>
  </property>
  <property fmtid="{D5CDD505-2E9C-101B-9397-08002B2CF9AE}" pid="6" name="MSIP_Label_b85f6713-6d19-40ac-a071-63e831bc1e58_Name">
    <vt:lpwstr>Confidential - Low</vt:lpwstr>
  </property>
  <property fmtid="{D5CDD505-2E9C-101B-9397-08002B2CF9AE}" pid="7" name="MSIP_Label_b85f6713-6d19-40ac-a071-63e831bc1e58_SiteId">
    <vt:lpwstr>36839a65-7f3f-4bac-9ea4-f571f10a9a03</vt:lpwstr>
  </property>
  <property fmtid="{D5CDD505-2E9C-101B-9397-08002B2CF9AE}" pid="8" name="MSIP_Label_b85f6713-6d19-40ac-a071-63e831bc1e58_ActionId">
    <vt:lpwstr>37e61cfc-8e55-46af-ac87-b113ceee40d9</vt:lpwstr>
  </property>
  <property fmtid="{D5CDD505-2E9C-101B-9397-08002B2CF9AE}" pid="9" name="MSIP_Label_b85f6713-6d19-40ac-a071-63e831bc1e58_ContentBits">
    <vt:lpwstr>0</vt:lpwstr>
  </property>
</Properties>
</file>