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79" autoAdjust="0"/>
    <p:restoredTop sz="94660"/>
  </p:normalViewPr>
  <p:slideViewPr>
    <p:cSldViewPr>
      <p:cViewPr>
        <p:scale>
          <a:sx n="94" d="100"/>
          <a:sy n="94" d="100"/>
        </p:scale>
        <p:origin x="-654"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9/4/2025</a:t>
            </a:fld>
            <a:endParaRPr lang="en-US"/>
          </a:p>
        </p:txBody>
      </p:sp>
      <p:sp>
        <p:nvSpPr>
          <p:cNvPr id="9" name="Slide Number Placeholder 8"/>
          <p:cNvSpPr>
            <a:spLocks noGrp="1"/>
          </p:cNvSpPr>
          <p:nvPr>
            <p:ph type="sldNum" sz="quarter" idx="11"/>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9/4/2025</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3571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457200" y="603313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147575"/>
            <a:ext cx="12192000" cy="1647887"/>
          </a:xfrm>
          <a:prstGeom prst="rect">
            <a:avLst/>
          </a:prstGeom>
        </p:spPr>
        <p:txBody>
          <a:bodyPr vert="horz" wrap="square" lIns="0" tIns="16510" rIns="0" bIns="0" rtlCol="0">
            <a:spAutoFit/>
          </a:bodyPr>
          <a:lstStyle/>
          <a:p>
            <a:pPr marL="3213735">
              <a:spcBef>
                <a:spcPts val="130"/>
              </a:spcBef>
            </a:pPr>
            <a:r>
              <a:rPr lang="en-US" sz="4000" b="1" i="0" dirty="0" smtClean="0">
                <a:solidFill>
                  <a:srgbClr val="002060"/>
                </a:solidFill>
                <a:effectLst/>
                <a:latin typeface="Times New Roman" pitchFamily="18" charset="0"/>
                <a:cs typeface="Times New Roman" panose="02020603050405020304" pitchFamily="18" charset="0"/>
              </a:rPr>
              <a:t>        Digital </a:t>
            </a:r>
            <a:r>
              <a:rPr lang="en-US" sz="4000" b="1" i="0" dirty="0">
                <a:solidFill>
                  <a:srgbClr val="002060"/>
                </a:solidFill>
                <a:effectLst/>
                <a:latin typeface="Times New Roman" pitchFamily="18" charset="0"/>
                <a:cs typeface="Times New Roman" panose="02020603050405020304" pitchFamily="18" charset="0"/>
              </a:rPr>
              <a:t>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105025" y="2042503"/>
            <a:ext cx="9096375" cy="5262979"/>
          </a:xfrm>
          <a:prstGeom prst="rect">
            <a:avLst/>
          </a:prstGeom>
          <a:noFill/>
        </p:spPr>
        <p:txBody>
          <a:bodyPr wrap="square" lIns="91440" tIns="45720" rIns="91440" bIns="45720" rtlCol="0" anchor="t">
            <a:spAutoFit/>
          </a:bodyPr>
          <a:lstStyle/>
          <a:p>
            <a:pPr>
              <a:lnSpc>
                <a:spcPct val="200000"/>
              </a:lnSpc>
            </a:pPr>
            <a:r>
              <a:rPr lang="en-US" sz="2400" dirty="0">
                <a:latin typeface="Times New Roman" pitchFamily="18" charset="0"/>
                <a:cs typeface="Times New Roman" pitchFamily="18" charset="0"/>
              </a:rPr>
              <a:t>STUDENT </a:t>
            </a:r>
            <a:r>
              <a:rPr lang="en-US" sz="2400" dirty="0" err="1" smtClean="0">
                <a:latin typeface="Times New Roman" pitchFamily="18" charset="0"/>
                <a:cs typeface="Times New Roman" pitchFamily="18" charset="0"/>
              </a:rPr>
              <a:t>NAME:Srinivash</a:t>
            </a:r>
            <a:endParaRPr lang="en-US" sz="2400" dirty="0">
              <a:solidFill>
                <a:srgbClr val="002060"/>
              </a:solidFill>
              <a:latin typeface="Times New Roman" pitchFamily="18" charset="0"/>
              <a:cs typeface="Times New Roman" pitchFamily="18" charset="0"/>
            </a:endParaRPr>
          </a:p>
          <a:p>
            <a:pPr>
              <a:lnSpc>
                <a:spcPct val="200000"/>
              </a:lnSpc>
            </a:pPr>
            <a:r>
              <a:rPr lang="en-US" sz="2400" dirty="0">
                <a:latin typeface="Times New Roman" pitchFamily="18" charset="0"/>
                <a:cs typeface="Times New Roman" pitchFamily="18" charset="0"/>
              </a:rPr>
              <a:t>REGISTER NO </a:t>
            </a:r>
            <a:r>
              <a:rPr lang="en-US" sz="2400" dirty="0" smtClean="0">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2422k1543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NMID </a:t>
            </a:r>
            <a:r>
              <a:rPr lang="en-US" sz="2400" dirty="0" smtClean="0">
                <a:latin typeface="Times New Roman" pitchFamily="18" charset="0"/>
                <a:cs typeface="Times New Roman" pitchFamily="18" charset="0"/>
              </a:rPr>
              <a:t>:</a:t>
            </a:r>
            <a:r>
              <a:rPr lang="en-US" sz="2400" dirty="0" smtClean="0"/>
              <a:t>2997BDC2AC97AC0AE334E800C995C0C2 </a:t>
            </a:r>
            <a:endParaRPr lang="en-US" sz="2400" dirty="0" smtClean="0">
              <a:solidFill>
                <a:srgbClr val="002060"/>
              </a:solidFill>
              <a:latin typeface="Times New Roman" pitchFamily="18" charset="0"/>
              <a:cs typeface="Times New Roman" pitchFamily="18" charset="0"/>
            </a:endParaRPr>
          </a:p>
          <a:p>
            <a:pPr>
              <a:lnSpc>
                <a:spcPct val="200000"/>
              </a:lnSpc>
            </a:pPr>
            <a:r>
              <a:rPr lang="en-US" sz="2400" dirty="0" smtClean="0">
                <a:latin typeface="Times New Roman" pitchFamily="18" charset="0"/>
                <a:cs typeface="Times New Roman" pitchFamily="18" charset="0"/>
              </a:rPr>
              <a:t>DEPARTMENT</a:t>
            </a:r>
            <a:r>
              <a:rPr lang="en-US" sz="2400" dirty="0">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B.Sc., Information Technology</a:t>
            </a:r>
            <a:endParaRPr lang="en-US" sz="2400" dirty="0">
              <a:solidFill>
                <a:srgbClr val="002060"/>
              </a:solidFill>
              <a:latin typeface="Times New Roman" pitchFamily="18" charset="0"/>
              <a:cs typeface="Times New Roman" pitchFamily="18" charset="0"/>
            </a:endParaRPr>
          </a:p>
          <a:p>
            <a:pPr>
              <a:lnSpc>
                <a:spcPct val="200000"/>
              </a:lnSpc>
            </a:pPr>
            <a:r>
              <a:rPr lang="en-US" sz="2400" dirty="0">
                <a:latin typeface="Times New Roman" pitchFamily="18" charset="0"/>
                <a:cs typeface="Times New Roman" pitchFamily="18" charset="0"/>
              </a:rPr>
              <a:t>COLLEGE</a:t>
            </a:r>
            <a:r>
              <a:rPr lang="en-US" sz="2400" dirty="0" smtClean="0">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Hindusthan College of Science and Commerce, Erode </a:t>
            </a:r>
          </a:p>
          <a:p>
            <a:pPr algn="ctr">
              <a:lnSpc>
                <a:spcPct val="200000"/>
              </a:lnSpc>
            </a:pPr>
            <a:r>
              <a:rPr lang="en-US" sz="2400" dirty="0" smtClean="0">
                <a:solidFill>
                  <a:srgbClr val="002060"/>
                </a:solidFill>
                <a:latin typeface="Times New Roman" pitchFamily="18" charset="0"/>
                <a:cs typeface="Times New Roman" pitchFamily="18" charset="0"/>
              </a:rPr>
              <a:t>Bharathiyar University, Coimbatore  </a:t>
            </a:r>
            <a:endParaRPr lang="en-US" sz="2400" dirty="0">
              <a:solidFill>
                <a:srgbClr val="002060"/>
              </a:solidFill>
              <a:latin typeface="Times New Roman" pitchFamily="18" charset="0"/>
              <a:cs typeface="Times New Roman" pitchFamily="18" charset="0"/>
            </a:endParaRPr>
          </a:p>
          <a:p>
            <a:pPr>
              <a:lnSpc>
                <a:spcPct val="200000"/>
              </a:lnSpc>
            </a:pPr>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4191000"/>
            <a:ext cx="2066923" cy="2609850"/>
          </a:xfrm>
          <a:prstGeom prst="rect">
            <a:avLst/>
          </a:prstGeom>
        </p:spPr>
      </p:pic>
      <p:sp>
        <p:nvSpPr>
          <p:cNvPr id="7" name="object 7"/>
          <p:cNvSpPr txBox="1">
            <a:spLocks noGrp="1"/>
          </p:cNvSpPr>
          <p:nvPr>
            <p:ph type="title"/>
          </p:nvPr>
        </p:nvSpPr>
        <p:spPr>
          <a:xfrm>
            <a:off x="739777" y="766507"/>
            <a:ext cx="8480425" cy="447558"/>
          </a:xfrm>
          <a:prstGeom prst="rect">
            <a:avLst/>
          </a:prstGeom>
        </p:spPr>
        <p:txBody>
          <a:bodyPr vert="horz" wrap="square" lIns="0" tIns="16510" rIns="0" bIns="0" rtlCol="0">
            <a:spAutoFit/>
          </a:bodyPr>
          <a:lstStyle/>
          <a:p>
            <a:pPr marL="12700">
              <a:lnSpc>
                <a:spcPct val="100000"/>
              </a:lnSpc>
              <a:spcBef>
                <a:spcPts val="130"/>
              </a:spcBef>
            </a:pPr>
            <a:r>
              <a:rPr lang="en-IN" sz="2800" b="1" spc="15" dirty="0">
                <a:latin typeface="Times New Roman" pitchFamily="18" charset="0"/>
                <a:cs typeface="Times New Roman" pitchFamily="18" charset="0"/>
              </a:rPr>
              <a:t>RESULTS AND SCREENSHOTS</a:t>
            </a:r>
            <a:endParaRPr sz="2800" b="1" dirty="0">
              <a:latin typeface="Times New Roman" pitchFamily="18" charset="0"/>
              <a:cs typeface="Times New Roman" pitchFamily="18" charset="0"/>
            </a:endParaRPr>
          </a:p>
        </p:txBody>
      </p:sp>
      <p:sp>
        <p:nvSpPr>
          <p:cNvPr id="8" name="object 8"/>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9" name="Picture 8" descr="Screenshot 2025-09-04 135739.png"/>
          <p:cNvPicPr>
            <a:picLocks noChangeAspect="1"/>
          </p:cNvPicPr>
          <p:nvPr/>
        </p:nvPicPr>
        <p:blipFill>
          <a:blip r:embed="rId3"/>
          <a:stretch>
            <a:fillRect/>
          </a:stretch>
        </p:blipFill>
        <p:spPr>
          <a:xfrm>
            <a:off x="2095472" y="1500174"/>
            <a:ext cx="8147674" cy="368805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539334"/>
            <a:ext cx="4578668" cy="444352"/>
          </a:xfrm>
          <a:prstGeom prst="rect">
            <a:avLst/>
          </a:prstGeom>
        </p:spPr>
        <p:txBody>
          <a:bodyPr vert="horz" wrap="square" lIns="0" tIns="13335" rIns="0" bIns="0" rtlCol="0">
            <a:spAutoFit/>
          </a:bodyPr>
          <a:lstStyle/>
          <a:p>
            <a:pPr marL="12700">
              <a:lnSpc>
                <a:spcPct val="100000"/>
              </a:lnSpc>
              <a:spcBef>
                <a:spcPts val="105"/>
              </a:spcBef>
            </a:pPr>
            <a:r>
              <a:rPr lang="en-IN" sz="2800" b="1" dirty="0">
                <a:latin typeface="Times New Roman" pitchFamily="18" charset="0"/>
                <a:cs typeface="Times New Roman" pitchFamily="18" charset="0"/>
              </a:rPr>
              <a:t>CONCLUSION</a:t>
            </a:r>
            <a:endParaRPr sz="2800" b="1" dirty="0">
              <a:latin typeface="Times New Roman" pitchFamily="18" charset="0"/>
              <a:cs typeface="Times New Roman" pitchFamily="18" charset="0"/>
            </a:endParaRP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a16="http://schemas.microsoft.com/office/drawing/2014/main" xmlns="" id="{566019AD-C029-CBB6-D887-B392316EF0EB}"/>
              </a:ext>
            </a:extLst>
          </p:cNvPr>
          <p:cNvSpPr txBox="1"/>
          <p:nvPr/>
        </p:nvSpPr>
        <p:spPr>
          <a:xfrm>
            <a:off x="492760" y="1371600"/>
            <a:ext cx="10099039" cy="2862322"/>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itchFamily="18" charset="0"/>
                <a:cs typeface="Times New Roman" pitchFamily="18" charset="0"/>
              </a:rPr>
              <a:t>The project successfully resulted in the development of a fully functional personal portfolio website that serves as a digital representation of academic achievements, technical skills, certifications, and projects.</a:t>
            </a:r>
          </a:p>
          <a:p>
            <a:pPr marL="285750" indent="-285750" algn="just">
              <a:buFont typeface="Arial" panose="020B0604020202020204" pitchFamily="34" charset="0"/>
              <a:buChar char="•"/>
            </a:pPr>
            <a:r>
              <a:rPr lang="en-IN" dirty="0">
                <a:latin typeface="Times New Roman" pitchFamily="18" charset="0"/>
                <a:cs typeface="Times New Roman" pitchFamily="18" charset="0"/>
              </a:rPr>
              <a:t> The portfolio is responsive and adapts well to different devices such as laptops, tablets, and smartphones. It provides a structured layout, making it easy for end users to navigate and access information quickly. </a:t>
            </a:r>
          </a:p>
          <a:p>
            <a:pPr marL="285750" indent="-285750" algn="just">
              <a:buFont typeface="Arial" panose="020B0604020202020204" pitchFamily="34" charset="0"/>
              <a:buChar char="•"/>
            </a:pPr>
            <a:r>
              <a:rPr lang="en-IN" dirty="0">
                <a:latin typeface="Times New Roman" pitchFamily="18" charset="0"/>
                <a:cs typeface="Times New Roman" pitchFamily="18" charset="0"/>
              </a:rPr>
              <a:t>The website effectively highlights education, skills, projects, strengths, and future goals, ensuring a complete professional profile. Compared to a traditional resume, the portfolio gives a more visual, interactive, and attractive presentation of the candidate’s capabilities. </a:t>
            </a:r>
          </a:p>
          <a:p>
            <a:pPr marL="285750" indent="-285750" algn="just">
              <a:buFont typeface="Arial" panose="020B0604020202020204" pitchFamily="34" charset="0"/>
              <a:buChar char="•"/>
            </a:pPr>
            <a:r>
              <a:rPr lang="en-IN" dirty="0">
                <a:latin typeface="Times New Roman" pitchFamily="18" charset="0"/>
                <a:cs typeface="Times New Roman" pitchFamily="18" charset="0"/>
              </a:rPr>
              <a:t>The project outcome meets its objectives of providing an engaging, professional, and shareable online profile that can support academic, career, and personal growth.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11430000" y="618172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1125200" y="228600"/>
            <a:ext cx="553403" cy="4572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10820400" y="642969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819401" y="1524000"/>
            <a:ext cx="5867400" cy="1978747"/>
          </a:xfrm>
          <a:prstGeom prst="rect">
            <a:avLst/>
          </a:prstGeom>
        </p:spPr>
        <p:txBody>
          <a:bodyPr vert="horz" wrap="square" lIns="0" tIns="16510" rIns="0" bIns="0" rtlCol="0">
            <a:spAutoFit/>
          </a:bodyPr>
          <a:lstStyle/>
          <a:p>
            <a:pPr marL="12700" algn="ctr">
              <a:lnSpc>
                <a:spcPct val="100000"/>
              </a:lnSpc>
              <a:spcBef>
                <a:spcPts val="130"/>
              </a:spcBef>
            </a:pPr>
            <a:r>
              <a:rPr sz="4250" b="1" i="1" spc="5" dirty="0">
                <a:latin typeface="Times New Roman" pitchFamily="18" charset="0"/>
                <a:cs typeface="Times New Roman" pitchFamily="18" charset="0"/>
              </a:rPr>
              <a:t>PROJECT</a:t>
            </a:r>
            <a:r>
              <a:rPr sz="4250" b="1" i="1" spc="-85" dirty="0">
                <a:latin typeface="Times New Roman" pitchFamily="18" charset="0"/>
                <a:cs typeface="Times New Roman" pitchFamily="18" charset="0"/>
              </a:rPr>
              <a:t> </a:t>
            </a:r>
            <a:r>
              <a:rPr sz="4250" b="1" i="1" spc="25" dirty="0">
                <a:latin typeface="Times New Roman" pitchFamily="18" charset="0"/>
                <a:cs typeface="Times New Roman" pitchFamily="18" charset="0"/>
              </a:rPr>
              <a:t>TITLE</a:t>
            </a:r>
            <a:r>
              <a:rPr lang="en-US" sz="4250" b="1" i="1" spc="25" dirty="0">
                <a:latin typeface="Times New Roman" pitchFamily="18" charset="0"/>
                <a:cs typeface="Times New Roman" pitchFamily="18" charset="0"/>
              </a:rPr>
              <a:t/>
            </a:r>
            <a:br>
              <a:rPr lang="en-US" sz="4250" b="1" i="1" spc="25" dirty="0">
                <a:latin typeface="Times New Roman" pitchFamily="18" charset="0"/>
                <a:cs typeface="Times New Roman" pitchFamily="18" charset="0"/>
              </a:rPr>
            </a:br>
            <a:r>
              <a:rPr lang="en-US" sz="4250" i="1" spc="25" dirty="0">
                <a:latin typeface="Times New Roman" pitchFamily="18" charset="0"/>
                <a:cs typeface="Times New Roman" pitchFamily="18" charset="0"/>
              </a:rPr>
              <a:t/>
            </a:r>
            <a:br>
              <a:rPr lang="en-US" sz="4250" i="1" spc="25" dirty="0">
                <a:latin typeface="Times New Roman" pitchFamily="18" charset="0"/>
                <a:cs typeface="Times New Roman" pitchFamily="18" charset="0"/>
              </a:rPr>
            </a:br>
            <a:r>
              <a:rPr lang="en-US" sz="4250" i="1" spc="25" dirty="0" smtClean="0">
                <a:latin typeface="Times New Roman" pitchFamily="18" charset="0"/>
                <a:cs typeface="Times New Roman" pitchFamily="18" charset="0"/>
              </a:rPr>
              <a:t> </a:t>
            </a:r>
            <a:r>
              <a:rPr lang="en-IN" sz="4250" b="1" spc="25" dirty="0" smtClean="0">
                <a:latin typeface="Times New Roman" pitchFamily="18" charset="0"/>
                <a:cs typeface="Times New Roman" pitchFamily="18" charset="0"/>
              </a:rPr>
              <a:t>MY </a:t>
            </a:r>
            <a:r>
              <a:rPr lang="en-IN" sz="4250" b="1" spc="25" dirty="0">
                <a:latin typeface="Times New Roman" pitchFamily="18" charset="0"/>
                <a:cs typeface="Times New Roman" pitchFamily="18" charset="0"/>
              </a:rPr>
              <a:t>PORTFOLIO</a:t>
            </a:r>
            <a:endParaRPr sz="4250" b="1" dirty="0">
              <a:latin typeface="Times New Roman" pitchFamily="18" charset="0"/>
              <a:cs typeface="Times New Roman" pitchFamily="18" charset="0"/>
            </a:endParaRP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6" y="6410327"/>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6"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1"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5181599"/>
            <a:ext cx="2390774" cy="1647823"/>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6" y="680858"/>
            <a:ext cx="3756025" cy="721351"/>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itchFamily="18" charset="0"/>
                <a:cs typeface="Times New Roman" pitchFamily="18" charset="0"/>
              </a:rPr>
              <a:t>A</a:t>
            </a:r>
            <a:r>
              <a:rPr b="1" spc="-5" dirty="0">
                <a:latin typeface="Times New Roman" pitchFamily="18" charset="0"/>
                <a:cs typeface="Times New Roman" pitchFamily="18" charset="0"/>
              </a:rPr>
              <a:t>G</a:t>
            </a:r>
            <a:r>
              <a:rPr b="1" spc="-35" dirty="0">
                <a:latin typeface="Times New Roman" pitchFamily="18" charset="0"/>
                <a:cs typeface="Times New Roman" pitchFamily="18" charset="0"/>
              </a:rPr>
              <a:t>E</a:t>
            </a:r>
            <a:r>
              <a:rPr b="1" spc="15" dirty="0">
                <a:latin typeface="Times New Roman" pitchFamily="18" charset="0"/>
                <a:cs typeface="Times New Roman" pitchFamily="18" charset="0"/>
              </a:rPr>
              <a:t>N</a:t>
            </a:r>
            <a:r>
              <a:rPr b="1" dirty="0">
                <a:latin typeface="Times New Roman" pitchFamily="18" charset="0"/>
                <a:cs typeface="Times New Roman" pitchFamily="18" charset="0"/>
              </a:rPr>
              <a:t>DA</a:t>
            </a: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4"/>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678996"/>
            <a:ext cx="1762126" cy="2512254"/>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4" y="578797"/>
            <a:ext cx="6709726"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smtClean="0">
                <a:latin typeface="Times New Roman" pitchFamily="18" charset="0"/>
                <a:cs typeface="Times New Roman" pitchFamily="18" charset="0"/>
              </a:rPr>
              <a:t>P</a:t>
            </a:r>
            <a:r>
              <a:rPr sz="4250" b="1" spc="15" dirty="0" smtClean="0">
                <a:latin typeface="Times New Roman" pitchFamily="18" charset="0"/>
                <a:cs typeface="Times New Roman" pitchFamily="18" charset="0"/>
              </a:rPr>
              <a:t>ROB</a:t>
            </a:r>
            <a:r>
              <a:rPr sz="4250" b="1" spc="55" dirty="0" smtClean="0">
                <a:latin typeface="Times New Roman" pitchFamily="18" charset="0"/>
                <a:cs typeface="Times New Roman" pitchFamily="18" charset="0"/>
              </a:rPr>
              <a:t>L</a:t>
            </a:r>
            <a:r>
              <a:rPr sz="4250" b="1" spc="-20" dirty="0" smtClean="0">
                <a:latin typeface="Times New Roman" pitchFamily="18" charset="0"/>
                <a:cs typeface="Times New Roman" pitchFamily="18" charset="0"/>
              </a:rPr>
              <a:t>E</a:t>
            </a:r>
            <a:r>
              <a:rPr sz="4250" b="1" spc="20" dirty="0" smtClean="0">
                <a:latin typeface="Times New Roman" pitchFamily="18" charset="0"/>
                <a:cs typeface="Times New Roman" pitchFamily="18" charset="0"/>
              </a:rPr>
              <a:t>M</a:t>
            </a:r>
            <a:r>
              <a:rPr lang="en-US" sz="4250" b="1" dirty="0">
                <a:latin typeface="Times New Roman" pitchFamily="18" charset="0"/>
                <a:cs typeface="Times New Roman" pitchFamily="18" charset="0"/>
              </a:rPr>
              <a:t> </a:t>
            </a:r>
            <a:r>
              <a:rPr sz="4250" b="1" spc="10" dirty="0" smtClean="0">
                <a:latin typeface="Times New Roman" pitchFamily="18" charset="0"/>
                <a:cs typeface="Times New Roman" pitchFamily="18" charset="0"/>
              </a:rPr>
              <a:t>S</a:t>
            </a:r>
            <a:r>
              <a:rPr sz="4250" b="1" spc="-370" dirty="0" smtClean="0">
                <a:latin typeface="Times New Roman" pitchFamily="18" charset="0"/>
                <a:cs typeface="Times New Roman" pitchFamily="18" charset="0"/>
              </a:rPr>
              <a:t>T</a:t>
            </a:r>
            <a:r>
              <a:rPr sz="4250" b="1" spc="-375" dirty="0" smtClean="0">
                <a:latin typeface="Times New Roman" pitchFamily="18" charset="0"/>
                <a:cs typeface="Times New Roman" pitchFamily="18" charset="0"/>
              </a:rPr>
              <a:t>A</a:t>
            </a:r>
            <a:r>
              <a:rPr sz="4250" b="1" spc="15" dirty="0" smtClean="0">
                <a:latin typeface="Times New Roman" pitchFamily="18" charset="0"/>
                <a:cs typeface="Times New Roman" pitchFamily="18" charset="0"/>
              </a:rPr>
              <a:t>T</a:t>
            </a:r>
            <a:r>
              <a:rPr sz="4250" b="1" spc="-10" dirty="0" smtClean="0">
                <a:latin typeface="Times New Roman" pitchFamily="18" charset="0"/>
                <a:cs typeface="Times New Roman" pitchFamily="18" charset="0"/>
              </a:rPr>
              <a:t>E</a:t>
            </a:r>
            <a:r>
              <a:rPr sz="4250" b="1" spc="-20" dirty="0" smtClean="0">
                <a:latin typeface="Times New Roman" pitchFamily="18" charset="0"/>
                <a:cs typeface="Times New Roman" pitchFamily="18" charset="0"/>
              </a:rPr>
              <a:t>ME</a:t>
            </a:r>
            <a:r>
              <a:rPr sz="4250" b="1" spc="10" dirty="0" smtClean="0">
                <a:latin typeface="Times New Roman" pitchFamily="18" charset="0"/>
                <a:cs typeface="Times New Roman" pitchFamily="18" charset="0"/>
              </a:rPr>
              <a:t>NT</a:t>
            </a:r>
            <a:endParaRPr sz="4250" b="1" dirty="0">
              <a:latin typeface="Times New Roman" pitchFamily="18" charset="0"/>
              <a:cs typeface="Times New Roman"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xmlns="" id="{B28D92F9-C0CF-A881-6784-7990ED68CB12}"/>
              </a:ext>
            </a:extLst>
          </p:cNvPr>
          <p:cNvSpPr txBox="1"/>
          <p:nvPr/>
        </p:nvSpPr>
        <p:spPr>
          <a:xfrm>
            <a:off x="674297" y="1447800"/>
            <a:ext cx="8317303" cy="3416320"/>
          </a:xfrm>
          <a:prstGeom prst="rect">
            <a:avLst/>
          </a:prstGeom>
          <a:noFill/>
        </p:spPr>
        <p:txBody>
          <a:bodyPr wrap="square">
            <a:spAutoFit/>
          </a:bodyPr>
          <a:lstStyle/>
          <a:p>
            <a:pPr algn="just"/>
            <a:r>
              <a:rPr lang="en-US" dirty="0">
                <a:latin typeface="Times New Roman" pitchFamily="18" charset="0"/>
                <a:cs typeface="Times New Roman" pitchFamily="18" charset="0"/>
              </a:rPr>
              <a:t>In today’s competitive environment, students and fresh graduates face challenges in effectively presenting their skills, achievements, and projects to recruiters, faculty, and industry professionals. Traditional resumes often fail to capture a person’s full potential, creativity, and technical knowledge. Moreover, recruiters prefer quick and visually engaging platforms to evaluate candidates rather than lengthy documents. Without a professional portfolio, there is a gap in communication between the student’s abilities and the recruiter’s </a:t>
            </a:r>
            <a:r>
              <a:rPr lang="en-US" dirty="0" smtClean="0">
                <a:latin typeface="Times New Roman" pitchFamily="18" charset="0"/>
                <a:cs typeface="Times New Roman" pitchFamily="18" charset="0"/>
              </a:rPr>
              <a:t>expectations. Therefore, </a:t>
            </a:r>
            <a:r>
              <a:rPr lang="en-US" dirty="0">
                <a:latin typeface="Times New Roman" pitchFamily="18" charset="0"/>
                <a:cs typeface="Times New Roman" pitchFamily="18" charset="0"/>
              </a:rPr>
              <a:t>there is a need for a personal portfolio website that provides a structured, accessible, and attractive way to showcase an individual’s education, skills, certifications, projects, strengths, and future goals. This project addresses the problem by creating a responsive portfolio website that not only highlights academic and technical knowledge but also serves as a digital identity, making it easier for end users to assess and connect with the candidate.</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5099" y="4133850"/>
            <a:ext cx="2209801" cy="27241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6" y="833370"/>
            <a:ext cx="5737224"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smtClean="0">
                <a:latin typeface="Times New Roman" pitchFamily="18" charset="0"/>
                <a:cs typeface="Times New Roman" pitchFamily="18" charset="0"/>
              </a:rPr>
              <a:t>PROJECT</a:t>
            </a:r>
            <a:r>
              <a:rPr lang="en-US" sz="4250" b="1" spc="5" dirty="0" smtClean="0">
                <a:latin typeface="Times New Roman" pitchFamily="18" charset="0"/>
                <a:cs typeface="Times New Roman" pitchFamily="18" charset="0"/>
              </a:rPr>
              <a:t> </a:t>
            </a:r>
            <a:r>
              <a:rPr sz="4250" b="1" spc="-20" dirty="0" smtClean="0">
                <a:latin typeface="Times New Roman" pitchFamily="18" charset="0"/>
                <a:cs typeface="Times New Roman" pitchFamily="18" charset="0"/>
              </a:rPr>
              <a:t>OVERVIEW</a:t>
            </a:r>
            <a:endParaRPr sz="4250" b="1" dirty="0">
              <a:latin typeface="Times New Roman" pitchFamily="18" charset="0"/>
              <a:cs typeface="Times New Roman"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xmlns="" id="{E9C275A6-F95C-F356-EFEF-53EE50DDF7A1}"/>
              </a:ext>
            </a:extLst>
          </p:cNvPr>
          <p:cNvSpPr txBox="1"/>
          <p:nvPr/>
        </p:nvSpPr>
        <p:spPr>
          <a:xfrm>
            <a:off x="457200" y="1600200"/>
            <a:ext cx="8694175" cy="3693319"/>
          </a:xfrm>
          <a:prstGeom prst="rect">
            <a:avLst/>
          </a:prstGeom>
          <a:noFill/>
        </p:spPr>
        <p:txBody>
          <a:bodyPr wrap="square">
            <a:spAutoFit/>
          </a:bodyPr>
          <a:lstStyle/>
          <a:p>
            <a:pPr algn="just"/>
            <a:r>
              <a:rPr lang="en-IN" dirty="0">
                <a:latin typeface="Times New Roman" pitchFamily="18" charset="0"/>
                <a:cs typeface="Times New Roman" pitchFamily="18" charset="0"/>
              </a:rPr>
              <a:t>This project focuses on designing and developing a personal portfolio website that acts as a digital profile to present academic achievements, technical skills, certifications, projects, and future goals in an attractive and structured way. The portfolio was built using HTML and CSS, ensuring simplicity, responsiveness, and ease of access. The main objective of this project was to create an online identity that represents personal and professional growth. Unlike traditional resumes, the portfolio website provides a visual and interactive platform that highlights creativity along with technical ability. During the development process, the project included key phases such as problem identification, tool selection, design layout, coding, testing, and final deployment. The outcome of this project is a clean and user-friendly portfolio that can be shared easily with recruiters, faculty, and peers.</a:t>
            </a:r>
            <a:r>
              <a:rPr lang="en-US" dirty="0">
                <a:latin typeface="Times New Roman" pitchFamily="18" charset="0"/>
                <a:cs typeface="Times New Roman" pitchFamily="18" charset="0"/>
              </a:rPr>
              <a:t> Overall, the project has successfully met its objectives by delivering a functional, well-structured, and engaging portfolio website, which can serve as a foundation for further enhancements like adding JavaScript functionality, animations, or hosting on platforms such as GitHub Pages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6317"/>
            <a:ext cx="5472747" cy="509114"/>
          </a:xfrm>
          <a:prstGeom prst="rect">
            <a:avLst/>
          </a:prstGeom>
        </p:spPr>
        <p:txBody>
          <a:bodyPr vert="horz" wrap="square" lIns="0" tIns="16510" rIns="0" bIns="0" rtlCol="0">
            <a:spAutoFit/>
          </a:bodyPr>
          <a:lstStyle/>
          <a:p>
            <a:pPr marL="12700">
              <a:lnSpc>
                <a:spcPct val="100000"/>
              </a:lnSpc>
              <a:spcBef>
                <a:spcPts val="130"/>
              </a:spcBef>
            </a:pPr>
            <a:r>
              <a:rPr sz="3200" b="1" spc="25" dirty="0">
                <a:latin typeface="Times New Roman" pitchFamily="18" charset="0"/>
                <a:cs typeface="Times New Roman" pitchFamily="18" charset="0"/>
              </a:rPr>
              <a:t>W</a:t>
            </a:r>
            <a:r>
              <a:rPr sz="3200" b="1" spc="-20" dirty="0">
                <a:latin typeface="Times New Roman" pitchFamily="18" charset="0"/>
                <a:cs typeface="Times New Roman" pitchFamily="18" charset="0"/>
              </a:rPr>
              <a:t>H</a:t>
            </a:r>
            <a:r>
              <a:rPr sz="3200" b="1" spc="20" dirty="0">
                <a:latin typeface="Times New Roman" pitchFamily="18" charset="0"/>
                <a:cs typeface="Times New Roman" pitchFamily="18" charset="0"/>
              </a:rPr>
              <a:t>O</a:t>
            </a:r>
            <a:r>
              <a:rPr sz="3200" b="1" spc="-235" dirty="0">
                <a:latin typeface="Times New Roman" pitchFamily="18" charset="0"/>
                <a:cs typeface="Times New Roman" pitchFamily="18" charset="0"/>
              </a:rPr>
              <a:t> </a:t>
            </a:r>
            <a:r>
              <a:rPr sz="3200" b="1" spc="-10" dirty="0">
                <a:latin typeface="Times New Roman" pitchFamily="18" charset="0"/>
                <a:cs typeface="Times New Roman" pitchFamily="18" charset="0"/>
              </a:rPr>
              <a:t>AR</a:t>
            </a:r>
            <a:r>
              <a:rPr sz="3200" b="1" spc="15" dirty="0">
                <a:latin typeface="Times New Roman" pitchFamily="18" charset="0"/>
                <a:cs typeface="Times New Roman" pitchFamily="18" charset="0"/>
              </a:rPr>
              <a:t>E</a:t>
            </a:r>
            <a:r>
              <a:rPr sz="3200" b="1" spc="-35" dirty="0">
                <a:latin typeface="Times New Roman" pitchFamily="18" charset="0"/>
                <a:cs typeface="Times New Roman" pitchFamily="18" charset="0"/>
              </a:rPr>
              <a:t> </a:t>
            </a:r>
            <a:r>
              <a:rPr sz="3200" b="1" spc="-10" dirty="0">
                <a:latin typeface="Times New Roman" pitchFamily="18" charset="0"/>
                <a:cs typeface="Times New Roman" pitchFamily="18" charset="0"/>
              </a:rPr>
              <a:t>T</a:t>
            </a:r>
            <a:r>
              <a:rPr sz="3200" b="1" spc="-15" dirty="0">
                <a:latin typeface="Times New Roman" pitchFamily="18" charset="0"/>
                <a:cs typeface="Times New Roman" pitchFamily="18" charset="0"/>
              </a:rPr>
              <a:t>H</a:t>
            </a:r>
            <a:r>
              <a:rPr sz="3200" b="1" spc="15" dirty="0">
                <a:latin typeface="Times New Roman" pitchFamily="18" charset="0"/>
                <a:cs typeface="Times New Roman" pitchFamily="18" charset="0"/>
              </a:rPr>
              <a:t>E</a:t>
            </a:r>
            <a:r>
              <a:rPr sz="3200" b="1" spc="-35" dirty="0">
                <a:latin typeface="Times New Roman" pitchFamily="18" charset="0"/>
                <a:cs typeface="Times New Roman" pitchFamily="18" charset="0"/>
              </a:rPr>
              <a:t> </a:t>
            </a:r>
            <a:r>
              <a:rPr sz="3200" b="1" spc="-20" dirty="0">
                <a:latin typeface="Times New Roman" pitchFamily="18" charset="0"/>
                <a:cs typeface="Times New Roman" pitchFamily="18" charset="0"/>
              </a:rPr>
              <a:t>E</a:t>
            </a:r>
            <a:r>
              <a:rPr sz="3200" b="1" spc="30" dirty="0">
                <a:latin typeface="Times New Roman" pitchFamily="18" charset="0"/>
                <a:cs typeface="Times New Roman" pitchFamily="18" charset="0"/>
              </a:rPr>
              <a:t>N</a:t>
            </a:r>
            <a:r>
              <a:rPr sz="3200" b="1" spc="15" dirty="0">
                <a:latin typeface="Times New Roman" pitchFamily="18" charset="0"/>
                <a:cs typeface="Times New Roman" pitchFamily="18" charset="0"/>
              </a:rPr>
              <a:t>D</a:t>
            </a:r>
            <a:r>
              <a:rPr sz="3200" b="1" spc="-45" dirty="0">
                <a:latin typeface="Times New Roman" pitchFamily="18" charset="0"/>
                <a:cs typeface="Times New Roman" pitchFamily="18" charset="0"/>
              </a:rPr>
              <a:t> </a:t>
            </a:r>
            <a:r>
              <a:rPr sz="3200" b="1" dirty="0">
                <a:latin typeface="Times New Roman" pitchFamily="18" charset="0"/>
                <a:cs typeface="Times New Roman" pitchFamily="18" charset="0"/>
              </a:rPr>
              <a:t>U</a:t>
            </a:r>
            <a:r>
              <a:rPr sz="3200" b="1" spc="10" dirty="0">
                <a:latin typeface="Times New Roman" pitchFamily="18" charset="0"/>
                <a:cs typeface="Times New Roman" pitchFamily="18" charset="0"/>
              </a:rPr>
              <a:t>S</a:t>
            </a:r>
            <a:r>
              <a:rPr sz="3200" b="1" spc="-25" dirty="0">
                <a:latin typeface="Times New Roman" pitchFamily="18" charset="0"/>
                <a:cs typeface="Times New Roman" pitchFamily="18" charset="0"/>
              </a:rPr>
              <a:t>E</a:t>
            </a:r>
            <a:r>
              <a:rPr sz="3200" b="1" spc="-10" dirty="0">
                <a:latin typeface="Times New Roman" pitchFamily="18" charset="0"/>
                <a:cs typeface="Times New Roman" pitchFamily="18" charset="0"/>
              </a:rPr>
              <a:t>R</a:t>
            </a:r>
            <a:r>
              <a:rPr sz="3200" b="1" spc="5" dirty="0">
                <a:latin typeface="Times New Roman" pitchFamily="18" charset="0"/>
                <a:cs typeface="Times New Roman" pitchFamily="18" charset="0"/>
              </a:rPr>
              <a:t>S?</a:t>
            </a:r>
            <a:endParaRPr sz="3200" b="1" dirty="0">
              <a:latin typeface="Times New Roman" pitchFamily="18" charset="0"/>
              <a:cs typeface="Times New Roman" pitchFamily="18" charset="0"/>
            </a:endParaRPr>
          </a:p>
        </p:txBody>
      </p:sp>
      <p:sp>
        <p:nvSpPr>
          <p:cNvPr id="8" name="object 8"/>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
        <p:nvSpPr>
          <p:cNvPr id="9" name="TextBox 8">
            <a:extLst>
              <a:ext uri="{FF2B5EF4-FFF2-40B4-BE49-F238E27FC236}">
                <a16:creationId xmlns:a16="http://schemas.microsoft.com/office/drawing/2014/main" xmlns="" id="{CA549C45-B292-ABF0-A712-C005E60D2A9F}"/>
              </a:ext>
            </a:extLst>
          </p:cNvPr>
          <p:cNvSpPr txBox="1"/>
          <p:nvPr/>
        </p:nvSpPr>
        <p:spPr>
          <a:xfrm>
            <a:off x="555626" y="1524000"/>
            <a:ext cx="9001125" cy="3970318"/>
          </a:xfrm>
          <a:prstGeom prst="rect">
            <a:avLst/>
          </a:prstGeom>
          <a:noFill/>
        </p:spPr>
        <p:txBody>
          <a:bodyPr wrap="square">
            <a:spAutoFit/>
          </a:bodyPr>
          <a:lstStyle/>
          <a:p>
            <a:r>
              <a:rPr lang="en-IN" dirty="0">
                <a:latin typeface="Times New Roman" pitchFamily="18" charset="0"/>
                <a:cs typeface="Times New Roman" pitchFamily="18" charset="0"/>
              </a:rPr>
              <a:t>End Users</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The portfolio website is designed to benefit the following end users:</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1. Recruiters and Employers – To quickly assess skills, education, and projects in a professional and structured format.</a:t>
            </a:r>
          </a:p>
          <a:p>
            <a:pPr algn="just"/>
            <a:r>
              <a:rPr lang="en-IN" dirty="0">
                <a:latin typeface="Times New Roman" pitchFamily="18" charset="0"/>
                <a:cs typeface="Times New Roman" pitchFamily="18" charset="0"/>
              </a:rPr>
              <a:t> 2. Faculty and Academic Mentors – To review academic progress, certifications, and technical contributions.</a:t>
            </a:r>
          </a:p>
          <a:p>
            <a:pPr algn="just"/>
            <a:r>
              <a:rPr lang="en-IN" dirty="0">
                <a:latin typeface="Times New Roman" pitchFamily="18" charset="0"/>
                <a:cs typeface="Times New Roman" pitchFamily="18" charset="0"/>
              </a:rPr>
              <a:t>3.  Peers and Collaborators – To connect for project discussions, knowledge sharing, and teamwork opportunities.</a:t>
            </a:r>
          </a:p>
          <a:p>
            <a:pPr algn="just"/>
            <a:r>
              <a:rPr lang="en-IN" dirty="0">
                <a:latin typeface="Times New Roman" pitchFamily="18" charset="0"/>
                <a:cs typeface="Times New Roman" pitchFamily="18" charset="0"/>
              </a:rPr>
              <a:t>4.  Personal Branding – Acts as a digital identity that anyone interested in the candidate’s profile can access.</a:t>
            </a:r>
          </a:p>
          <a:p>
            <a:pPr algn="just"/>
            <a:r>
              <a:rPr lang="en-IN" dirty="0">
                <a:latin typeface="Times New Roman" pitchFamily="18" charset="0"/>
                <a:cs typeface="Times New Roman" pitchFamily="18" charset="0"/>
              </a:rPr>
              <a:t>This ensures that the portfolio is not only a resume replacement but also a multi-purpose tool for career development, academic recognition, and personal branding.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3201" y="2222322"/>
            <a:ext cx="2133599" cy="2705102"/>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b="1" spc="10" dirty="0">
                <a:latin typeface="Times New Roman" pitchFamily="18" charset="0"/>
                <a:cs typeface="Times New Roman" pitchFamily="18" charset="0"/>
              </a:rPr>
              <a:t>TOOLS AND TECHNIQUES</a:t>
            </a:r>
            <a:endParaRPr sz="3600" b="1" dirty="0">
              <a:latin typeface="Times New Roman" pitchFamily="18" charset="0"/>
              <a:cs typeface="Times New Roman" pitchFamily="18" charset="0"/>
            </a:endParaRPr>
          </a:p>
        </p:txBody>
      </p:sp>
      <p:sp>
        <p:nvSpPr>
          <p:cNvPr id="9" name="object 9"/>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10" name="TextBox 9">
            <a:extLst>
              <a:ext uri="{FF2B5EF4-FFF2-40B4-BE49-F238E27FC236}">
                <a16:creationId xmlns:a16="http://schemas.microsoft.com/office/drawing/2014/main" xmlns="" id="{EB08DDF3-DD3D-2959-C94E-14F346796AA1}"/>
              </a:ext>
            </a:extLst>
          </p:cNvPr>
          <p:cNvSpPr txBox="1"/>
          <p:nvPr/>
        </p:nvSpPr>
        <p:spPr>
          <a:xfrm>
            <a:off x="2286000" y="2282212"/>
            <a:ext cx="7620000" cy="2585323"/>
          </a:xfrm>
          <a:prstGeom prst="rect">
            <a:avLst/>
          </a:prstGeom>
          <a:noFill/>
        </p:spPr>
        <p:txBody>
          <a:bodyPr wrap="square">
            <a:spAutoFit/>
          </a:bodyPr>
          <a:lstStyle/>
          <a:p>
            <a:pPr algn="just"/>
            <a:r>
              <a:rPr lang="en-IN" dirty="0">
                <a:latin typeface="Times New Roman" pitchFamily="18" charset="0"/>
                <a:cs typeface="Times New Roman" pitchFamily="18" charset="0"/>
              </a:rPr>
              <a:t>To develop the portfolio website, the following tools and technologies were used:</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1. HTML5 – For creating the structure and layout of the web                 pages.</a:t>
            </a:r>
          </a:p>
          <a:p>
            <a:pPr algn="just"/>
            <a:r>
              <a:rPr lang="en-IN" dirty="0">
                <a:latin typeface="Times New Roman" pitchFamily="18" charset="0"/>
                <a:cs typeface="Times New Roman" pitchFamily="18" charset="0"/>
              </a:rPr>
              <a:t>2. CSS3 – For designing, styling, and adding responsiveness to the portfolio.</a:t>
            </a:r>
          </a:p>
          <a:p>
            <a:pPr algn="just"/>
            <a:r>
              <a:rPr lang="en-IN" dirty="0">
                <a:latin typeface="Times New Roman" pitchFamily="18" charset="0"/>
                <a:cs typeface="Times New Roman" pitchFamily="18" charset="0"/>
              </a:rPr>
              <a:t>3.  JavaScript (Basic) – For enhancing interactivity and dynamic elements (if required).</a:t>
            </a:r>
          </a:p>
          <a:p>
            <a:pPr algn="just"/>
            <a:r>
              <a:rPr lang="en-IN" dirty="0">
                <a:latin typeface="Times New Roman" pitchFamily="18" charset="0"/>
                <a:cs typeface="Times New Roman" pitchFamily="18" charset="0"/>
              </a:rPr>
              <a:t>4. CodePen – As the online platform to write, test, and share the code effectively.</a:t>
            </a:r>
          </a:p>
          <a:p>
            <a:pPr algn="just"/>
            <a:r>
              <a:rPr lang="en-IN" dirty="0">
                <a:latin typeface="Times New Roman" pitchFamily="18" charset="0"/>
                <a:cs typeface="Times New Roman" pitchFamily="18" charset="0"/>
              </a:rPr>
              <a:t>5. GitHub – For version control, project hosting, and sharing with recruiters.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49935" y="585297"/>
            <a:ext cx="8794751" cy="444352"/>
          </a:xfrm>
          <a:prstGeom prst="rect">
            <a:avLst/>
          </a:prstGeom>
        </p:spPr>
        <p:txBody>
          <a:bodyPr vert="horz" wrap="square" lIns="0" tIns="13335" rIns="0" bIns="0" rtlCol="0">
            <a:spAutoFit/>
          </a:bodyPr>
          <a:lstStyle/>
          <a:p>
            <a:pPr marL="12700">
              <a:lnSpc>
                <a:spcPct val="100000"/>
              </a:lnSpc>
              <a:spcBef>
                <a:spcPts val="105"/>
              </a:spcBef>
            </a:pPr>
            <a:r>
              <a:rPr lang="en-IN" sz="2800" b="1" spc="15" dirty="0" smtClean="0">
                <a:solidFill>
                  <a:schemeClr val="accent6">
                    <a:lumMod val="50000"/>
                  </a:schemeClr>
                </a:solidFill>
                <a:latin typeface="Times New Roman" pitchFamily="18" charset="0"/>
                <a:cs typeface="Times New Roman" pitchFamily="18" charset="0"/>
              </a:rPr>
              <a:t>PORTFOLIO </a:t>
            </a:r>
            <a:r>
              <a:rPr lang="en-IN" sz="2800" b="1" spc="15" dirty="0">
                <a:solidFill>
                  <a:schemeClr val="accent6">
                    <a:lumMod val="50000"/>
                  </a:schemeClr>
                </a:solidFill>
                <a:latin typeface="Times New Roman" pitchFamily="18" charset="0"/>
                <a:cs typeface="Times New Roman" pitchFamily="18" charset="0"/>
              </a:rPr>
              <a:t>DESIGN AND LAYOUT</a:t>
            </a:r>
            <a:endParaRPr sz="2800" b="1" dirty="0">
              <a:solidFill>
                <a:schemeClr val="accent6">
                  <a:lumMod val="50000"/>
                </a:schemeClr>
              </a:solidFill>
              <a:latin typeface="Times New Roman" pitchFamily="18" charset="0"/>
              <a:cs typeface="Times New Roman"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37AA1B1A-5359-6A5F-D465-07131BFAA727}"/>
              </a:ext>
            </a:extLst>
          </p:cNvPr>
          <p:cNvSpPr txBox="1"/>
          <p:nvPr/>
        </p:nvSpPr>
        <p:spPr>
          <a:xfrm>
            <a:off x="685801" y="1219201"/>
            <a:ext cx="8465575" cy="4247317"/>
          </a:xfrm>
          <a:prstGeom prst="rect">
            <a:avLst/>
          </a:prstGeom>
          <a:noFill/>
        </p:spPr>
        <p:txBody>
          <a:bodyPr wrap="square">
            <a:spAutoFit/>
          </a:bodyPr>
          <a:lstStyle/>
          <a:p>
            <a:r>
              <a:rPr lang="en-IN" dirty="0">
                <a:latin typeface="Times New Roman" pitchFamily="18" charset="0"/>
                <a:cs typeface="Times New Roman" pitchFamily="18" charset="0"/>
              </a:rPr>
              <a:t>The portfolio website was designed with a clean and modern layout to make it simple and professional. The design follows a section-wise structure for easy navigation:</a:t>
            </a:r>
          </a:p>
          <a:p>
            <a:pPr algn="just"/>
            <a:endParaRPr lang="en-IN" dirty="0">
              <a:latin typeface="Times New Roman" pitchFamily="18" charset="0"/>
              <a:cs typeface="Times New Roman" pitchFamily="18" charset="0"/>
            </a:endParaRPr>
          </a:p>
          <a:p>
            <a:pPr marL="342900" indent="-342900" algn="just">
              <a:buAutoNum type="arabicPeriod"/>
            </a:pPr>
            <a:r>
              <a:rPr lang="en-IN" dirty="0">
                <a:latin typeface="Times New Roman" pitchFamily="18" charset="0"/>
                <a:cs typeface="Times New Roman" pitchFamily="18" charset="0"/>
              </a:rPr>
              <a:t>Header Section – Includes profile photo, name, and a short tagline.</a:t>
            </a:r>
          </a:p>
          <a:p>
            <a:pPr marL="342900" indent="-342900" algn="just">
              <a:buAutoNum type="arabicPeriod"/>
            </a:pPr>
            <a:r>
              <a:rPr lang="en-IN" dirty="0">
                <a:latin typeface="Times New Roman" pitchFamily="18" charset="0"/>
                <a:cs typeface="Times New Roman" pitchFamily="18" charset="0"/>
              </a:rPr>
              <a:t> Navigation Bar – Quick access to sections like About, Skills, Education, Projects, and Strengths.</a:t>
            </a:r>
          </a:p>
          <a:p>
            <a:pPr marL="342900" indent="-342900" algn="just">
              <a:buAutoNum type="arabicPeriod"/>
            </a:pPr>
            <a:r>
              <a:rPr lang="en-IN" dirty="0">
                <a:latin typeface="Times New Roman" pitchFamily="18" charset="0"/>
                <a:cs typeface="Times New Roman" pitchFamily="18" charset="0"/>
              </a:rPr>
              <a:t> About Me Section – A short introduction with personal details and career aspirations.</a:t>
            </a:r>
          </a:p>
          <a:p>
            <a:pPr marL="342900" indent="-342900" algn="just">
              <a:buAutoNum type="arabicPeriod"/>
            </a:pPr>
            <a:r>
              <a:rPr lang="en-IN" dirty="0">
                <a:latin typeface="Times New Roman" pitchFamily="18" charset="0"/>
                <a:cs typeface="Times New Roman" pitchFamily="18" charset="0"/>
              </a:rPr>
              <a:t> Skills Section – A structured list of technical and soft skills displayed with styled boxes.</a:t>
            </a:r>
          </a:p>
          <a:p>
            <a:pPr marL="342900" indent="-342900" algn="just">
              <a:buAutoNum type="arabicPeriod"/>
            </a:pPr>
            <a:r>
              <a:rPr lang="en-IN" dirty="0">
                <a:latin typeface="Times New Roman" pitchFamily="18" charset="0"/>
                <a:cs typeface="Times New Roman" pitchFamily="18" charset="0"/>
              </a:rPr>
              <a:t> Education Section – Academic details presented in a highlighted card format.</a:t>
            </a:r>
          </a:p>
          <a:p>
            <a:pPr marL="342900" indent="-342900" algn="just">
              <a:buAutoNum type="arabicPeriod"/>
            </a:pPr>
            <a:r>
              <a:rPr lang="en-IN" dirty="0">
                <a:latin typeface="Times New Roman" pitchFamily="18" charset="0"/>
                <a:cs typeface="Times New Roman" pitchFamily="18" charset="0"/>
              </a:rPr>
              <a:t> Projects Section – Detailed explanation of completed projects with hover effects for interactivity.</a:t>
            </a:r>
          </a:p>
          <a:p>
            <a:pPr marL="342900" indent="-342900" algn="just">
              <a:buAutoNum type="arabicPeriod"/>
            </a:pPr>
            <a:r>
              <a:rPr lang="en-IN" dirty="0">
                <a:latin typeface="Times New Roman" pitchFamily="18" charset="0"/>
                <a:cs typeface="Times New Roman" pitchFamily="18" charset="0"/>
              </a:rPr>
              <a:t> Strengths Section – Lists qualities such as being a strong person, helping-minded, fast learner, and smart worker.</a:t>
            </a:r>
          </a:p>
          <a:p>
            <a:pPr marL="342900" indent="-342900" algn="just">
              <a:buAutoNum type="arabicPeriod"/>
            </a:pPr>
            <a:r>
              <a:rPr lang="en-IN" dirty="0">
                <a:latin typeface="Times New Roman" pitchFamily="18" charset="0"/>
                <a:cs typeface="Times New Roman" pitchFamily="18" charset="0"/>
              </a:rPr>
              <a:t> Footer Section – Contains contact details and copyright note.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sz="2800" b="1" dirty="0">
                <a:latin typeface="Times New Roman" pitchFamily="18" charset="0"/>
                <a:cs typeface="Times New Roman" pitchFamily="18" charset="0"/>
              </a:rPr>
              <a:t>FEATURES AND FUNCTIONALITY</a:t>
            </a:r>
          </a:p>
        </p:txBody>
      </p:sp>
      <p:sp>
        <p:nvSpPr>
          <p:cNvPr id="4" name="TextBox 3">
            <a:extLst>
              <a:ext uri="{FF2B5EF4-FFF2-40B4-BE49-F238E27FC236}">
                <a16:creationId xmlns:a16="http://schemas.microsoft.com/office/drawing/2014/main" xmlns="" id="{E0828FF6-AC50-7ACA-87D2-966B75BB5944}"/>
              </a:ext>
            </a:extLst>
          </p:cNvPr>
          <p:cNvSpPr txBox="1"/>
          <p:nvPr/>
        </p:nvSpPr>
        <p:spPr>
          <a:xfrm>
            <a:off x="533401" y="1219202"/>
            <a:ext cx="8618220" cy="5632311"/>
          </a:xfrm>
          <a:prstGeom prst="rect">
            <a:avLst/>
          </a:prstGeom>
          <a:noFill/>
        </p:spPr>
        <p:txBody>
          <a:bodyPr wrap="square">
            <a:spAutoFit/>
          </a:bodyPr>
          <a:lstStyle/>
          <a:p>
            <a:pPr algn="just"/>
            <a:r>
              <a:rPr lang="en-IN" dirty="0">
                <a:latin typeface="Times New Roman" pitchFamily="18" charset="0"/>
                <a:cs typeface="Times New Roman" pitchFamily="18" charset="0"/>
              </a:rPr>
              <a:t>The portfolio website is designed not only with a clean layout but also with practical features that enhance usability:</a:t>
            </a:r>
          </a:p>
          <a:p>
            <a:pPr algn="just"/>
            <a:r>
              <a:rPr lang="en-IN" dirty="0">
                <a:latin typeface="Times New Roman" pitchFamily="18" charset="0"/>
                <a:cs typeface="Times New Roman" pitchFamily="18" charset="0"/>
              </a:rPr>
              <a:t>1.  Responsive Design – The portfolio adjusts seamlessly across desktops, tablets, and mobile devices.</a:t>
            </a:r>
          </a:p>
          <a:p>
            <a:pPr algn="just"/>
            <a:r>
              <a:rPr lang="en-IN" dirty="0">
                <a:latin typeface="Times New Roman" pitchFamily="18" charset="0"/>
                <a:cs typeface="Times New Roman" pitchFamily="18" charset="0"/>
              </a:rPr>
              <a:t>2.  Profile Integration – Displays profile photo, name, and a short introduction in an attractive header section.</a:t>
            </a:r>
          </a:p>
          <a:p>
            <a:pPr algn="just"/>
            <a:r>
              <a:rPr lang="en-IN" dirty="0">
                <a:latin typeface="Times New Roman" pitchFamily="18" charset="0"/>
                <a:cs typeface="Times New Roman" pitchFamily="18" charset="0"/>
              </a:rPr>
              <a:t>3.  Navigation Bar – Quick access links to jump directly to different sections (About, Skills, Education, Projects, Strengths).</a:t>
            </a:r>
          </a:p>
          <a:p>
            <a:pPr algn="just"/>
            <a:r>
              <a:rPr lang="en-IN" dirty="0">
                <a:latin typeface="Times New Roman" pitchFamily="18" charset="0"/>
                <a:cs typeface="Times New Roman" pitchFamily="18" charset="0"/>
              </a:rPr>
              <a:t>4.  Skills Showcase – Clearly lists technical skills like HTML, CSS, JavaScript, C, C++, and Python.</a:t>
            </a:r>
          </a:p>
          <a:p>
            <a:pPr marL="342900" indent="-342900" algn="just">
              <a:buAutoNum type="arabicPeriod" startAt="5"/>
            </a:pPr>
            <a:r>
              <a:rPr lang="en-IN" dirty="0">
                <a:latin typeface="Times New Roman" pitchFamily="18" charset="0"/>
                <a:cs typeface="Times New Roman" pitchFamily="18" charset="0"/>
              </a:rPr>
              <a:t>Education Details – Highlighted education card showing academic background.</a:t>
            </a:r>
          </a:p>
          <a:p>
            <a:pPr marL="342900" indent="-342900" algn="just">
              <a:buAutoNum type="arabicPeriod" startAt="5"/>
            </a:pPr>
            <a:r>
              <a:rPr lang="en-IN" dirty="0">
                <a:latin typeface="Times New Roman" pitchFamily="18" charset="0"/>
                <a:cs typeface="Times New Roman" pitchFamily="18" charset="0"/>
              </a:rPr>
              <a:t>Project Highlights – Displays completed projects with hover effects to make it interactive.</a:t>
            </a:r>
          </a:p>
          <a:p>
            <a:pPr marL="342900" indent="-342900" algn="just">
              <a:buAutoNum type="arabicPeriod" startAt="5"/>
            </a:pPr>
            <a:r>
              <a:rPr lang="en-IN" dirty="0">
                <a:latin typeface="Times New Roman" pitchFamily="18" charset="0"/>
                <a:cs typeface="Times New Roman" pitchFamily="18" charset="0"/>
              </a:rPr>
              <a:t>Strengths Section – Shows personal qualities such as strong-minded, helping nature, fast learning, and smart working.</a:t>
            </a:r>
          </a:p>
          <a:p>
            <a:pPr marL="342900" indent="-342900" algn="just">
              <a:buAutoNum type="arabicPeriod" startAt="5"/>
            </a:pPr>
            <a:r>
              <a:rPr lang="en-IN" dirty="0">
                <a:latin typeface="Times New Roman" pitchFamily="18" charset="0"/>
                <a:cs typeface="Times New Roman" pitchFamily="18" charset="0"/>
              </a:rPr>
              <a:t>Simple Contact Information – Provides email and phone details in a neat footer.</a:t>
            </a:r>
          </a:p>
          <a:p>
            <a:pPr marL="342900" indent="-342900" algn="just">
              <a:buAutoNum type="arabicPeriod" startAt="5"/>
            </a:pPr>
            <a:r>
              <a:rPr lang="en-IN" dirty="0">
                <a:latin typeface="Times New Roman" pitchFamily="18" charset="0"/>
                <a:cs typeface="Times New Roman" pitchFamily="18" charset="0"/>
              </a:rPr>
              <a:t>Modern Styling – Uses light blue theme, shadows, and rounded corners for a professional look.</a:t>
            </a:r>
          </a:p>
          <a:p>
            <a:pPr marL="342900" indent="-342900" algn="just">
              <a:buAutoNum type="arabicPeriod" startAt="5"/>
            </a:pPr>
            <a:r>
              <a:rPr lang="en-IN" dirty="0">
                <a:latin typeface="Times New Roman" pitchFamily="18" charset="0"/>
                <a:cs typeface="Times New Roman" pitchFamily="18" charset="0"/>
              </a:rPr>
              <a:t>Easy to Update – Content and design are structured, so future updates can be made without difficulty.</a:t>
            </a:r>
          </a:p>
        </p:txBody>
      </p:sp>
    </p:spTree>
    <p:extLst>
      <p:ext uri="{BB962C8B-B14F-4D97-AF65-F5344CB8AC3E}">
        <p14:creationId xmlns:p14="http://schemas.microsoft.com/office/powerpoint/2010/main" xmlns="" val="27206606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518</TotalTime>
  <Words>1172</Words>
  <Application>Microsoft Office PowerPoint</Application>
  <PresentationFormat>Custom</PresentationFormat>
  <Paragraphs>81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        Digital Portfolio  </vt:lpstr>
      <vt:lpstr>PROJECT TITLE   MY PORTFOLIO</vt:lpstr>
      <vt:lpstr>AGENDA</vt:lpstr>
      <vt:lpstr>PROBLEM STATEMENT</vt:lpstr>
      <vt:lpstr>PROJECT OVERVIEW</vt:lpstr>
      <vt:lpstr>WHO ARE THE END USERS?</vt:lpstr>
      <vt:lpstr>TOOLS AND TECHNIQUES</vt:lpstr>
      <vt:lpstr>Slide 8</vt:lpstr>
      <vt:lpstr>FEATURES AND FUNCTIONALITY</vt:lpstr>
      <vt:lpstr>RESULTS AND SCREENSHOTS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31</cp:revision>
  <dcterms:created xsi:type="dcterms:W3CDTF">2024-03-29T15:07:22Z</dcterms:created>
  <dcterms:modified xsi:type="dcterms:W3CDTF">2025-09-04T08:28:19Z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