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1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8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4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7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2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F9B579-F71E-4A03-AF66-3A2689E70BD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0C07288-3765-40AD-8550-8BF2D9B27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A3DE-508E-48EC-BF91-B9E985DF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61247"/>
            <a:ext cx="9966960" cy="2752166"/>
          </a:xfrm>
        </p:spPr>
        <p:txBody>
          <a:bodyPr/>
          <a:lstStyle/>
          <a:p>
            <a:r>
              <a:rPr lang="en-IN" sz="4800" dirty="0"/>
              <a:t>Motivation……?</a:t>
            </a:r>
          </a:p>
        </p:txBody>
      </p:sp>
    </p:spTree>
    <p:extLst>
      <p:ext uri="{BB962C8B-B14F-4D97-AF65-F5344CB8AC3E}">
        <p14:creationId xmlns:p14="http://schemas.microsoft.com/office/powerpoint/2010/main" val="57593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0F3-BBA5-4098-8219-B678F7C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84DE-CBA1-4AF5-8DB7-8EA9B84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465294"/>
            <a:ext cx="6415681" cy="3706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accent2"/>
                </a:solidFill>
              </a:rPr>
              <a:t>Preferences of user friend.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accent2"/>
                </a:solidFill>
              </a:rPr>
              <a:t>“Tell me who your friends are, and I will tell you who you are.”</a:t>
            </a:r>
          </a:p>
        </p:txBody>
      </p:sp>
      <p:pic>
        <p:nvPicPr>
          <p:cNvPr id="1026" name="Picture 2" descr="How To Build a Recommendation Engine in Python - ActiveState">
            <a:extLst>
              <a:ext uri="{FF2B5EF4-FFF2-40B4-BE49-F238E27FC236}">
                <a16:creationId xmlns:a16="http://schemas.microsoft.com/office/drawing/2014/main" id="{D7E7DADC-25D9-4931-8C76-46617306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3" y="1955132"/>
            <a:ext cx="393031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6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1A0C-B166-4866-8B8D-894C3013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5" y="484632"/>
            <a:ext cx="11053483" cy="1609344"/>
          </a:xfrm>
        </p:spPr>
        <p:txBody>
          <a:bodyPr>
            <a:normAutofit/>
          </a:bodyPr>
          <a:lstStyle/>
          <a:p>
            <a:r>
              <a:rPr lang="en-US" dirty="0"/>
              <a:t>Smart advertising &amp; Targeted marketing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A7D-18ED-4A37-A5AA-F86FE5E6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35624"/>
            <a:ext cx="6281211" cy="353657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Targets webpage visitors </a:t>
            </a:r>
          </a:p>
          <a:p>
            <a:r>
              <a:rPr lang="en-IN" sz="2800" dirty="0">
                <a:solidFill>
                  <a:schemeClr val="accent2"/>
                </a:solidFill>
              </a:rPr>
              <a:t>Predict interests of community</a:t>
            </a:r>
          </a:p>
        </p:txBody>
      </p:sp>
      <p:pic>
        <p:nvPicPr>
          <p:cNvPr id="4098" name="Picture 2" descr="Marketing Strategy - Overview, How To Develop, 4 P's">
            <a:extLst>
              <a:ext uri="{FF2B5EF4-FFF2-40B4-BE49-F238E27FC236}">
                <a16:creationId xmlns:a16="http://schemas.microsoft.com/office/drawing/2014/main" id="{2B3480FE-82E0-4DCE-9B5F-0C462128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48" y="2369203"/>
            <a:ext cx="3380536" cy="39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3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49865B-69F1-4F99-8559-4AD7876DF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17558"/>
              </p:ext>
            </p:extLst>
          </p:nvPr>
        </p:nvGraphicFramePr>
        <p:xfrm>
          <a:off x="1380565" y="941293"/>
          <a:ext cx="6813176" cy="50261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870840">
                  <a:extLst>
                    <a:ext uri="{9D8B030D-6E8A-4147-A177-3AD203B41FA5}">
                      <a16:colId xmlns:a16="http://schemas.microsoft.com/office/drawing/2014/main" val="533750114"/>
                    </a:ext>
                  </a:extLst>
                </a:gridCol>
                <a:gridCol w="2888770">
                  <a:extLst>
                    <a:ext uri="{9D8B030D-6E8A-4147-A177-3AD203B41FA5}">
                      <a16:colId xmlns:a16="http://schemas.microsoft.com/office/drawing/2014/main" val="2319855696"/>
                    </a:ext>
                  </a:extLst>
                </a:gridCol>
                <a:gridCol w="1053566">
                  <a:extLst>
                    <a:ext uri="{9D8B030D-6E8A-4147-A177-3AD203B41FA5}">
                      <a16:colId xmlns:a16="http://schemas.microsoft.com/office/drawing/2014/main" val="3474262776"/>
                    </a:ext>
                  </a:extLst>
                </a:gridCol>
              </a:tblGrid>
              <a:tr h="73510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US" sz="1800" b="1" i="1" u="sng" dirty="0">
                          <a:solidFill>
                            <a:schemeClr val="tx1"/>
                          </a:solidFill>
                          <a:effectLst/>
                        </a:rPr>
                        <a:t>Application Area</a:t>
                      </a:r>
                      <a:endParaRPr lang="en-IN" sz="1800" b="1" i="1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US" sz="1800" b="1" i="1" u="sng" dirty="0">
                          <a:solidFill>
                            <a:schemeClr val="tx1"/>
                          </a:solidFill>
                          <a:effectLst/>
                        </a:rPr>
                        <a:t>Sub-Area</a:t>
                      </a:r>
                      <a:endParaRPr lang="en-IN" sz="1800" b="1" i="1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US" sz="1800" b="1" i="1" u="sng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IN" sz="1800" b="1" i="1" u="sng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IN" sz="1800" b="1" i="1" u="sng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800" i="1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5461387"/>
                  </a:ext>
                </a:extLst>
              </a:tr>
              <a:tr h="227281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Criminology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Criminal Identification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6430082"/>
                  </a:ext>
                </a:extLst>
              </a:tr>
              <a:tr h="2841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Fraud Detection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9922839"/>
                  </a:ext>
                </a:extLst>
              </a:tr>
              <a:tr h="2367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Criminal Activities Detection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4217228"/>
                  </a:ext>
                </a:extLst>
              </a:tr>
              <a:tr h="2272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Bot Detection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3702182"/>
                  </a:ext>
                </a:extLst>
              </a:tr>
              <a:tr h="283074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Public Health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6515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Dynamics of Epidemic spreading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Dynamic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7430068"/>
                  </a:ext>
                </a:extLst>
              </a:tr>
              <a:tr h="2253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Cancer/Tumor Detection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7229165"/>
                  </a:ext>
                </a:extLst>
              </a:tr>
              <a:tr h="2253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Tissue/Organ Detection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3764635"/>
                  </a:ext>
                </a:extLst>
              </a:tr>
              <a:tr h="225387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Politics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Evolution of Influence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Dynamic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7065088"/>
                  </a:ext>
                </a:extLst>
              </a:tr>
              <a:tr h="2253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Astroturfing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1981620"/>
                  </a:ext>
                </a:extLst>
              </a:tr>
              <a:tr h="22538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Smart Advertising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Customer Segmentation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7084867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Targeted Marketing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Customer Segmentation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058396"/>
                  </a:ext>
                </a:extLst>
              </a:tr>
              <a:tr h="28307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Recommendation Systems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Customer Segmentation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753439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marL="67945" marR="6350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Social Network Analysis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Community Detection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Both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0833423"/>
                  </a:ext>
                </a:extLst>
              </a:tr>
              <a:tr h="2815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Network Summarization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Member Grouping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0994181"/>
                  </a:ext>
                </a:extLst>
              </a:tr>
              <a:tr h="22538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Privacy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Group Segmentation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Static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1799869"/>
                  </a:ext>
                </a:extLst>
              </a:tr>
              <a:tr h="22538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Link Prediction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Link Prediction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Both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919017"/>
                  </a:ext>
                </a:extLst>
              </a:tr>
              <a:tr h="28307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Community Evolution Prediction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Community Evolution</a:t>
                      </a:r>
                      <a:endParaRPr lang="en-IN" sz="1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Dynamic</a:t>
                      </a:r>
                      <a:endParaRPr lang="en-IN" sz="1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93157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B1BF24C-BAE7-460F-8D61-F66D882C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65" y="5977390"/>
            <a:ext cx="733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Application areas, sub-areas, and nature of correspondent community detection method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07215-1F7E-4807-8CA0-71F2B54AA491}"/>
              </a:ext>
            </a:extLst>
          </p:cNvPr>
          <p:cNvSpPr txBox="1"/>
          <p:nvPr/>
        </p:nvSpPr>
        <p:spPr>
          <a:xfrm>
            <a:off x="528918" y="295835"/>
            <a:ext cx="973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many such applications(static and dynamic) as mentioned below: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90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AD70-E626-4D14-B52F-EF5C3500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F4F2-F68F-4954-81AA-B3E76DE3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20470"/>
            <a:ext cx="10785268" cy="3751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/>
                </a:solidFill>
              </a:rPr>
              <a:t>Wide range of application domains in community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/>
                </a:solidFill>
              </a:rPr>
              <a:t>Instability problem.</a:t>
            </a:r>
          </a:p>
        </p:txBody>
      </p:sp>
    </p:spTree>
    <p:extLst>
      <p:ext uri="{BB962C8B-B14F-4D97-AF65-F5344CB8AC3E}">
        <p14:creationId xmlns:p14="http://schemas.microsoft.com/office/powerpoint/2010/main" val="163851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56CB-D049-49CB-B449-E284A0A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5602-005F-479F-AEFA-1C2A3B0C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/>
                </a:solidFill>
              </a:rPr>
              <a:t>Applied to smart cities or any other emerging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/>
                </a:solidFill>
              </a:rPr>
              <a:t>Can never be underestimated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/>
                </a:solidFill>
              </a:rPr>
              <a:t>Solving instability gives reliability</a:t>
            </a:r>
          </a:p>
        </p:txBody>
      </p:sp>
    </p:spTree>
    <p:extLst>
      <p:ext uri="{BB962C8B-B14F-4D97-AF65-F5344CB8AC3E}">
        <p14:creationId xmlns:p14="http://schemas.microsoft.com/office/powerpoint/2010/main" val="208641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735-CC19-448F-A7DE-0EA3FA6B7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A3DE-508E-48EC-BF91-B9E985DF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61247"/>
            <a:ext cx="9966960" cy="2752166"/>
          </a:xfrm>
        </p:spPr>
        <p:txBody>
          <a:bodyPr/>
          <a:lstStyle/>
          <a:p>
            <a:r>
              <a:rPr lang="en-US" sz="4800" dirty="0"/>
              <a:t>Exploring community detection in various Areas of research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71EB-29B2-40B9-939C-FB62E81EA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60259"/>
            <a:ext cx="7891272" cy="15598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Team:</a:t>
            </a:r>
          </a:p>
          <a:p>
            <a:r>
              <a:rPr lang="en-US" dirty="0">
                <a:solidFill>
                  <a:schemeClr val="accent2"/>
                </a:solidFill>
              </a:rPr>
              <a:t>2021AIM1011  - M Pavan Naik</a:t>
            </a:r>
          </a:p>
          <a:p>
            <a:r>
              <a:rPr lang="en-US" dirty="0">
                <a:solidFill>
                  <a:schemeClr val="accent2"/>
                </a:solidFill>
              </a:rPr>
              <a:t>2021CSM1014 - Srinivas P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0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E9DA-5537-4B81-9BB6-9F0138D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Community detection?</a:t>
            </a:r>
            <a:br>
              <a:rPr lang="en-US" sz="4000" dirty="0"/>
            </a:br>
            <a:r>
              <a:rPr lang="en-US" sz="4000" dirty="0"/>
              <a:t>&amp;</a:t>
            </a:r>
            <a:br>
              <a:rPr lang="en-US" sz="4000" dirty="0"/>
            </a:br>
            <a:r>
              <a:rPr lang="en-US" sz="4000" dirty="0"/>
              <a:t>Why is community detection?</a:t>
            </a:r>
            <a:endParaRPr lang="en-IN" sz="4000" dirty="0"/>
          </a:p>
        </p:txBody>
      </p:sp>
      <p:pic>
        <p:nvPicPr>
          <p:cNvPr id="1026" name="Picture 2" descr="An example of community detection in a social network. The network is... |  Download Scientific Diagram">
            <a:extLst>
              <a:ext uri="{FF2B5EF4-FFF2-40B4-BE49-F238E27FC236}">
                <a16:creationId xmlns:a16="http://schemas.microsoft.com/office/drawing/2014/main" id="{92CDCC50-B29B-4F3B-A759-3B5EA39BB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1" y="2228383"/>
            <a:ext cx="5602369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A4A7E2-1A64-49A4-81D1-DB268D59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0458"/>
            <a:ext cx="5934636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F340-629E-44C3-813D-C7BE32B3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3381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used for community detection(Girvan-Newman)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1F83-82FE-445A-B750-8E62076A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0494"/>
            <a:ext cx="4497234" cy="421287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2"/>
                </a:solidFill>
                <a:effectLst/>
              </a:rPr>
              <a:t>What is Girvan Newman technique</a:t>
            </a:r>
            <a:r>
              <a:rPr lang="en-US" sz="2800" dirty="0">
                <a:solidFill>
                  <a:schemeClr val="accent2"/>
                </a:solidFill>
              </a:rPr>
              <a:t>?</a:t>
            </a:r>
          </a:p>
          <a:p>
            <a:pPr marL="0" indent="0">
              <a:buNone/>
            </a:pPr>
            <a:endParaRPr lang="en-US" sz="2800" i="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58CFB-8B33-4ED6-AADF-213328F9FCE0}"/>
              </a:ext>
            </a:extLst>
          </p:cNvPr>
          <p:cNvSpPr txBox="1"/>
          <p:nvPr/>
        </p:nvSpPr>
        <p:spPr>
          <a:xfrm>
            <a:off x="6427695" y="2268071"/>
            <a:ext cx="4694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</a:rPr>
              <a:t>Pseudocode: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REPEAT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LET n BE number of edges in the graph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FOR i=0 to n-1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LET B[i] BE betweenness centrality of edge i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IF B[i] &gt; max_B THEN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max_B = B[i]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max_B_edge = i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ENDIF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ENDFOR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remove edge i from graph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UNTIL number of edges in graph is 0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8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DAFB-F9B0-48DE-B59D-F2690B23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DE3D-64DA-4C50-A381-9D308795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8F2FCD-287E-4E55-A48F-D02F2A7BA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89" y="1905747"/>
            <a:ext cx="7678254" cy="4051300"/>
          </a:xfrm>
        </p:spPr>
      </p:pic>
    </p:spTree>
    <p:extLst>
      <p:ext uri="{BB962C8B-B14F-4D97-AF65-F5344CB8AC3E}">
        <p14:creationId xmlns:p14="http://schemas.microsoft.com/office/powerpoint/2010/main" val="94286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FF94-0A26-41C4-8BAE-B1E35F56A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575001"/>
          </a:xfrm>
        </p:spPr>
        <p:txBody>
          <a:bodyPr/>
          <a:lstStyle/>
          <a:p>
            <a:r>
              <a:rPr lang="en-US" sz="6000" dirty="0"/>
              <a:t>Use cases of community detection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7471-5549-4F92-AE7A-509F9F006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8958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Plagiarism check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Criminology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/>
                </a:solidFill>
              </a:rPr>
              <a:t>Recommendation Systems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Smart advertising &amp;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Targeted marketing</a:t>
            </a:r>
          </a:p>
        </p:txBody>
      </p:sp>
    </p:spTree>
    <p:extLst>
      <p:ext uri="{BB962C8B-B14F-4D97-AF65-F5344CB8AC3E}">
        <p14:creationId xmlns:p14="http://schemas.microsoft.com/office/powerpoint/2010/main" val="16803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207C-3A15-41E4-9FA6-1C14A2D2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079407" cy="1365569"/>
          </a:xfrm>
        </p:spPr>
        <p:txBody>
          <a:bodyPr>
            <a:normAutofit fontScale="90000"/>
          </a:bodyPr>
          <a:lstStyle/>
          <a:p>
            <a:r>
              <a:rPr lang="en-US" dirty="0"/>
              <a:t>Plagiarism check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Professor">
            <a:extLst>
              <a:ext uri="{FF2B5EF4-FFF2-40B4-BE49-F238E27FC236}">
                <a16:creationId xmlns:a16="http://schemas.microsoft.com/office/drawing/2014/main" id="{20702682-AD9D-4DD1-A66C-CBFB2B241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575" y="2292695"/>
            <a:ext cx="914400" cy="914400"/>
          </a:xfrm>
        </p:spPr>
      </p:pic>
      <p:pic>
        <p:nvPicPr>
          <p:cNvPr id="7" name="Graphic 6" descr="School boy">
            <a:extLst>
              <a:ext uri="{FF2B5EF4-FFF2-40B4-BE49-F238E27FC236}">
                <a16:creationId xmlns:a16="http://schemas.microsoft.com/office/drawing/2014/main" id="{BDC3EBC8-0C3C-4202-84D2-761A2F886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92" y="4171541"/>
            <a:ext cx="914400" cy="914400"/>
          </a:xfrm>
          <a:prstGeom prst="rect">
            <a:avLst/>
          </a:prstGeom>
        </p:spPr>
      </p:pic>
      <p:pic>
        <p:nvPicPr>
          <p:cNvPr id="8" name="Graphic 7" descr="School boy">
            <a:extLst>
              <a:ext uri="{FF2B5EF4-FFF2-40B4-BE49-F238E27FC236}">
                <a16:creationId xmlns:a16="http://schemas.microsoft.com/office/drawing/2014/main" id="{AAC68875-64DB-41F4-AB3A-31E8D6A31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640" y="4154270"/>
            <a:ext cx="914400" cy="914400"/>
          </a:xfrm>
          <a:prstGeom prst="rect">
            <a:avLst/>
          </a:prstGeom>
        </p:spPr>
      </p:pic>
      <p:pic>
        <p:nvPicPr>
          <p:cNvPr id="9" name="Graphic 8" descr="School boy">
            <a:extLst>
              <a:ext uri="{FF2B5EF4-FFF2-40B4-BE49-F238E27FC236}">
                <a16:creationId xmlns:a16="http://schemas.microsoft.com/office/drawing/2014/main" id="{396FC462-7BF5-45C3-96C8-92E683C0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2615" y="4145366"/>
            <a:ext cx="914400" cy="914400"/>
          </a:xfrm>
          <a:prstGeom prst="rect">
            <a:avLst/>
          </a:prstGeom>
        </p:spPr>
      </p:pic>
      <p:pic>
        <p:nvPicPr>
          <p:cNvPr id="10" name="Graphic 9" descr="School boy">
            <a:extLst>
              <a:ext uri="{FF2B5EF4-FFF2-40B4-BE49-F238E27FC236}">
                <a16:creationId xmlns:a16="http://schemas.microsoft.com/office/drawing/2014/main" id="{FFE07396-A2F0-48CA-8C94-4EC8EEB4E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989" y="4154270"/>
            <a:ext cx="914400" cy="914400"/>
          </a:xfrm>
          <a:prstGeom prst="rect">
            <a:avLst/>
          </a:prstGeom>
        </p:spPr>
      </p:pic>
      <p:pic>
        <p:nvPicPr>
          <p:cNvPr id="11" name="Graphic 10" descr="School boy">
            <a:extLst>
              <a:ext uri="{FF2B5EF4-FFF2-40B4-BE49-F238E27FC236}">
                <a16:creationId xmlns:a16="http://schemas.microsoft.com/office/drawing/2014/main" id="{30EA7666-CC84-42F8-91D0-42AA8D72E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2446" y="4102272"/>
            <a:ext cx="914400" cy="914400"/>
          </a:xfrm>
          <a:prstGeom prst="rect">
            <a:avLst/>
          </a:prstGeom>
        </p:spPr>
      </p:pic>
      <p:pic>
        <p:nvPicPr>
          <p:cNvPr id="12" name="Graphic 11" descr="School boy">
            <a:extLst>
              <a:ext uri="{FF2B5EF4-FFF2-40B4-BE49-F238E27FC236}">
                <a16:creationId xmlns:a16="http://schemas.microsoft.com/office/drawing/2014/main" id="{C488C7BD-7577-4726-B06D-EB43E453D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2127" y="4976562"/>
            <a:ext cx="914400" cy="914400"/>
          </a:xfrm>
          <a:prstGeom prst="rect">
            <a:avLst/>
          </a:prstGeom>
        </p:spPr>
      </p:pic>
      <p:pic>
        <p:nvPicPr>
          <p:cNvPr id="13" name="Graphic 12" descr="School boy">
            <a:extLst>
              <a:ext uri="{FF2B5EF4-FFF2-40B4-BE49-F238E27FC236}">
                <a16:creationId xmlns:a16="http://schemas.microsoft.com/office/drawing/2014/main" id="{577C2677-19CA-4BE9-82E9-D2515702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641" y="4966915"/>
            <a:ext cx="914400" cy="914400"/>
          </a:xfrm>
          <a:prstGeom prst="rect">
            <a:avLst/>
          </a:prstGeom>
        </p:spPr>
      </p:pic>
      <p:pic>
        <p:nvPicPr>
          <p:cNvPr id="14" name="Graphic 13" descr="School boy">
            <a:extLst>
              <a:ext uri="{FF2B5EF4-FFF2-40B4-BE49-F238E27FC236}">
                <a16:creationId xmlns:a16="http://schemas.microsoft.com/office/drawing/2014/main" id="{F380EEE4-0199-4655-A49A-5C492A1B5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076" y="4971504"/>
            <a:ext cx="914400" cy="914400"/>
          </a:xfrm>
          <a:prstGeom prst="rect">
            <a:avLst/>
          </a:prstGeom>
        </p:spPr>
      </p:pic>
      <p:pic>
        <p:nvPicPr>
          <p:cNvPr id="15" name="Graphic 14" descr="School boy">
            <a:extLst>
              <a:ext uri="{FF2B5EF4-FFF2-40B4-BE49-F238E27FC236}">
                <a16:creationId xmlns:a16="http://schemas.microsoft.com/office/drawing/2014/main" id="{DD1E4A23-EDEA-44C7-80E4-B40FD9E2C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960" y="4975881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">
            <a:extLst>
              <a:ext uri="{FF2B5EF4-FFF2-40B4-BE49-F238E27FC236}">
                <a16:creationId xmlns:a16="http://schemas.microsoft.com/office/drawing/2014/main" id="{218E255F-9402-4B08-8FD2-42E49EFBD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6465" y="4957297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">
            <a:extLst>
              <a:ext uri="{FF2B5EF4-FFF2-40B4-BE49-F238E27FC236}">
                <a16:creationId xmlns:a16="http://schemas.microsoft.com/office/drawing/2014/main" id="{295F4FF6-ADB6-4F15-B342-F608007C5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5945" y="4945511"/>
            <a:ext cx="914400" cy="914400"/>
          </a:xfrm>
          <a:prstGeom prst="rect">
            <a:avLst/>
          </a:prstGeom>
        </p:spPr>
      </p:pic>
      <p:pic>
        <p:nvPicPr>
          <p:cNvPr id="19" name="Graphic 18" descr="School boy">
            <a:extLst>
              <a:ext uri="{FF2B5EF4-FFF2-40B4-BE49-F238E27FC236}">
                <a16:creationId xmlns:a16="http://schemas.microsoft.com/office/drawing/2014/main" id="{E00E29D3-2F2A-4057-9596-5A06252A4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1467" y="5745647"/>
            <a:ext cx="914400" cy="914400"/>
          </a:xfrm>
          <a:prstGeom prst="rect">
            <a:avLst/>
          </a:prstGeom>
        </p:spPr>
      </p:pic>
      <p:pic>
        <p:nvPicPr>
          <p:cNvPr id="21" name="Graphic 20" descr="School boy">
            <a:extLst>
              <a:ext uri="{FF2B5EF4-FFF2-40B4-BE49-F238E27FC236}">
                <a16:creationId xmlns:a16="http://schemas.microsoft.com/office/drawing/2014/main" id="{EF1AF806-69FD-4C11-A460-94D391098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017" y="5746548"/>
            <a:ext cx="914400" cy="914400"/>
          </a:xfrm>
          <a:prstGeom prst="rect">
            <a:avLst/>
          </a:prstGeom>
        </p:spPr>
      </p:pic>
      <p:pic>
        <p:nvPicPr>
          <p:cNvPr id="22" name="Graphic 21" descr="School boy">
            <a:extLst>
              <a:ext uri="{FF2B5EF4-FFF2-40B4-BE49-F238E27FC236}">
                <a16:creationId xmlns:a16="http://schemas.microsoft.com/office/drawing/2014/main" id="{A3333CBE-0372-4DCE-AE1F-71A48505D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7381" y="5750925"/>
            <a:ext cx="914400" cy="914400"/>
          </a:xfrm>
          <a:prstGeom prst="rect">
            <a:avLst/>
          </a:prstGeom>
        </p:spPr>
      </p:pic>
      <p:pic>
        <p:nvPicPr>
          <p:cNvPr id="23" name="Graphic 22" descr="School boy">
            <a:extLst>
              <a:ext uri="{FF2B5EF4-FFF2-40B4-BE49-F238E27FC236}">
                <a16:creationId xmlns:a16="http://schemas.microsoft.com/office/drawing/2014/main" id="{398FCCF6-1173-438E-9574-4E002DEBB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6289" y="575591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B52CD9-CE89-4093-83E7-E653C0397BAB}"/>
              </a:ext>
            </a:extLst>
          </p:cNvPr>
          <p:cNvSpPr txBox="1"/>
          <p:nvPr/>
        </p:nvSpPr>
        <p:spPr>
          <a:xfrm>
            <a:off x="2275456" y="6259219"/>
            <a:ext cx="123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……….....</a:t>
            </a:r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C997D3-02F0-4B73-94FA-BB70AFB96433}"/>
              </a:ext>
            </a:extLst>
          </p:cNvPr>
          <p:cNvSpPr/>
          <p:nvPr/>
        </p:nvSpPr>
        <p:spPr>
          <a:xfrm>
            <a:off x="3649577" y="2913530"/>
            <a:ext cx="1792094" cy="293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6" name="Content Placeholder 4" descr="Professor">
            <a:extLst>
              <a:ext uri="{FF2B5EF4-FFF2-40B4-BE49-F238E27FC236}">
                <a16:creationId xmlns:a16="http://schemas.microsoft.com/office/drawing/2014/main" id="{6712B821-3D4B-44D1-947C-FBDD07DF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37" y="2268071"/>
            <a:ext cx="914400" cy="914400"/>
          </a:xfrm>
          <a:prstGeom prst="rect">
            <a:avLst/>
          </a:prstGeom>
        </p:spPr>
      </p:pic>
      <p:sp>
        <p:nvSpPr>
          <p:cNvPr id="28" name="Cloud 27">
            <a:extLst>
              <a:ext uri="{FF2B5EF4-FFF2-40B4-BE49-F238E27FC236}">
                <a16:creationId xmlns:a16="http://schemas.microsoft.com/office/drawing/2014/main" id="{78621A46-96C5-4EAD-8CF9-815F9D3CC2AE}"/>
              </a:ext>
            </a:extLst>
          </p:cNvPr>
          <p:cNvSpPr/>
          <p:nvPr/>
        </p:nvSpPr>
        <p:spPr>
          <a:xfrm>
            <a:off x="5658473" y="2877671"/>
            <a:ext cx="2560166" cy="20346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07F4D359-41DF-4887-9FB0-A60457843BE8}"/>
              </a:ext>
            </a:extLst>
          </p:cNvPr>
          <p:cNvSpPr/>
          <p:nvPr/>
        </p:nvSpPr>
        <p:spPr>
          <a:xfrm>
            <a:off x="5944625" y="4984377"/>
            <a:ext cx="2411971" cy="197223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47CDCA21-F626-4097-8C10-26A9C375D5AC}"/>
              </a:ext>
            </a:extLst>
          </p:cNvPr>
          <p:cNvSpPr/>
          <p:nvPr/>
        </p:nvSpPr>
        <p:spPr>
          <a:xfrm>
            <a:off x="8768202" y="5022615"/>
            <a:ext cx="3021951" cy="197223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20EDE223-718A-4CF5-96FB-6927233DBDE7}"/>
              </a:ext>
            </a:extLst>
          </p:cNvPr>
          <p:cNvSpPr/>
          <p:nvPr/>
        </p:nvSpPr>
        <p:spPr>
          <a:xfrm>
            <a:off x="10198812" y="2727294"/>
            <a:ext cx="1858872" cy="197223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Graphic 31" descr="School boy">
            <a:extLst>
              <a:ext uri="{FF2B5EF4-FFF2-40B4-BE49-F238E27FC236}">
                <a16:creationId xmlns:a16="http://schemas.microsoft.com/office/drawing/2014/main" id="{07A453C8-1194-4E7F-AD36-7F92BD4A6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410" y="3090942"/>
            <a:ext cx="914400" cy="91440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706DD4BF-AEFC-4871-AD9A-2C48A77CB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549" y="3810001"/>
            <a:ext cx="914400" cy="914400"/>
          </a:xfrm>
          <a:prstGeom prst="rect">
            <a:avLst/>
          </a:prstGeom>
        </p:spPr>
      </p:pic>
      <p:pic>
        <p:nvPicPr>
          <p:cNvPr id="34" name="Graphic 33" descr="School boy">
            <a:extLst>
              <a:ext uri="{FF2B5EF4-FFF2-40B4-BE49-F238E27FC236}">
                <a16:creationId xmlns:a16="http://schemas.microsoft.com/office/drawing/2014/main" id="{A213F0CE-503A-4DEA-B2C5-F9BD7A89F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4021" y="3056966"/>
            <a:ext cx="914400" cy="914400"/>
          </a:xfrm>
          <a:prstGeom prst="rect">
            <a:avLst/>
          </a:prstGeom>
        </p:spPr>
      </p:pic>
      <p:pic>
        <p:nvPicPr>
          <p:cNvPr id="35" name="Graphic 34" descr="School boy">
            <a:extLst>
              <a:ext uri="{FF2B5EF4-FFF2-40B4-BE49-F238E27FC236}">
                <a16:creationId xmlns:a16="http://schemas.microsoft.com/office/drawing/2014/main" id="{89078D9A-1703-424C-8098-33CC92F0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3549" y="3713412"/>
            <a:ext cx="914400" cy="914400"/>
          </a:xfrm>
          <a:prstGeom prst="rect">
            <a:avLst/>
          </a:prstGeom>
        </p:spPr>
      </p:pic>
      <p:pic>
        <p:nvPicPr>
          <p:cNvPr id="37" name="Graphic 36" descr="School boy">
            <a:extLst>
              <a:ext uri="{FF2B5EF4-FFF2-40B4-BE49-F238E27FC236}">
                <a16:creationId xmlns:a16="http://schemas.microsoft.com/office/drawing/2014/main" id="{F1570AA8-4AE8-4E14-B5EF-31E4F6F39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7894" y="2901096"/>
            <a:ext cx="914400" cy="914400"/>
          </a:xfrm>
          <a:prstGeom prst="rect">
            <a:avLst/>
          </a:prstGeom>
        </p:spPr>
      </p:pic>
      <p:pic>
        <p:nvPicPr>
          <p:cNvPr id="38" name="Graphic 37" descr="School boy">
            <a:extLst>
              <a:ext uri="{FF2B5EF4-FFF2-40B4-BE49-F238E27FC236}">
                <a16:creationId xmlns:a16="http://schemas.microsoft.com/office/drawing/2014/main" id="{60F3A851-A8A1-42B9-A7CF-476CDA1D3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5222" y="3121742"/>
            <a:ext cx="914400" cy="914400"/>
          </a:xfrm>
          <a:prstGeom prst="rect">
            <a:avLst/>
          </a:prstGeom>
        </p:spPr>
      </p:pic>
      <p:pic>
        <p:nvPicPr>
          <p:cNvPr id="39" name="Graphic 38" descr="School boy">
            <a:extLst>
              <a:ext uri="{FF2B5EF4-FFF2-40B4-BE49-F238E27FC236}">
                <a16:creationId xmlns:a16="http://schemas.microsoft.com/office/drawing/2014/main" id="{81BCD309-0BC2-4060-817B-F07DF7BED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2809" y="5676543"/>
            <a:ext cx="914400" cy="914400"/>
          </a:xfrm>
          <a:prstGeom prst="rect">
            <a:avLst/>
          </a:prstGeom>
        </p:spPr>
      </p:pic>
      <p:pic>
        <p:nvPicPr>
          <p:cNvPr id="40" name="Graphic 39" descr="School boy">
            <a:extLst>
              <a:ext uri="{FF2B5EF4-FFF2-40B4-BE49-F238E27FC236}">
                <a16:creationId xmlns:a16="http://schemas.microsoft.com/office/drawing/2014/main" id="{7E1D4442-386D-46DA-954F-DAE043602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932" y="5633665"/>
            <a:ext cx="914400" cy="914400"/>
          </a:xfrm>
          <a:prstGeom prst="rect">
            <a:avLst/>
          </a:prstGeom>
        </p:spPr>
      </p:pic>
      <p:pic>
        <p:nvPicPr>
          <p:cNvPr id="41" name="Graphic 40" descr="School boy">
            <a:extLst>
              <a:ext uri="{FF2B5EF4-FFF2-40B4-BE49-F238E27FC236}">
                <a16:creationId xmlns:a16="http://schemas.microsoft.com/office/drawing/2014/main" id="{1235AE80-A0AD-4F72-BD0F-2FCDC8D3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1047" y="4981044"/>
            <a:ext cx="914400" cy="914400"/>
          </a:xfrm>
          <a:prstGeom prst="rect">
            <a:avLst/>
          </a:prstGeom>
        </p:spPr>
      </p:pic>
      <p:pic>
        <p:nvPicPr>
          <p:cNvPr id="42" name="Graphic 41" descr="School boy">
            <a:extLst>
              <a:ext uri="{FF2B5EF4-FFF2-40B4-BE49-F238E27FC236}">
                <a16:creationId xmlns:a16="http://schemas.microsoft.com/office/drawing/2014/main" id="{BA3A1859-594F-410F-917A-2AFBC71F0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8241" y="5299839"/>
            <a:ext cx="914400" cy="914400"/>
          </a:xfrm>
          <a:prstGeom prst="rect">
            <a:avLst/>
          </a:prstGeom>
        </p:spPr>
      </p:pic>
      <p:pic>
        <p:nvPicPr>
          <p:cNvPr id="43" name="Graphic 42" descr="School boy">
            <a:extLst>
              <a:ext uri="{FF2B5EF4-FFF2-40B4-BE49-F238E27FC236}">
                <a16:creationId xmlns:a16="http://schemas.microsoft.com/office/drawing/2014/main" id="{A4F92BF1-EFDE-419E-8268-0E007FD66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5732" y="6062167"/>
            <a:ext cx="914400" cy="914400"/>
          </a:xfrm>
          <a:prstGeom prst="rect">
            <a:avLst/>
          </a:prstGeom>
        </p:spPr>
      </p:pic>
      <p:pic>
        <p:nvPicPr>
          <p:cNvPr id="44" name="Graphic 43" descr="School boy">
            <a:extLst>
              <a:ext uri="{FF2B5EF4-FFF2-40B4-BE49-F238E27FC236}">
                <a16:creationId xmlns:a16="http://schemas.microsoft.com/office/drawing/2014/main" id="{01FF62DF-C884-4B3E-85BC-B565ABFD4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6671" y="5945626"/>
            <a:ext cx="914400" cy="914400"/>
          </a:xfrm>
          <a:prstGeom prst="rect">
            <a:avLst/>
          </a:prstGeom>
        </p:spPr>
      </p:pic>
      <p:pic>
        <p:nvPicPr>
          <p:cNvPr id="45" name="Graphic 44" descr="School boy">
            <a:extLst>
              <a:ext uri="{FF2B5EF4-FFF2-40B4-BE49-F238E27FC236}">
                <a16:creationId xmlns:a16="http://schemas.microsoft.com/office/drawing/2014/main" id="{72970701-19DA-43A0-AB06-A8507539C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4855" y="5084873"/>
            <a:ext cx="914400" cy="914400"/>
          </a:xfrm>
          <a:prstGeom prst="rect">
            <a:avLst/>
          </a:prstGeom>
        </p:spPr>
      </p:pic>
      <p:pic>
        <p:nvPicPr>
          <p:cNvPr id="46" name="Graphic 45" descr="School boy">
            <a:extLst>
              <a:ext uri="{FF2B5EF4-FFF2-40B4-BE49-F238E27FC236}">
                <a16:creationId xmlns:a16="http://schemas.microsoft.com/office/drawing/2014/main" id="{EB9886B2-C2A0-4BB0-8AF3-C030E5663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9178" y="2935288"/>
            <a:ext cx="914400" cy="914400"/>
          </a:xfrm>
          <a:prstGeom prst="rect">
            <a:avLst/>
          </a:prstGeom>
        </p:spPr>
      </p:pic>
      <p:pic>
        <p:nvPicPr>
          <p:cNvPr id="47" name="Graphic 46" descr="School boy">
            <a:extLst>
              <a:ext uri="{FF2B5EF4-FFF2-40B4-BE49-F238E27FC236}">
                <a16:creationId xmlns:a16="http://schemas.microsoft.com/office/drawing/2014/main" id="{969E24AD-F451-4132-8C86-2BC424F03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4820" y="3542065"/>
            <a:ext cx="914400" cy="914400"/>
          </a:xfrm>
          <a:prstGeom prst="rect">
            <a:avLst/>
          </a:prstGeom>
        </p:spPr>
      </p:pic>
      <p:pic>
        <p:nvPicPr>
          <p:cNvPr id="48" name="Graphic 47" descr="School boy">
            <a:extLst>
              <a:ext uri="{FF2B5EF4-FFF2-40B4-BE49-F238E27FC236}">
                <a16:creationId xmlns:a16="http://schemas.microsoft.com/office/drawing/2014/main" id="{3C90D27F-1402-49A0-B930-B7BA1B167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4052" y="3724416"/>
            <a:ext cx="914400" cy="914400"/>
          </a:xfrm>
          <a:prstGeom prst="rect">
            <a:avLst/>
          </a:prstGeom>
        </p:spPr>
      </p:pic>
      <p:pic>
        <p:nvPicPr>
          <p:cNvPr id="49" name="Graphic 48" descr="School boy">
            <a:extLst>
              <a:ext uri="{FF2B5EF4-FFF2-40B4-BE49-F238E27FC236}">
                <a16:creationId xmlns:a16="http://schemas.microsoft.com/office/drawing/2014/main" id="{FED95DC0-13FE-4971-99A7-BC42100D5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2310" y="2749895"/>
            <a:ext cx="914400" cy="914400"/>
          </a:xfrm>
          <a:prstGeom prst="rect">
            <a:avLst/>
          </a:prstGeom>
        </p:spPr>
      </p:pic>
      <p:pic>
        <p:nvPicPr>
          <p:cNvPr id="50" name="Graphic 49" descr="School boy">
            <a:extLst>
              <a:ext uri="{FF2B5EF4-FFF2-40B4-BE49-F238E27FC236}">
                <a16:creationId xmlns:a16="http://schemas.microsoft.com/office/drawing/2014/main" id="{57FE08B5-AFAD-4020-A6E1-FCAFF1DC6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5152" y="3406589"/>
            <a:ext cx="914400" cy="914400"/>
          </a:xfrm>
          <a:prstGeom prst="rect">
            <a:avLst/>
          </a:prstGeom>
        </p:spPr>
      </p:pic>
      <p:pic>
        <p:nvPicPr>
          <p:cNvPr id="51" name="Graphic 50" descr="School boy">
            <a:extLst>
              <a:ext uri="{FF2B5EF4-FFF2-40B4-BE49-F238E27FC236}">
                <a16:creationId xmlns:a16="http://schemas.microsoft.com/office/drawing/2014/main" id="{4F67BE05-6782-4443-9581-D4B1163E0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5573" y="5360895"/>
            <a:ext cx="914400" cy="914400"/>
          </a:xfrm>
          <a:prstGeom prst="rect">
            <a:avLst/>
          </a:prstGeom>
        </p:spPr>
      </p:pic>
      <p:pic>
        <p:nvPicPr>
          <p:cNvPr id="52" name="Graphic 51" descr="School boy">
            <a:extLst>
              <a:ext uri="{FF2B5EF4-FFF2-40B4-BE49-F238E27FC236}">
                <a16:creationId xmlns:a16="http://schemas.microsoft.com/office/drawing/2014/main" id="{514A197D-6E23-4959-9A7B-FD769D911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3829" y="5174648"/>
            <a:ext cx="914400" cy="914400"/>
          </a:xfrm>
          <a:prstGeom prst="rect">
            <a:avLst/>
          </a:prstGeom>
        </p:spPr>
      </p:pic>
      <p:pic>
        <p:nvPicPr>
          <p:cNvPr id="54" name="Graphic 53" descr="School boy">
            <a:extLst>
              <a:ext uri="{FF2B5EF4-FFF2-40B4-BE49-F238E27FC236}">
                <a16:creationId xmlns:a16="http://schemas.microsoft.com/office/drawing/2014/main" id="{6743DED3-51D6-44AE-9B5B-F99D71224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370" y="6018269"/>
            <a:ext cx="914400" cy="914400"/>
          </a:xfrm>
          <a:prstGeom prst="rect">
            <a:avLst/>
          </a:prstGeom>
        </p:spPr>
      </p:pic>
      <p:pic>
        <p:nvPicPr>
          <p:cNvPr id="55" name="Graphic 54" descr="School boy">
            <a:extLst>
              <a:ext uri="{FF2B5EF4-FFF2-40B4-BE49-F238E27FC236}">
                <a16:creationId xmlns:a16="http://schemas.microsoft.com/office/drawing/2014/main" id="{A48A4A50-5A5B-44D0-996B-F0D1E8455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089" y="5063242"/>
            <a:ext cx="914400" cy="914400"/>
          </a:xfrm>
          <a:prstGeom prst="rect">
            <a:avLst/>
          </a:prstGeom>
        </p:spPr>
      </p:pic>
      <p:pic>
        <p:nvPicPr>
          <p:cNvPr id="56" name="Graphic 55" descr="School boy">
            <a:extLst>
              <a:ext uri="{FF2B5EF4-FFF2-40B4-BE49-F238E27FC236}">
                <a16:creationId xmlns:a16="http://schemas.microsoft.com/office/drawing/2014/main" id="{229DE977-FC38-42F7-92DE-CC7835F16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8550" y="5818095"/>
            <a:ext cx="914400" cy="914400"/>
          </a:xfrm>
          <a:prstGeom prst="rect">
            <a:avLst/>
          </a:prstGeom>
        </p:spPr>
      </p:pic>
      <p:pic>
        <p:nvPicPr>
          <p:cNvPr id="57" name="Graphic 56" descr="School boy">
            <a:extLst>
              <a:ext uri="{FF2B5EF4-FFF2-40B4-BE49-F238E27FC236}">
                <a16:creationId xmlns:a16="http://schemas.microsoft.com/office/drawing/2014/main" id="{4BD66E0E-1366-4B47-989F-93133A59D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9481" y="5916168"/>
            <a:ext cx="914400" cy="914400"/>
          </a:xfrm>
          <a:prstGeom prst="rect">
            <a:avLst/>
          </a:prstGeom>
        </p:spPr>
      </p:pic>
      <p:pic>
        <p:nvPicPr>
          <p:cNvPr id="58" name="Graphic 57" descr="School boy">
            <a:extLst>
              <a:ext uri="{FF2B5EF4-FFF2-40B4-BE49-F238E27FC236}">
                <a16:creationId xmlns:a16="http://schemas.microsoft.com/office/drawing/2014/main" id="{07356B5A-7440-4BB3-BD47-E97D5378A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1679" y="5755913"/>
            <a:ext cx="914400" cy="914400"/>
          </a:xfrm>
          <a:prstGeom prst="rect">
            <a:avLst/>
          </a:prstGeom>
        </p:spPr>
      </p:pic>
      <p:pic>
        <p:nvPicPr>
          <p:cNvPr id="59" name="Graphic 58" descr="School boy">
            <a:extLst>
              <a:ext uri="{FF2B5EF4-FFF2-40B4-BE49-F238E27FC236}">
                <a16:creationId xmlns:a16="http://schemas.microsoft.com/office/drawing/2014/main" id="{7913AD2F-7470-45A6-8224-B5DE189B7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4057" y="5103869"/>
            <a:ext cx="914400" cy="914400"/>
          </a:xfrm>
          <a:prstGeom prst="rect">
            <a:avLst/>
          </a:prstGeom>
        </p:spPr>
      </p:pic>
      <p:pic>
        <p:nvPicPr>
          <p:cNvPr id="60" name="Content Placeholder 4" descr="Professor">
            <a:extLst>
              <a:ext uri="{FF2B5EF4-FFF2-40B4-BE49-F238E27FC236}">
                <a16:creationId xmlns:a16="http://schemas.microsoft.com/office/drawing/2014/main" id="{8E59352A-D363-4893-880E-E8D47915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441" y="175108"/>
            <a:ext cx="633847" cy="633847"/>
          </a:xfrm>
          <a:prstGeom prst="rect">
            <a:avLst/>
          </a:prstGeom>
        </p:spPr>
      </p:pic>
      <p:pic>
        <p:nvPicPr>
          <p:cNvPr id="61" name="Graphic 60" descr="School boy">
            <a:extLst>
              <a:ext uri="{FF2B5EF4-FFF2-40B4-BE49-F238E27FC236}">
                <a16:creationId xmlns:a16="http://schemas.microsoft.com/office/drawing/2014/main" id="{6EAF3B19-2557-4770-AD75-CD66DBA4D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6022" y="855208"/>
            <a:ext cx="742641" cy="74264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1564946-A765-4527-B790-691180394A97}"/>
              </a:ext>
            </a:extLst>
          </p:cNvPr>
          <p:cNvSpPr txBox="1"/>
          <p:nvPr/>
        </p:nvSpPr>
        <p:spPr>
          <a:xfrm>
            <a:off x="7701201" y="347830"/>
            <a:ext cx="17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1711FD-F31F-48FB-8D38-0E934A51827A}"/>
              </a:ext>
            </a:extLst>
          </p:cNvPr>
          <p:cNvSpPr txBox="1"/>
          <p:nvPr/>
        </p:nvSpPr>
        <p:spPr>
          <a:xfrm>
            <a:off x="8145968" y="1083947"/>
            <a:ext cx="122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  <a:endParaRPr lang="en-IN" dirty="0"/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A6205333-CDAF-4E1A-93E9-4ABB6442821F}"/>
              </a:ext>
            </a:extLst>
          </p:cNvPr>
          <p:cNvSpPr/>
          <p:nvPr/>
        </p:nvSpPr>
        <p:spPr>
          <a:xfrm>
            <a:off x="9217865" y="294267"/>
            <a:ext cx="1045838" cy="50960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833E85-330F-4C1F-97AF-3697FCFA1AFB}"/>
              </a:ext>
            </a:extLst>
          </p:cNvPr>
          <p:cNvSpPr txBox="1"/>
          <p:nvPr/>
        </p:nvSpPr>
        <p:spPr>
          <a:xfrm>
            <a:off x="9987412" y="659832"/>
            <a:ext cx="17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71A9C-45C9-4DCE-94C4-6B0B4476DC02}"/>
              </a:ext>
            </a:extLst>
          </p:cNvPr>
          <p:cNvCxnSpPr/>
          <p:nvPr/>
        </p:nvCxnSpPr>
        <p:spPr>
          <a:xfrm>
            <a:off x="6965770" y="1649506"/>
            <a:ext cx="461268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88A6ED6-F6CC-48B8-B0D5-7E3A48E60EBC}"/>
              </a:ext>
            </a:extLst>
          </p:cNvPr>
          <p:cNvCxnSpPr>
            <a:cxnSpLocks/>
          </p:cNvCxnSpPr>
          <p:nvPr/>
        </p:nvCxnSpPr>
        <p:spPr>
          <a:xfrm flipV="1">
            <a:off x="11578452" y="80682"/>
            <a:ext cx="0" cy="1568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319D1F-C077-481A-847A-6E6465104F94}"/>
              </a:ext>
            </a:extLst>
          </p:cNvPr>
          <p:cNvCxnSpPr>
            <a:cxnSpLocks/>
          </p:cNvCxnSpPr>
          <p:nvPr/>
        </p:nvCxnSpPr>
        <p:spPr>
          <a:xfrm flipV="1">
            <a:off x="6965770" y="80682"/>
            <a:ext cx="0" cy="1568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085FEB-FDA9-4EA8-A5CB-4EF78D10106C}"/>
              </a:ext>
            </a:extLst>
          </p:cNvPr>
          <p:cNvCxnSpPr/>
          <p:nvPr/>
        </p:nvCxnSpPr>
        <p:spPr>
          <a:xfrm>
            <a:off x="6965770" y="80682"/>
            <a:ext cx="461268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866AE7-0C08-43AB-B364-F78D8A5C6E6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808775" y="3207095"/>
            <a:ext cx="1040" cy="93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C13AD5-8315-4E5B-A4A0-18DF39320ED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15992" y="3207095"/>
            <a:ext cx="1192783" cy="96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3F13BB-B8AE-4B1E-B1A7-0DD48335D49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808775" y="3207095"/>
            <a:ext cx="1170871" cy="89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B00773-4796-4D97-9D50-87D337273A0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212840" y="3207095"/>
            <a:ext cx="595935" cy="94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70F7CB-80DA-48C5-94C8-500353F8998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808775" y="3207095"/>
            <a:ext cx="586414" cy="94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8C6853-4766-4D22-B281-3635FC45402E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1808775" y="3207095"/>
            <a:ext cx="1874370" cy="173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44B49A-BDC9-4BFA-8DCF-BE65CDA088AF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1808775" y="3207095"/>
            <a:ext cx="1304890" cy="17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106F684-DBB9-44EB-9153-69807590087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08775" y="3207095"/>
            <a:ext cx="735410" cy="19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1B20F13-6B8D-4258-85F8-6501FA8AE60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07217" y="3207095"/>
            <a:ext cx="301558" cy="265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594D9CF-9EA7-4988-9622-C2F84FAB152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68076" y="3207095"/>
            <a:ext cx="840699" cy="269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E91DF3A-5992-4FE2-80C1-FBD61F7DE0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6627" y="3207095"/>
            <a:ext cx="1392148" cy="264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844494-07FB-4C25-8392-7CA4366C3D4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49837" y="3207095"/>
            <a:ext cx="358938" cy="189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A447A6-43E2-4D4C-BF63-1EDB777D05B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99508" y="3207095"/>
            <a:ext cx="909267" cy="192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08DA1-6CEA-40D9-851F-B0E7ED1227E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1896" y="3207095"/>
            <a:ext cx="1466879" cy="192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C3A664-EE52-42F4-AFA1-20CB5F15D9F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08775" y="3207095"/>
            <a:ext cx="199319" cy="194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BB5844-6B91-4F01-B8C8-EC73C1DB740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08775" y="3207095"/>
            <a:ext cx="275059" cy="266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34E80A0-2673-4640-9422-00E47C53F45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08775" y="3207095"/>
            <a:ext cx="1874370" cy="27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C18E67F-9708-4F86-B030-07586BE0A498}"/>
              </a:ext>
            </a:extLst>
          </p:cNvPr>
          <p:cNvCxnSpPr>
            <a:cxnSpLocks/>
            <a:stCxn id="26" idx="2"/>
            <a:endCxn id="38" idx="3"/>
          </p:cNvCxnSpPr>
          <p:nvPr/>
        </p:nvCxnSpPr>
        <p:spPr>
          <a:xfrm flipH="1">
            <a:off x="8379622" y="3182471"/>
            <a:ext cx="741615" cy="39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DD984FD-3278-451F-B263-F5C65F8C99A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090905" y="3182471"/>
            <a:ext cx="1030332" cy="185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5A5CDBE-5119-4A31-AA92-2838D8D364FF}"/>
              </a:ext>
            </a:extLst>
          </p:cNvPr>
          <p:cNvCxnSpPr>
            <a:cxnSpLocks/>
          </p:cNvCxnSpPr>
          <p:nvPr/>
        </p:nvCxnSpPr>
        <p:spPr>
          <a:xfrm>
            <a:off x="9127713" y="3195159"/>
            <a:ext cx="1176168" cy="18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06B747-2C43-4E78-9736-7259C0A6EB3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121237" y="3182471"/>
            <a:ext cx="1189120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School girl">
            <a:extLst>
              <a:ext uri="{FF2B5EF4-FFF2-40B4-BE49-F238E27FC236}">
                <a16:creationId xmlns:a16="http://schemas.microsoft.com/office/drawing/2014/main" id="{6E25AC16-02B7-42B3-B9C8-5889E7DFF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4902" y="4957297"/>
            <a:ext cx="914400" cy="914400"/>
          </a:xfrm>
          <a:prstGeom prst="rect">
            <a:avLst/>
          </a:prstGeom>
        </p:spPr>
      </p:pic>
      <p:pic>
        <p:nvPicPr>
          <p:cNvPr id="93" name="Graphic 92" descr="School girl">
            <a:extLst>
              <a:ext uri="{FF2B5EF4-FFF2-40B4-BE49-F238E27FC236}">
                <a16:creationId xmlns:a16="http://schemas.microsoft.com/office/drawing/2014/main" id="{92789FC6-0D3A-4308-9F97-5CADAA56C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61" y="5754584"/>
            <a:ext cx="914400" cy="914400"/>
          </a:xfrm>
          <a:prstGeom prst="rect">
            <a:avLst/>
          </a:prstGeom>
        </p:spPr>
      </p:pic>
      <p:pic>
        <p:nvPicPr>
          <p:cNvPr id="94" name="Graphic 93" descr="School girl">
            <a:extLst>
              <a:ext uri="{FF2B5EF4-FFF2-40B4-BE49-F238E27FC236}">
                <a16:creationId xmlns:a16="http://schemas.microsoft.com/office/drawing/2014/main" id="{C635C77E-A27C-45F8-9556-A4B09B6DB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669" y="3819294"/>
            <a:ext cx="914400" cy="914400"/>
          </a:xfrm>
          <a:prstGeom prst="rect">
            <a:avLst/>
          </a:prstGeom>
        </p:spPr>
      </p:pic>
      <p:pic>
        <p:nvPicPr>
          <p:cNvPr id="95" name="Graphic 94" descr="School girl">
            <a:extLst>
              <a:ext uri="{FF2B5EF4-FFF2-40B4-BE49-F238E27FC236}">
                <a16:creationId xmlns:a16="http://schemas.microsoft.com/office/drawing/2014/main" id="{FD0FD3AA-C199-4BBB-BE9F-971B2948C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3839" y="5197985"/>
            <a:ext cx="914400" cy="914400"/>
          </a:xfrm>
          <a:prstGeom prst="rect">
            <a:avLst/>
          </a:prstGeom>
        </p:spPr>
      </p:pic>
      <p:pic>
        <p:nvPicPr>
          <p:cNvPr id="104" name="Graphic 103" descr="School girl">
            <a:extLst>
              <a:ext uri="{FF2B5EF4-FFF2-40B4-BE49-F238E27FC236}">
                <a16:creationId xmlns:a16="http://schemas.microsoft.com/office/drawing/2014/main" id="{93408F69-0712-400A-B5E8-8AEDC9414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1958" y="832379"/>
            <a:ext cx="782457" cy="782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CCC1D5-5A29-4F8D-ADA7-8B16FBAC4FA3}"/>
              </a:ext>
            </a:extLst>
          </p:cNvPr>
          <p:cNvSpPr txBox="1"/>
          <p:nvPr/>
        </p:nvSpPr>
        <p:spPr>
          <a:xfrm>
            <a:off x="3756767" y="3126814"/>
            <a:ext cx="170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6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397A-8AC0-48A7-B0F0-B10CAC96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Criminology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949B-D1AC-4ECC-8FE1-97130E4B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899776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</a:rPr>
              <a:t>Centrality Measures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Degree Centrality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Betweenness Centrality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Closeness Centrality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Eigenvector centrality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</a:rPr>
              <a:t>Page Rank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What Can You Do With a Criminology Degree">
            <a:extLst>
              <a:ext uri="{FF2B5EF4-FFF2-40B4-BE49-F238E27FC236}">
                <a16:creationId xmlns:a16="http://schemas.microsoft.com/office/drawing/2014/main" id="{E7DA5E9D-4977-4610-B677-C0384315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094" y="2093976"/>
            <a:ext cx="3881718" cy="407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4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729</TotalTime>
  <Words>351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Rockwell</vt:lpstr>
      <vt:lpstr>Rockwell Condensed</vt:lpstr>
      <vt:lpstr>Times New Roman</vt:lpstr>
      <vt:lpstr>Wingdings</vt:lpstr>
      <vt:lpstr>Wood Type</vt:lpstr>
      <vt:lpstr>Motivation……?</vt:lpstr>
      <vt:lpstr>Exploring community detection in various Areas of research</vt:lpstr>
      <vt:lpstr>What is Community detection? &amp; Why is community detection?</vt:lpstr>
      <vt:lpstr>Algorithm used for community detection(Girvan-Newman)</vt:lpstr>
      <vt:lpstr>CODE Explanation</vt:lpstr>
      <vt:lpstr>Output</vt:lpstr>
      <vt:lpstr>Use cases of community detection</vt:lpstr>
      <vt:lpstr>Plagiarism check </vt:lpstr>
      <vt:lpstr>Criminology</vt:lpstr>
      <vt:lpstr>Recommendation Systems</vt:lpstr>
      <vt:lpstr>Smart advertising &amp; Targeted marketing</vt:lpstr>
      <vt:lpstr>PowerPoint Presentation</vt:lpstr>
      <vt:lpstr>Conclusion</vt:lpstr>
      <vt:lpstr>Future work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its applications</dc:title>
  <dc:creator>Pravalika Mudavath</dc:creator>
  <cp:lastModifiedBy>Srinivas P</cp:lastModifiedBy>
  <cp:revision>21</cp:revision>
  <dcterms:created xsi:type="dcterms:W3CDTF">2022-04-25T04:37:24Z</dcterms:created>
  <dcterms:modified xsi:type="dcterms:W3CDTF">2022-04-26T19:55:18Z</dcterms:modified>
</cp:coreProperties>
</file>