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14f5fb5cd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1114f5fb5cd_0_8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e3df565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ce3df565c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e3df565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ce3df565c3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e99cf452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ce99cf452b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eb1499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ceb1499fb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14f5fb5c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114f5fb5cd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14f5fb5cd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14f5fb5cd_0_7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e99cf45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ce99cf452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14f5fb5cd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114f5fb5cd_0_5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e99cf452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ce99cf452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35e41bb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35e41bba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e99cf45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ce99cf452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e3df565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ce3df565c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516664" cy="1041558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2286000" y="3818907"/>
            <a:ext cx="137160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mbria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286000" y="7538419"/>
            <a:ext cx="137160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1257300" y="547688"/>
            <a:ext cx="157734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 rot="5400000">
            <a:off x="5880450" y="-1884712"/>
            <a:ext cx="6527100" cy="15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 rot="5400000">
            <a:off x="10700250" y="2934938"/>
            <a:ext cx="87177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2699250" y="-894112"/>
            <a:ext cx="8717700" cy="11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ctrTitle"/>
          </p:nvPr>
        </p:nvSpPr>
        <p:spPr>
          <a:xfrm>
            <a:off x="2286000" y="1683544"/>
            <a:ext cx="137160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lvl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3pPr>
            <a:lvl4pPr lvl="3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1257300" y="547688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257300" y="2738438"/>
            <a:ext cx="15773400" cy="6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40005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4000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indent="-4000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indent="-4000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indent="-400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1247775" y="2564607"/>
            <a:ext cx="15773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247775" y="6884194"/>
            <a:ext cx="157734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257300" y="547688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1257300" y="2738438"/>
            <a:ext cx="7772400" cy="6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40005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4000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indent="-4000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indent="-4000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indent="-400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9258300" y="2738438"/>
            <a:ext cx="7772400" cy="6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40005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4000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indent="-4000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indent="-4000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indent="-400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259682" y="547688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259682" y="2521745"/>
            <a:ext cx="77370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5pPr>
            <a:lvl6pPr indent="-2286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6pPr>
            <a:lvl7pPr indent="-2286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7pPr>
            <a:lvl8pPr indent="-2286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8pPr>
            <a:lvl9pPr indent="-2286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9pPr>
          </a:lstStyle>
          <a:p/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1259682" y="3757613"/>
            <a:ext cx="7737000" cy="5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40005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4000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indent="-4000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indent="-4000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indent="-400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3" type="body"/>
          </p:nvPr>
        </p:nvSpPr>
        <p:spPr>
          <a:xfrm>
            <a:off x="9258300" y="2521745"/>
            <a:ext cx="77745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5pPr>
            <a:lvl6pPr indent="-2286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6pPr>
            <a:lvl7pPr indent="-2286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7pPr>
            <a:lvl8pPr indent="-2286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8pPr>
            <a:lvl9pPr indent="-2286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9pPr>
          </a:lstStyle>
          <a:p/>
        </p:txBody>
      </p:sp>
      <p:sp>
        <p:nvSpPr>
          <p:cNvPr id="111" name="Google Shape;111;p18"/>
          <p:cNvSpPr txBox="1"/>
          <p:nvPr>
            <p:ph idx="4" type="body"/>
          </p:nvPr>
        </p:nvSpPr>
        <p:spPr>
          <a:xfrm>
            <a:off x="9258300" y="3757613"/>
            <a:ext cx="7774500" cy="5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40005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4000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indent="-4000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indent="-4000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indent="-400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257300" y="547688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259682" y="685800"/>
            <a:ext cx="58983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7774782" y="1481138"/>
            <a:ext cx="9258300" cy="7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5334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indent="-4953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2pPr>
            <a:lvl3pPr indent="-4572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indent="-4191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4191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indent="-4191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indent="-4191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indent="-4191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1259682" y="3086100"/>
            <a:ext cx="5898300" cy="57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2286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indent="-2286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indent="-2286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indent="-2286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28" name="Google Shape;128;p21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7999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1257300" y="547688"/>
            <a:ext cx="133539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257300" y="2738438"/>
            <a:ext cx="13353900" cy="6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259682" y="685800"/>
            <a:ext cx="58983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33" name="Google Shape;133;p22"/>
          <p:cNvSpPr/>
          <p:nvPr>
            <p:ph idx="2" type="pic"/>
          </p:nvPr>
        </p:nvSpPr>
        <p:spPr>
          <a:xfrm>
            <a:off x="7774782" y="1481138"/>
            <a:ext cx="9258300" cy="7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1259682" y="3086100"/>
            <a:ext cx="5898300" cy="57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2286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indent="-2286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indent="-2286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indent="-2286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35" name="Google Shape;135;p22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1257300" y="547688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 rot="5400000">
            <a:off x="5880600" y="-1884862"/>
            <a:ext cx="6526800" cy="15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40005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4000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indent="-4000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indent="-4000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indent="-400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 rot="5400000">
            <a:off x="10700250" y="2934938"/>
            <a:ext cx="87177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 rot="5400000">
            <a:off x="2699250" y="-894112"/>
            <a:ext cx="8717700" cy="11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40005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4000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indent="-4000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indent="-4000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indent="-400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7994" cy="1028699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1257300" y="547688"/>
            <a:ext cx="133539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mbri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257300" y="2738438"/>
            <a:ext cx="13353900" cy="6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4953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4200"/>
              <a:buChar char="•"/>
              <a:defRPr>
                <a:solidFill>
                  <a:schemeClr val="lt1"/>
                </a:solidFill>
              </a:defRPr>
            </a:lvl1pPr>
            <a:lvl2pPr indent="-4572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>
                <a:solidFill>
                  <a:schemeClr val="lt1"/>
                </a:solidFill>
              </a:defRPr>
            </a:lvl2pPr>
            <a:lvl3pPr indent="-4191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>
                <a:solidFill>
                  <a:schemeClr val="lt1"/>
                </a:solidFill>
              </a:defRPr>
            </a:lvl3pPr>
            <a:lvl4pPr indent="-4000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>
                <a:solidFill>
                  <a:schemeClr val="lt1"/>
                </a:solidFill>
              </a:defRPr>
            </a:lvl4pPr>
            <a:lvl5pPr indent="-4000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>
                <a:solidFill>
                  <a:schemeClr val="lt1"/>
                </a:solidFill>
              </a:defRPr>
            </a:lvl5pPr>
            <a:lvl6pPr indent="-4000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0" y="0"/>
            <a:ext cx="18287999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1257300" y="547688"/>
            <a:ext cx="157734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257300" y="2738438"/>
            <a:ext cx="7772400" cy="6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9258300" y="2738438"/>
            <a:ext cx="7772400" cy="6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259682" y="547688"/>
            <a:ext cx="157734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259682" y="2521745"/>
            <a:ext cx="77367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1259682" y="3757613"/>
            <a:ext cx="7736700" cy="5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9258300" y="2521745"/>
            <a:ext cx="77748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9258300" y="3757613"/>
            <a:ext cx="7774800" cy="5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257300" y="547688"/>
            <a:ext cx="157734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259682" y="685800"/>
            <a:ext cx="58983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7774782" y="1481138"/>
            <a:ext cx="9258300" cy="7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5334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indent="-4953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2pPr>
            <a:lvl3pPr indent="-457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indent="-4191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4191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indent="-4191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indent="-4191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indent="-4191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1259682" y="3086100"/>
            <a:ext cx="5898300" cy="57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259682" y="685800"/>
            <a:ext cx="58983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58" name="Google Shape;58;p10"/>
          <p:cNvSpPr/>
          <p:nvPr>
            <p:ph idx="2" type="pic"/>
          </p:nvPr>
        </p:nvSpPr>
        <p:spPr>
          <a:xfrm>
            <a:off x="7774782" y="1481138"/>
            <a:ext cx="9258300" cy="7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1259682" y="3086100"/>
            <a:ext cx="5898300" cy="57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57300" y="547688"/>
            <a:ext cx="157734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mbria"/>
              <a:buNone/>
              <a:defRPr b="0" i="0" sz="6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57300" y="2738438"/>
            <a:ext cx="15773400" cy="6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4953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257300" y="547688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1257300" y="2738438"/>
            <a:ext cx="15773400" cy="6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4953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4294967295" type="ctrTitle"/>
          </p:nvPr>
        </p:nvSpPr>
        <p:spPr>
          <a:xfrm>
            <a:off x="3260350" y="5137800"/>
            <a:ext cx="125634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Cambria"/>
              <a:buNone/>
            </a:pPr>
            <a:r>
              <a:rPr b="1"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ITCS 5102 - SURVEY OF  PROGRAMMING LANGUAGES</a:t>
            </a:r>
            <a:endParaRPr b="1"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5"/>
          <p:cNvSpPr txBox="1"/>
          <p:nvPr>
            <p:ph idx="4294967295" type="subTitle"/>
          </p:nvPr>
        </p:nvSpPr>
        <p:spPr>
          <a:xfrm>
            <a:off x="3842425" y="6394025"/>
            <a:ext cx="108642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Tracker</a:t>
            </a:r>
            <a:endParaRPr b="1" sz="3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12372350" y="7230125"/>
            <a:ext cx="52437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Group 7</a:t>
            </a:r>
            <a:endParaRPr b="1" sz="24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Nikhita Bharat Upadhye (801337745)   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Rakesh Moramreddy (801337430)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Srinivasulu Padigay (801330017)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Vachanshree Mugappa Chabbi (801306456)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ctrTitle"/>
          </p:nvPr>
        </p:nvSpPr>
        <p:spPr>
          <a:xfrm>
            <a:off x="2286000" y="3131344"/>
            <a:ext cx="137160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4"/>
          <p:cNvSpPr txBox="1"/>
          <p:nvPr>
            <p:ph idx="1" type="subTitle"/>
          </p:nvPr>
        </p:nvSpPr>
        <p:spPr>
          <a:xfrm>
            <a:off x="1019000" y="2227700"/>
            <a:ext cx="132507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 H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elpful features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1119000" y="2786225"/>
            <a:ext cx="16050000" cy="5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Concurrency support through goroutines and channels, enabling efficient handling of concurrent tasks without excessive resource consumption.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Simplicity in syntax and design, making code easy to read, write, and maintain, thus reducing development time and effort.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Strong standard library offering a wide range of functionalities, reducing the need for third-party dependencies and ensuring consistency across projects.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Fast compilation speed, allowing for quick iteration and deployment of applications, especially in large-scale software development projects.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Built-in testing support, facilitating the development of reliable and robust software through comprehensive testing suites.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ctrTitle"/>
          </p:nvPr>
        </p:nvSpPr>
        <p:spPr>
          <a:xfrm>
            <a:off x="2286000" y="3131344"/>
            <a:ext cx="137160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 txBox="1"/>
          <p:nvPr>
            <p:ph idx="1" type="subTitle"/>
          </p:nvPr>
        </p:nvSpPr>
        <p:spPr>
          <a:xfrm>
            <a:off x="0" y="1947875"/>
            <a:ext cx="198360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Versatility and Application Suitability of Go Language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-48000" y="2924675"/>
            <a:ext cx="160500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Go is not inherently tailored to one specific type of application. Instead, it offers versatility, making it suitable for a wide range of applications, including web development, network programming, system-level programming, and concurrent applications. Its concurrency support, simplicity, and strong standard library make it particularly well-suited for building scalable and efficient distributed systems and microservices architectures.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ctrTitle"/>
          </p:nvPr>
        </p:nvSpPr>
        <p:spPr>
          <a:xfrm>
            <a:off x="2286000" y="3131344"/>
            <a:ext cx="137160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6"/>
          <p:cNvSpPr txBox="1"/>
          <p:nvPr>
            <p:ph idx="1" type="subTitle"/>
          </p:nvPr>
        </p:nvSpPr>
        <p:spPr>
          <a:xfrm>
            <a:off x="1025150" y="1947875"/>
            <a:ext cx="188109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Demo of our application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-48000" y="2924675"/>
            <a:ext cx="1605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 rotWithShape="1">
          <a:blip r:embed="rId4">
            <a:alphaModFix/>
          </a:blip>
          <a:srcRect b="30759" l="17610" r="18768" t="12087"/>
          <a:stretch/>
        </p:blipFill>
        <p:spPr>
          <a:xfrm>
            <a:off x="1977725" y="3131350"/>
            <a:ext cx="12929325" cy="66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ctrTitle"/>
          </p:nvPr>
        </p:nvSpPr>
        <p:spPr>
          <a:xfrm>
            <a:off x="2286000" y="3131344"/>
            <a:ext cx="137160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7"/>
          <p:cNvSpPr txBox="1"/>
          <p:nvPr>
            <p:ph idx="1" type="subTitle"/>
          </p:nvPr>
        </p:nvSpPr>
        <p:spPr>
          <a:xfrm>
            <a:off x="221150" y="5040175"/>
            <a:ext cx="168936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-48000" y="2924675"/>
            <a:ext cx="1605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" type="subTitle"/>
          </p:nvPr>
        </p:nvSpPr>
        <p:spPr>
          <a:xfrm>
            <a:off x="858475" y="458850"/>
            <a:ext cx="132507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858475" y="1788775"/>
            <a:ext cx="11648700" cy="5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○ What is the language paradigm?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○ How does it fit into the historical evolution of programming languages?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○ What did you find different about the language from other languages in the same paradigm?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○ What features did you find helpful?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○ What does this language offer to the programmer that makes it a language you would want to use?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○ Is the language best suited for one particular type of application? If so, what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4009550" y="473650"/>
            <a:ext cx="132507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  L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anguage paradigm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839750" y="1318525"/>
            <a:ext cx="128784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Paradigm: Go is an imperative and procedural language with aspects of object-oriented programming.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Historical Account: Developed by Google in 2007 to address challenges in large-scale software development.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975" y="4230650"/>
            <a:ext cx="9373475" cy="571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858475" y="1788775"/>
            <a:ext cx="11648700" cy="43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of the Language: Includes reserved words, primitive data types, and structured types.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 C-like syntax prioritizing readability with optional semicolons and curly braces.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Abstractions: Provides standard control structures like loops, conditional statements, and defer statements.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8700" y="5414400"/>
            <a:ext cx="10739850" cy="38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2286000" y="1683544"/>
            <a:ext cx="137160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9"/>
          <p:cNvSpPr txBox="1"/>
          <p:nvPr>
            <p:ph idx="1" type="subTitle"/>
          </p:nvPr>
        </p:nvSpPr>
        <p:spPr>
          <a:xfrm>
            <a:off x="858475" y="458850"/>
            <a:ext cx="164625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it into evolution of programming languages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858475" y="1562250"/>
            <a:ext cx="16050000" cy="5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addresses contemporary challenges in large-scale software development while drawing inspiration from its predecessors.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Google engineers in 2007, it aims to overcome limitations of existing languages.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Incorporates elements from languages like C and Pascal while introducing modern features.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Prioritizes simplicity, efficiency, and ease of use, catering to demands of modern software development.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concurrency and scalability, aligning with the need for high-performance, distributed systems.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ctrTitle"/>
          </p:nvPr>
        </p:nvSpPr>
        <p:spPr>
          <a:xfrm>
            <a:off x="2286000" y="1683544"/>
            <a:ext cx="137160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 txBox="1"/>
          <p:nvPr>
            <p:ph idx="1" type="subTitle"/>
          </p:nvPr>
        </p:nvSpPr>
        <p:spPr>
          <a:xfrm>
            <a:off x="858475" y="458850"/>
            <a:ext cx="164625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Fit into evolution of programming languages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25" y="1435650"/>
            <a:ext cx="8440624" cy="606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79300" y="1435650"/>
            <a:ext cx="8549926" cy="617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ctrTitle"/>
          </p:nvPr>
        </p:nvSpPr>
        <p:spPr>
          <a:xfrm>
            <a:off x="2286000" y="3131344"/>
            <a:ext cx="137160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1"/>
          <p:cNvSpPr txBox="1"/>
          <p:nvPr>
            <p:ph idx="1" type="subTitle"/>
          </p:nvPr>
        </p:nvSpPr>
        <p:spPr>
          <a:xfrm>
            <a:off x="393175" y="1906650"/>
            <a:ext cx="137160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  What’s different about Go?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858475" y="3236575"/>
            <a:ext cx="160500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Go stands out due to its unique blend of simplicity and concurrency within the statically typed, compiled language paradigm.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While it follows the imperative and procedural programming paradigms like many other languages, Go emphasizes ease of use and efficiency.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Unlike some languages in the same paradigm, Go prioritizes concurrency through its goroutines and channels, facilitating the development of concurrent systems.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It introduces modern features while retaining a minimalist syntax, distinguishing itself from languages that may prioritize feature-richness over simplicity.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ctrTitle"/>
          </p:nvPr>
        </p:nvSpPr>
        <p:spPr>
          <a:xfrm>
            <a:off x="2286000" y="3131344"/>
            <a:ext cx="137160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2"/>
          <p:cNvSpPr txBox="1"/>
          <p:nvPr>
            <p:ph idx="1" type="subTitle"/>
          </p:nvPr>
        </p:nvSpPr>
        <p:spPr>
          <a:xfrm>
            <a:off x="393175" y="1906650"/>
            <a:ext cx="137160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  What’s different about Go?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950" y="2781900"/>
            <a:ext cx="16098102" cy="72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ctrTitle"/>
          </p:nvPr>
        </p:nvSpPr>
        <p:spPr>
          <a:xfrm>
            <a:off x="2286000" y="1683544"/>
            <a:ext cx="137160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 txBox="1"/>
          <p:nvPr>
            <p:ph idx="1" type="subTitle"/>
          </p:nvPr>
        </p:nvSpPr>
        <p:spPr>
          <a:xfrm>
            <a:off x="858475" y="458850"/>
            <a:ext cx="164625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Advantages of Using Go Programming Language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858475" y="1562250"/>
            <a:ext cx="1605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525" y="1683550"/>
            <a:ext cx="12621449" cy="639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