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3" r:id="rId4"/>
    <p:sldId id="264" r:id="rId5"/>
    <p:sldId id="259" r:id="rId6"/>
    <p:sldId id="265" r:id="rId7"/>
    <p:sldId id="266" r:id="rId8"/>
    <p:sldId id="267" r:id="rId9"/>
    <p:sldId id="260" r:id="rId10"/>
    <p:sldId id="261" r:id="rId11"/>
    <p:sldId id="268"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Slab"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584E98-F22C-4E6F-8C55-6CFEC2229C57}">
  <a:tblStyle styleId="{2E584E98-F22C-4E6F-8C55-6CFEC2229C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408"/>
  </p:normalViewPr>
  <p:slideViewPr>
    <p:cSldViewPr snapToGrid="0">
      <p:cViewPr varScale="1">
        <p:scale>
          <a:sx n="89" d="100"/>
          <a:sy n="89" d="100"/>
        </p:scale>
        <p:origin x="128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16fb96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16fb96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Generate a simple outline for an AI collections system workflow, including inputs, decision logic, action triggers, and learning loop.</a:t>
            </a:r>
          </a:p>
          <a:p>
            <a:pPr>
              <a:buFont typeface="Arial" panose="020B0604020202020204" pitchFamily="34" charset="0"/>
              <a:buChar char="•"/>
            </a:pPr>
            <a:r>
              <a:rPr lang="en-GB" dirty="0"/>
              <a:t>List 3–5 key customer attributes that would be most predictive for collections decision-making, and explain why each one matters.</a:t>
            </a:r>
          </a:p>
          <a:p>
            <a:pPr>
              <a:buFont typeface="Arial" panose="020B0604020202020204" pitchFamily="34" charset="0"/>
              <a:buChar char="•"/>
            </a:pPr>
            <a:r>
              <a:rPr lang="en-GB" dirty="0"/>
              <a:t>Suggest examples of business rules and AI-driven actions the system could use at different risk levels (e.g., low, medium, high risk).</a:t>
            </a:r>
          </a:p>
          <a:p>
            <a:pPr>
              <a:buFont typeface="Arial" panose="020B0604020202020204" pitchFamily="34" charset="0"/>
              <a:buChar char="•"/>
            </a:pPr>
            <a:r>
              <a:rPr lang="en-GB" dirty="0"/>
              <a:t>Create a rough sketch or step-by-step description of how customer data flows through the system from intake to action.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16fb96bf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16fb96bf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Explain how agentic AI could automate financial collections while keeping humans in critical decision points.</a:t>
            </a:r>
          </a:p>
          <a:p>
            <a:pPr>
              <a:buFont typeface="Arial" panose="020B0604020202020204" pitchFamily="34" charset="0"/>
              <a:buChar char="•"/>
            </a:pPr>
            <a:r>
              <a:rPr lang="en-GB" dirty="0"/>
              <a:t>List 3–5 examples of collection actions, and classify each as best suited for full automation or requiring human oversight, with a brief reason why.</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401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16fb96b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16fb96b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List key fairness, transparency, and compliance practices to build into an AI-powered credit collections system.</a:t>
            </a:r>
          </a:p>
          <a:p>
            <a:pPr>
              <a:buFont typeface="Arial" panose="020B0604020202020204" pitchFamily="34" charset="0"/>
              <a:buChar char="•"/>
            </a:pPr>
            <a:r>
              <a:rPr lang="en-GB" dirty="0"/>
              <a:t>Suggest specific ways to monitor and audit the system over time to ensure it stays fair, compliant, and effective.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16fb96b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16fb96b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Suggest KPIs for an AI-powered collections strategy that balances business outcomes with customer fairness.</a:t>
            </a:r>
          </a:p>
          <a:p>
            <a:pPr>
              <a:buFont typeface="Arial" panose="020B0604020202020204" pitchFamily="34" charset="0"/>
              <a:buChar char="•"/>
            </a:pPr>
            <a:r>
              <a:rPr lang="en-GB" dirty="0"/>
              <a:t>Describe 2–3 ways an AI collections system could improve both operational efficiency and customer experience.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b="1" dirty="0"/>
              <a:t>AI-Powered Collections Strategy</a:t>
            </a:r>
            <a:endParaRPr sz="3000"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None/>
            </a:pPr>
            <a:r>
              <a:rPr lang="en"/>
              <a:t>Leveraging Agentic AI for Scalable, Fair, and Effective Debt Management at Geldium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Expected Business Impact</a:t>
            </a:r>
            <a:endParaRPr/>
          </a:p>
        </p:txBody>
      </p:sp>
      <p:sp>
        <p:nvSpPr>
          <p:cNvPr id="95" name="Google Shape;95;p18"/>
          <p:cNvSpPr txBox="1">
            <a:spLocks noGrp="1"/>
          </p:cNvSpPr>
          <p:nvPr>
            <p:ph type="body" idx="1"/>
          </p:nvPr>
        </p:nvSpPr>
        <p:spPr>
          <a:xfrm>
            <a:off x="387900" y="1403560"/>
            <a:ext cx="8368200" cy="3078900"/>
          </a:xfrm>
          <a:prstGeom prst="rect">
            <a:avLst/>
          </a:prstGeom>
        </p:spPr>
        <p:txBody>
          <a:bodyPr spcFirstLastPara="1" wrap="square" lIns="91425" tIns="91425" rIns="91425" bIns="91425" anchor="t" anchorCtr="0">
            <a:noAutofit/>
          </a:bodyPr>
          <a:lstStyle/>
          <a:p>
            <a:pPr>
              <a:buNone/>
            </a:pPr>
            <a:r>
              <a:rPr lang="en-US" sz="1600" dirty="0"/>
              <a:t>To balance business outcomes with customer fairness, an AI-powered collections strategy should track the following KPIs:</a:t>
            </a:r>
          </a:p>
          <a:p>
            <a:pPr>
              <a:buNone/>
            </a:pPr>
            <a:r>
              <a:rPr lang="en-US" sz="1600" b="1" dirty="0"/>
              <a:t>Business Outcomes Focused KPIs:</a:t>
            </a:r>
            <a:endParaRPr lang="en-US" sz="1600" dirty="0"/>
          </a:p>
          <a:p>
            <a:pPr>
              <a:buFont typeface="Arial" panose="020B0604020202020204" pitchFamily="34" charset="0"/>
              <a:buChar char="•"/>
            </a:pPr>
            <a:r>
              <a:rPr lang="en-US" sz="1600" dirty="0"/>
              <a:t>Recovery Rate</a:t>
            </a:r>
            <a:endParaRPr lang="en-GB" sz="1600" dirty="0"/>
          </a:p>
          <a:p>
            <a:pPr>
              <a:buFont typeface="Arial" panose="020B0604020202020204" pitchFamily="34" charset="0"/>
              <a:buChar char="•"/>
            </a:pPr>
            <a:r>
              <a:rPr lang="en-IN" sz="1600" dirty="0"/>
              <a:t>Cost Per Collection</a:t>
            </a:r>
          </a:p>
          <a:p>
            <a:pPr>
              <a:buFont typeface="Arial" panose="020B0604020202020204" pitchFamily="34" charset="0"/>
              <a:buChar char="•"/>
            </a:pPr>
            <a:r>
              <a:rPr lang="en-US" sz="1600" dirty="0"/>
              <a:t>Average Days to Resolve (DDR)</a:t>
            </a:r>
            <a:endParaRPr lang="en-IN" sz="1600" dirty="0"/>
          </a:p>
          <a:p>
            <a:pPr>
              <a:buFont typeface="Arial" panose="020B0604020202020204" pitchFamily="34" charset="0"/>
              <a:buChar char="•"/>
            </a:pPr>
            <a:r>
              <a:rPr lang="en-IN" sz="1600" dirty="0"/>
              <a:t>Roll Rate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1B449-E805-5CE2-D058-7A425EB5C69F}"/>
              </a:ext>
            </a:extLst>
          </p:cNvPr>
          <p:cNvSpPr txBox="1"/>
          <p:nvPr/>
        </p:nvSpPr>
        <p:spPr>
          <a:xfrm>
            <a:off x="664234" y="500332"/>
            <a:ext cx="7876084" cy="3970318"/>
          </a:xfrm>
          <a:prstGeom prst="rect">
            <a:avLst/>
          </a:prstGeom>
          <a:noFill/>
        </p:spPr>
        <p:txBody>
          <a:bodyPr wrap="square" rtlCol="0">
            <a:spAutoFit/>
          </a:bodyPr>
          <a:lstStyle/>
          <a:p>
            <a:pPr algn="just">
              <a:buNone/>
            </a:pPr>
            <a:r>
              <a:rPr lang="en-US" dirty="0">
                <a:solidFill>
                  <a:schemeClr val="tx1"/>
                </a:solidFill>
              </a:rPr>
              <a:t>An AI collections system can significantly enhance both operational efficiency and customer experience through intelligent automation and personalized engagement:</a:t>
            </a:r>
          </a:p>
          <a:p>
            <a:pPr marL="342900" indent="-342900" algn="just">
              <a:buAutoNum type="arabicPeriod"/>
            </a:pPr>
            <a:r>
              <a:rPr lang="en-US" dirty="0">
                <a:solidFill>
                  <a:schemeClr val="tx1"/>
                </a:solidFill>
              </a:rPr>
              <a:t>Operational Efficiency Improvements:</a:t>
            </a:r>
          </a:p>
          <a:p>
            <a:pPr marL="342900" indent="-342900" algn="just">
              <a:buAutoNum type="arabicPeriod"/>
            </a:pPr>
            <a:r>
              <a:rPr lang="en-US" dirty="0">
                <a:solidFill>
                  <a:schemeClr val="tx1"/>
                </a:solidFill>
              </a:rPr>
              <a:t>Optimized Resource Allocation: AI can accurately predict which customers are most likely to pay with minimal intervention versus those requiring extensive human effort or even legal action. This allows collections teams to </a:t>
            </a:r>
            <a:r>
              <a:rPr lang="en-US" b="1" dirty="0">
                <a:solidFill>
                  <a:schemeClr val="tx1"/>
                </a:solidFill>
              </a:rPr>
              <a:t>prioritize high-value, high-propensity-to-pay accounts</a:t>
            </a:r>
            <a:r>
              <a:rPr lang="en-US" dirty="0">
                <a:solidFill>
                  <a:schemeClr val="tx1"/>
                </a:solidFill>
              </a:rPr>
              <a:t> and allocate human agents where they are most effective, reducing wasted effort on low-impact or intractable cases. This leads to higher human agent productivity and a lower cost per collection</a:t>
            </a:r>
            <a:r>
              <a:rPr lang="en-US" dirty="0"/>
              <a:t>.</a:t>
            </a:r>
            <a:endParaRPr lang="en-US" dirty="0">
              <a:solidFill>
                <a:schemeClr val="tx1"/>
              </a:solidFill>
            </a:endParaRPr>
          </a:p>
          <a:p>
            <a:pPr marL="342900" indent="-342900" algn="just">
              <a:buAutoNum type="arabicPeriod"/>
            </a:pPr>
            <a:r>
              <a:rPr lang="en-IN" dirty="0">
                <a:solidFill>
                  <a:schemeClr val="tx1"/>
                </a:solidFill>
              </a:rPr>
              <a:t>Customer Experience Improvements:</a:t>
            </a:r>
          </a:p>
          <a:p>
            <a:pPr marL="342900" indent="-342900" algn="just">
              <a:buAutoNum type="arabicPeriod"/>
            </a:pPr>
            <a:r>
              <a:rPr lang="en-US" dirty="0">
                <a:solidFill>
                  <a:schemeClr val="tx1"/>
                </a:solidFill>
              </a:rPr>
              <a:t>Proactive and Empathetic Communication: AI can identify early warning signs of financial distress and trigger proactive, empathetic communications </a:t>
            </a:r>
            <a:r>
              <a:rPr lang="en-US" i="1" dirty="0">
                <a:solidFill>
                  <a:schemeClr val="tx1"/>
                </a:solidFill>
              </a:rPr>
              <a:t>before</a:t>
            </a:r>
            <a:r>
              <a:rPr lang="en-US" dirty="0">
                <a:solidFill>
                  <a:schemeClr val="tx1"/>
                </a:solidFill>
              </a:rPr>
              <a:t> a payment is even missed. For instance, if a customer's credit utilization spikes significantly, the AI could trigger an automated message offering financial advice or reminding them of flexible payment options, rather than waiting for delinquency to occur. This prevents negative surprises and reduces customer anxiety</a:t>
            </a:r>
            <a:r>
              <a:rPr lang="en-US" dirty="0"/>
              <a:t>.</a:t>
            </a:r>
            <a:endParaRPr lang="en-IN" dirty="0">
              <a:solidFill>
                <a:schemeClr val="tx1"/>
              </a:solidFill>
            </a:endParaRPr>
          </a:p>
          <a:p>
            <a:pPr marL="342900" indent="-342900">
              <a:buAutoNum type="arabicPeriod"/>
            </a:pPr>
            <a:endParaRPr lang="en-US" dirty="0">
              <a:solidFill>
                <a:schemeClr val="tx1"/>
              </a:solidFill>
            </a:endParaRPr>
          </a:p>
          <a:p>
            <a:endParaRPr lang="en-IN" dirty="0"/>
          </a:p>
        </p:txBody>
      </p:sp>
    </p:spTree>
    <p:extLst>
      <p:ext uri="{BB962C8B-B14F-4D97-AF65-F5344CB8AC3E}">
        <p14:creationId xmlns:p14="http://schemas.microsoft.com/office/powerpoint/2010/main" val="185438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How the System Works</a:t>
            </a:r>
            <a:endParaRPr/>
          </a:p>
        </p:txBody>
      </p:sp>
      <p:sp>
        <p:nvSpPr>
          <p:cNvPr id="3" name="Text Placeholder 2">
            <a:extLst>
              <a:ext uri="{FF2B5EF4-FFF2-40B4-BE49-F238E27FC236}">
                <a16:creationId xmlns:a16="http://schemas.microsoft.com/office/drawing/2014/main" id="{FF20EE8C-5998-C30A-678B-245520A1333A}"/>
              </a:ext>
            </a:extLst>
          </p:cNvPr>
          <p:cNvSpPr>
            <a:spLocks noGrp="1" noChangeArrowheads="1"/>
          </p:cNvSpPr>
          <p:nvPr>
            <p:ph type="body" idx="1"/>
          </p:nvPr>
        </p:nvSpPr>
        <p:spPr bwMode="auto">
          <a:xfrm>
            <a:off x="387350" y="1459290"/>
            <a:ext cx="8368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outline details a simplified workflow for an AI-powered collections system, focusing on key stages from data intake to adaptive learning.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 Inputs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Data:</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Demographics (Age, Location, Employment Status)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Account History (Account Tenure, Credit Card Type, Loan Balance, Debt-to-Income Ratio, Credit Utilization)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Payment Behavior (Missed Payments, Recent payment statuses - </a:t>
            </a:r>
            <a:r>
              <a:rPr kumimoji="0" lang="en-US" altLang="en-US" sz="1800" i="0" u="none" strike="noStrike" cap="none" normalizeH="0" baseline="0" dirty="0">
                <a:ln>
                  <a:noFill/>
                </a:ln>
                <a:solidFill>
                  <a:schemeClr val="tx1"/>
                </a:solidFill>
                <a:effectLst/>
                <a:latin typeface="Arial" panose="020B0604020202020204" pitchFamily="34" charset="0"/>
              </a:rPr>
              <a:t>Month_1</a:t>
            </a:r>
            <a:r>
              <a:rPr kumimoji="0" lang="en-US" altLang="en-US" sz="1800" b="0" i="0" u="none" strike="noStrike" cap="none" normalizeH="0" baseline="0" dirty="0">
                <a:ln>
                  <a:noFill/>
                </a:ln>
                <a:solidFill>
                  <a:schemeClr val="tx1"/>
                </a:solidFill>
                <a:effectLst/>
                <a:latin typeface="Arial" panose="020B0604020202020204" pitchFamily="34" charset="0"/>
              </a:rPr>
              <a:t> to Month_6)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Credit Information (Credit Score)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9BF82526-D190-108F-5EB8-7333E2923E3F}"/>
              </a:ext>
            </a:extLst>
          </p:cNvPr>
          <p:cNvSpPr>
            <a:spLocks noChangeArrowheads="1"/>
          </p:cNvSpPr>
          <p:nvPr/>
        </p:nvSpPr>
        <p:spPr bwMode="auto">
          <a:xfrm>
            <a:off x="519175" y="586591"/>
            <a:ext cx="82436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Decision Logic (AI Model Core)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Cleaning, imputation of missing values (e.g., median for numerical, mode for categorical), feature engineering (e.g., </a:t>
            </a:r>
            <a:r>
              <a:rPr kumimoji="0" lang="en-US" altLang="en-US" sz="1100" b="0" i="0" u="none" strike="noStrike" cap="none" normalizeH="0" baseline="0" dirty="0" err="1">
                <a:ln>
                  <a:noFill/>
                </a:ln>
                <a:solidFill>
                  <a:schemeClr val="tx1"/>
                </a:solidFill>
                <a:effectLst/>
                <a:latin typeface="Arial Unicode MS"/>
              </a:rPr>
              <a:t>Total_Missed_Late_Payments</a:t>
            </a:r>
            <a:r>
              <a:rPr kumimoji="0" lang="en-US" altLang="en-US" sz="1100" b="0" i="0" u="none" strike="noStrike" cap="none" normalizeH="0" baseline="0" dirty="0">
                <a:ln>
                  <a:noFill/>
                </a:ln>
                <a:solidFill>
                  <a:schemeClr val="tx1"/>
                </a:solidFill>
                <a:effectLst/>
              </a:rPr>
              <a:t>)</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Risk Scoring:</a:t>
            </a:r>
            <a:r>
              <a:rPr kumimoji="0" lang="en-US" altLang="en-US" sz="1800" b="0" i="0" u="none" strike="noStrike" cap="none" normalizeH="0" baseline="0" dirty="0">
                <a:ln>
                  <a:noFill/>
                </a:ln>
                <a:solidFill>
                  <a:schemeClr val="tx1"/>
                </a:solidFill>
                <a:effectLst/>
                <a:latin typeface="Arial" panose="020B0604020202020204" pitchFamily="34" charset="0"/>
              </a:rPr>
              <a:t> The AI model (e.g., a supervised learning algorithm trained on historical data) predicts the likelihood of delinquency or recovery.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Segmentation:</a:t>
            </a:r>
            <a:r>
              <a:rPr kumimoji="0" lang="en-US" altLang="en-US" sz="1800" b="0" i="0" u="none" strike="noStrike" cap="none" normalizeH="0" baseline="0" dirty="0">
                <a:ln>
                  <a:noFill/>
                </a:ln>
                <a:solidFill>
                  <a:schemeClr val="tx1"/>
                </a:solidFill>
                <a:effectLst/>
                <a:latin typeface="Arial" panose="020B0604020202020204" pitchFamily="34" charset="0"/>
              </a:rPr>
              <a:t> Customers are grouped into risk categories (e.g., Low, Medium, High) based on their predicted risk scores and other attributes.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a:buNone/>
            </a:pPr>
            <a:r>
              <a:rPr lang="en-IN" sz="1800" b="1" dirty="0">
                <a:solidFill>
                  <a:schemeClr val="tx1"/>
                </a:solidFill>
              </a:rPr>
              <a:t>Action Triggers</a:t>
            </a:r>
            <a:endParaRPr lang="en-IN" sz="1800" dirty="0">
              <a:solidFill>
                <a:schemeClr val="tx1"/>
              </a:solidFill>
            </a:endParaRPr>
          </a:p>
          <a:p>
            <a:pPr algn="just">
              <a:buFont typeface="Arial" panose="020B0604020202020204" pitchFamily="34" charset="0"/>
              <a:buChar char="•"/>
            </a:pPr>
            <a:r>
              <a:rPr lang="en-IN" sz="1800" dirty="0">
                <a:solidFill>
                  <a:schemeClr val="tx1"/>
                </a:solidFill>
              </a:rPr>
              <a:t>Automated actions (e.g., SMS reminders, email dunning, personalized offers).</a:t>
            </a:r>
          </a:p>
          <a:p>
            <a:pPr algn="just">
              <a:buFont typeface="Arial" panose="020B0604020202020204" pitchFamily="34" charset="0"/>
              <a:buChar char="•"/>
            </a:pPr>
            <a:r>
              <a:rPr lang="en-IN" sz="1800" dirty="0">
                <a:solidFill>
                  <a:schemeClr val="tx1"/>
                </a:solidFill>
              </a:rPr>
              <a:t>Human agent alerts (e.g., escalate high-risk cases to senior collectors).</a:t>
            </a:r>
          </a:p>
          <a:p>
            <a:pPr algn="just">
              <a:buFont typeface="Arial" panose="020B0604020202020204" pitchFamily="34" charset="0"/>
              <a:buChar char="•"/>
            </a:pPr>
            <a:r>
              <a:rPr lang="en-IN" sz="1800" dirty="0">
                <a:solidFill>
                  <a:schemeClr val="tx1"/>
                </a:solidFill>
              </a:rPr>
              <a:t>System updates (e.g., adjust credit limits, flag accounts).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658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76E362-349E-3C19-EC30-C842AD8444BB}"/>
              </a:ext>
            </a:extLst>
          </p:cNvPr>
          <p:cNvSpPr txBox="1"/>
          <p:nvPr/>
        </p:nvSpPr>
        <p:spPr>
          <a:xfrm>
            <a:off x="483079" y="724619"/>
            <a:ext cx="7988061" cy="2800767"/>
          </a:xfrm>
          <a:prstGeom prst="rect">
            <a:avLst/>
          </a:prstGeom>
          <a:noFill/>
        </p:spPr>
        <p:txBody>
          <a:bodyPr wrap="square" rtlCol="0">
            <a:spAutoFit/>
          </a:bodyPr>
          <a:lstStyle/>
          <a:p>
            <a:pPr algn="just">
              <a:buNone/>
            </a:pPr>
            <a:r>
              <a:rPr lang="en-US" sz="1800" b="1" dirty="0">
                <a:solidFill>
                  <a:schemeClr val="tx1"/>
                </a:solidFill>
              </a:rPr>
              <a:t>Learning Loop</a:t>
            </a:r>
            <a:endParaRPr lang="en-US" sz="1800" dirty="0">
              <a:solidFill>
                <a:schemeClr val="tx1"/>
              </a:solidFill>
            </a:endParaRPr>
          </a:p>
          <a:p>
            <a:pPr algn="just">
              <a:buFont typeface="Arial" panose="020B0604020202020204" pitchFamily="34" charset="0"/>
              <a:buChar char="•"/>
            </a:pPr>
            <a:r>
              <a:rPr lang="en-US" sz="1800" b="1" dirty="0">
                <a:solidFill>
                  <a:schemeClr val="tx1"/>
                </a:solidFill>
              </a:rPr>
              <a:t>Outcome Tracking:</a:t>
            </a:r>
            <a:r>
              <a:rPr lang="en-US" sz="1800" dirty="0">
                <a:solidFill>
                  <a:schemeClr val="tx1"/>
                </a:solidFill>
              </a:rPr>
              <a:t> Monitor actual payment behavior and recovery rates for customers subjected to different collection actions.</a:t>
            </a:r>
          </a:p>
          <a:p>
            <a:pPr algn="just">
              <a:buFont typeface="Arial" panose="020B0604020202020204" pitchFamily="34" charset="0"/>
              <a:buChar char="•"/>
            </a:pPr>
            <a:r>
              <a:rPr lang="en-US" sz="1800" b="1" dirty="0">
                <a:solidFill>
                  <a:schemeClr val="tx1"/>
                </a:solidFill>
              </a:rPr>
              <a:t>Performance Monitoring:</a:t>
            </a:r>
            <a:r>
              <a:rPr lang="en-US" sz="1800" dirty="0">
                <a:solidFill>
                  <a:schemeClr val="tx1"/>
                </a:solidFill>
              </a:rPr>
              <a:t> Regularly evaluate model accuracy, fairness metrics, and overall effectiveness.</a:t>
            </a:r>
          </a:p>
          <a:p>
            <a:pPr algn="just">
              <a:buFont typeface="Arial" panose="020B0604020202020204" pitchFamily="34" charset="0"/>
              <a:buChar char="•"/>
            </a:pPr>
            <a:r>
              <a:rPr lang="en-US" sz="1800" b="1" dirty="0">
                <a:solidFill>
                  <a:schemeClr val="tx1"/>
                </a:solidFill>
              </a:rPr>
              <a:t>Model Retraining:</a:t>
            </a:r>
            <a:r>
              <a:rPr lang="en-US" sz="1800" dirty="0">
                <a:solidFill>
                  <a:schemeClr val="tx1"/>
                </a:solidFill>
              </a:rPr>
              <a:t> Periodically retrain the AI model with new data and outcomes to improve its predictive accuracy and adaptability.</a:t>
            </a:r>
          </a:p>
          <a:p>
            <a:pPr algn="just">
              <a:buFont typeface="Arial" panose="020B0604020202020204" pitchFamily="34" charset="0"/>
              <a:buChar char="•"/>
            </a:pPr>
            <a:r>
              <a:rPr lang="en-US" sz="1800" b="1" dirty="0">
                <a:solidFill>
                  <a:schemeClr val="tx1"/>
                </a:solidFill>
              </a:rPr>
              <a:t>Rule Adjustment:</a:t>
            </a:r>
            <a:r>
              <a:rPr lang="en-US" sz="1800" dirty="0">
                <a:solidFill>
                  <a:schemeClr val="tx1"/>
                </a:solidFill>
              </a:rPr>
              <a:t> Update business rules based on insights from model performance and regulatory changes.</a:t>
            </a:r>
          </a:p>
          <a:p>
            <a:endParaRPr lang="en-IN" dirty="0"/>
          </a:p>
        </p:txBody>
      </p:sp>
    </p:spTree>
    <p:extLst>
      <p:ext uri="{BB962C8B-B14F-4D97-AF65-F5344CB8AC3E}">
        <p14:creationId xmlns:p14="http://schemas.microsoft.com/office/powerpoint/2010/main" val="371545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Role of Agentic AI</a:t>
            </a:r>
            <a:endParaRPr dirty="0"/>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algn="just">
              <a:buNone/>
            </a:pPr>
            <a:r>
              <a:rPr lang="en-US" dirty="0"/>
              <a:t>Agentic AI systems in financial collections go beyond simple automation by proactively taking actions and making dynamic decisions, while still integrating human intelligence for complex scenarios. Instead of merely executing pre-programmed rules, agentic AI can reason, plan, and learn from outcomes, mimicking a human agent's judgment but at scale.</a:t>
            </a:r>
          </a:p>
          <a:p>
            <a:pPr algn="just">
              <a:buNone/>
            </a:pPr>
            <a:r>
              <a:rPr lang="en-US" dirty="0"/>
              <a:t>Here's how agentic AI could automate financial collections while keeping humans in critical decision points:</a:t>
            </a:r>
          </a:p>
          <a:p>
            <a:pPr algn="just">
              <a:buFont typeface="Arial" panose="020B0604020202020204" pitchFamily="34" charset="0"/>
              <a:buChar char="•"/>
            </a:pPr>
            <a:r>
              <a:rPr lang="en-US" b="1" dirty="0"/>
              <a:t>Proactive Customer Engagement:</a:t>
            </a:r>
            <a:r>
              <a:rPr lang="en-US" dirty="0"/>
              <a:t> Agentic AI can initiate contact with customers based on real-time risk assessments, identifying patterns that indicate potential delinquency even before a payment is missed. For example, it might detect a sudden drop in a customer's credit score or a spike in credit utilization and proactively offer support or flexible payment options before the account becomes delinquent.</a:t>
            </a:r>
          </a:p>
          <a:p>
            <a:pPr>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45FF1C3-43AD-731A-BF21-13314D1558F4}"/>
              </a:ext>
            </a:extLst>
          </p:cNvPr>
          <p:cNvSpPr>
            <a:spLocks noChangeArrowheads="1"/>
          </p:cNvSpPr>
          <p:nvPr/>
        </p:nvSpPr>
        <p:spPr bwMode="auto">
          <a:xfrm rot="10800000" flipV="1">
            <a:off x="529643" y="601123"/>
            <a:ext cx="795012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Intelligent Escalation:</a:t>
            </a:r>
            <a:r>
              <a:rPr kumimoji="0" lang="en-US" altLang="en-US" sz="1800" b="0" i="0" u="none" strike="noStrike" cap="none" normalizeH="0" baseline="0" dirty="0">
                <a:ln>
                  <a:noFill/>
                </a:ln>
                <a:solidFill>
                  <a:schemeClr val="tx1"/>
                </a:solidFill>
                <a:effectLst/>
                <a:latin typeface="Arial" panose="020B0604020202020204" pitchFamily="34" charset="0"/>
              </a:rPr>
              <a:t> Instead of rigid escalation paths, agentic AI can dynamically decide when to escalate a case to a human. It analyzes complex customer profiles, past interaction history, and the likelihood of successful recovery through automated means. If the AI determines that a human touch is critical for a high-value customer with complex circumstances, it flags the case for immediate human review, providing the human agent with a comprehensive summary and suggested next steps.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Communication Strategies:</a:t>
            </a:r>
            <a:r>
              <a:rPr kumimoji="0" lang="en-US" altLang="en-US" sz="1800" b="0" i="0" u="none" strike="noStrike" cap="none" normalizeH="0" baseline="0" dirty="0">
                <a:ln>
                  <a:noFill/>
                </a:ln>
                <a:solidFill>
                  <a:schemeClr val="tx1"/>
                </a:solidFill>
                <a:effectLst/>
                <a:latin typeface="Arial" panose="020B0604020202020204" pitchFamily="34" charset="0"/>
              </a:rPr>
              <a:t> Agentic AI learns which communication channels (SMS, email, phone calls) and messaging styles (empathetic, firm, problem-solving) are most effective for different customer segments. It can adapt its communication in real-time based on customer responses, optimizing the chances of successful resolution. </a:t>
            </a:r>
          </a:p>
        </p:txBody>
      </p:sp>
    </p:spTree>
    <p:extLst>
      <p:ext uri="{BB962C8B-B14F-4D97-AF65-F5344CB8AC3E}">
        <p14:creationId xmlns:p14="http://schemas.microsoft.com/office/powerpoint/2010/main" val="168125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4546FE-FA8F-EB81-04A7-BCEEBAB560C8}"/>
              </a:ext>
            </a:extLst>
          </p:cNvPr>
          <p:cNvSpPr txBox="1"/>
          <p:nvPr/>
        </p:nvSpPr>
        <p:spPr>
          <a:xfrm>
            <a:off x="287812" y="745222"/>
            <a:ext cx="8568375" cy="3354765"/>
          </a:xfrm>
          <a:prstGeom prst="rect">
            <a:avLst/>
          </a:prstGeom>
          <a:noFill/>
        </p:spPr>
        <p:txBody>
          <a:bodyPr wrap="square" rtlCol="0">
            <a:spAutoFit/>
          </a:bodyPr>
          <a:lstStyle/>
          <a:p>
            <a:pPr algn="just">
              <a:buFont typeface="Arial" panose="020B0604020202020204" pitchFamily="34" charset="0"/>
              <a:buChar char="•"/>
            </a:pPr>
            <a:r>
              <a:rPr lang="en-US" sz="1800" b="1" dirty="0">
                <a:solidFill>
                  <a:schemeClr val="tx1"/>
                </a:solidFill>
              </a:rPr>
              <a:t>Negotiation and Offer Generation (with Oversight):</a:t>
            </a:r>
            <a:r>
              <a:rPr lang="en-US" sz="1800" dirty="0">
                <a:solidFill>
                  <a:schemeClr val="tx1"/>
                </a:solidFill>
              </a:rPr>
              <a:t> For certain segments, agentic AI could be empowered to generate personalized payment plans or settlement offers. However, these would typically require human review and approval, especially for offers outside predefined parameters or for high-value accounts. The AI presents the options and the rationale, and the human makes the final decision.</a:t>
            </a:r>
          </a:p>
          <a:p>
            <a:pPr algn="just">
              <a:buFont typeface="Arial" panose="020B0604020202020204" pitchFamily="34" charset="0"/>
              <a:buChar char="•"/>
            </a:pPr>
            <a:r>
              <a:rPr lang="en-US" sz="1800" b="1" dirty="0">
                <a:solidFill>
                  <a:schemeClr val="tx1"/>
                </a:solidFill>
              </a:rPr>
              <a:t>Continuous Learning and Adaptation:</a:t>
            </a:r>
            <a:r>
              <a:rPr lang="en-US" sz="1800" dirty="0">
                <a:solidFill>
                  <a:schemeClr val="tx1"/>
                </a:solidFill>
              </a:rPr>
              <a:t> The AI continuously monitors the outcomes of its actions and the effectiveness of different strategies. If a particular automated action consistently fails for a certain customer segment, the agentic AI can automatically adjust its approach or recommend a new strategy to human supervisors, closing the loop on continuous improvement.</a:t>
            </a:r>
          </a:p>
          <a:p>
            <a:endParaRPr lang="en-IN" dirty="0"/>
          </a:p>
        </p:txBody>
      </p:sp>
    </p:spTree>
    <p:extLst>
      <p:ext uri="{BB962C8B-B14F-4D97-AF65-F5344CB8AC3E}">
        <p14:creationId xmlns:p14="http://schemas.microsoft.com/office/powerpoint/2010/main" val="124074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7376E9-79D1-362C-609F-BD8DD5C1C2EA}"/>
              </a:ext>
            </a:extLst>
          </p:cNvPr>
          <p:cNvSpPr txBox="1"/>
          <p:nvPr/>
        </p:nvSpPr>
        <p:spPr>
          <a:xfrm>
            <a:off x="414070" y="543465"/>
            <a:ext cx="7816956" cy="2246769"/>
          </a:xfrm>
          <a:prstGeom prst="rect">
            <a:avLst/>
          </a:prstGeom>
          <a:noFill/>
        </p:spPr>
        <p:txBody>
          <a:bodyPr wrap="square" rtlCol="0">
            <a:spAutoFit/>
          </a:bodyPr>
          <a:lstStyle/>
          <a:p>
            <a:pPr algn="just">
              <a:buNone/>
            </a:pPr>
            <a:r>
              <a:rPr lang="en-US" sz="1600" dirty="0">
                <a:solidFill>
                  <a:schemeClr val="tx1"/>
                </a:solidFill>
              </a:rPr>
              <a:t>Here are examples of collection actions, classified by their suitability for full automation or requiring human oversight:</a:t>
            </a:r>
          </a:p>
          <a:p>
            <a:pPr algn="just">
              <a:buFont typeface="Arial" panose="020B0604020202020204" pitchFamily="34" charset="0"/>
              <a:buChar char="•"/>
            </a:pPr>
            <a:r>
              <a:rPr lang="en-US" sz="1600" b="1" dirty="0">
                <a:solidFill>
                  <a:schemeClr val="tx1"/>
                </a:solidFill>
              </a:rPr>
              <a:t>Automated Email Reminders for Upcoming Payments:</a:t>
            </a:r>
            <a:endParaRPr lang="en-US" sz="1600" dirty="0">
              <a:solidFill>
                <a:schemeClr val="tx1"/>
              </a:solidFill>
            </a:endParaRPr>
          </a:p>
          <a:p>
            <a:pPr marL="742950" lvl="1" indent="-285750" algn="just">
              <a:buFont typeface="Arial" panose="020B0604020202020204" pitchFamily="34" charset="0"/>
              <a:buChar char="•"/>
            </a:pPr>
            <a:r>
              <a:rPr lang="en-US" sz="1600" b="1" dirty="0">
                <a:solidFill>
                  <a:schemeClr val="tx1"/>
                </a:solidFill>
              </a:rPr>
              <a:t>Best Suited For:</a:t>
            </a:r>
            <a:r>
              <a:rPr lang="en-US" sz="1600" dirty="0">
                <a:solidFill>
                  <a:schemeClr val="tx1"/>
                </a:solidFill>
              </a:rPr>
              <a:t> Full Automation.</a:t>
            </a:r>
          </a:p>
          <a:p>
            <a:pPr marL="742950" lvl="1" indent="-285750" algn="just">
              <a:buFont typeface="Arial" panose="020B0604020202020204" pitchFamily="34" charset="0"/>
              <a:buChar char="•"/>
            </a:pPr>
            <a:r>
              <a:rPr lang="en-US" sz="1600" b="1" dirty="0">
                <a:solidFill>
                  <a:schemeClr val="tx1"/>
                </a:solidFill>
              </a:rPr>
              <a:t>Reason Why:</a:t>
            </a:r>
            <a:r>
              <a:rPr lang="en-US" sz="1600" dirty="0">
                <a:solidFill>
                  <a:schemeClr val="tx1"/>
                </a:solidFill>
              </a:rPr>
              <a:t> These are low-risk, high-volume communications. They serve as a proactive, gentle nudge before delinquency occurs, requiring no complex decision-making or sensitive customer interaction</a:t>
            </a:r>
            <a:r>
              <a:rPr lang="en-US" dirty="0"/>
              <a:t>.</a:t>
            </a:r>
          </a:p>
          <a:p>
            <a:pPr marL="457200" lvl="1" algn="just"/>
            <a:endParaRPr lang="en-US" dirty="0"/>
          </a:p>
          <a:p>
            <a:endParaRPr lang="en-IN" dirty="0"/>
          </a:p>
        </p:txBody>
      </p:sp>
      <p:sp>
        <p:nvSpPr>
          <p:cNvPr id="3" name="Rectangle 1">
            <a:extLst>
              <a:ext uri="{FF2B5EF4-FFF2-40B4-BE49-F238E27FC236}">
                <a16:creationId xmlns:a16="http://schemas.microsoft.com/office/drawing/2014/main" id="{765FD56A-FF03-2345-9891-C91CE24AB619}"/>
              </a:ext>
            </a:extLst>
          </p:cNvPr>
          <p:cNvSpPr>
            <a:spLocks noChangeArrowheads="1"/>
          </p:cNvSpPr>
          <p:nvPr/>
        </p:nvSpPr>
        <p:spPr bwMode="auto">
          <a:xfrm rot="10800000" flipV="1">
            <a:off x="414070" y="2571750"/>
            <a:ext cx="818705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Personalized Phone Calls to High-Value Customers with Multiple Missed Payments: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Best Suited For:</a:t>
            </a:r>
            <a:r>
              <a:rPr kumimoji="0" lang="en-US" altLang="en-US" sz="1600" b="0" i="0" u="none" strike="noStrike" cap="none" normalizeH="0" baseline="0" dirty="0">
                <a:ln>
                  <a:noFill/>
                </a:ln>
                <a:solidFill>
                  <a:schemeClr val="tx1"/>
                </a:solidFill>
                <a:effectLst/>
                <a:latin typeface="Arial" panose="020B0604020202020204" pitchFamily="34" charset="0"/>
              </a:rPr>
              <a:t> Requiring Human Oversight.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Reason Why:</a:t>
            </a:r>
            <a:r>
              <a:rPr kumimoji="0" lang="en-US" altLang="en-US" sz="1600" b="0" i="0" u="none" strike="noStrike" cap="none" normalizeH="0" baseline="0" dirty="0">
                <a:ln>
                  <a:noFill/>
                </a:ln>
                <a:solidFill>
                  <a:schemeClr val="tx1"/>
                </a:solidFill>
                <a:effectLst/>
                <a:latin typeface="Arial" panose="020B0604020202020204" pitchFamily="34" charset="0"/>
              </a:rPr>
              <a:t> High-value customers or those with a long history with the institution often require a nuanced, empathetic approach. A human agent can understand complex personal circumstances, build rapport, and negotiate flexible solutions that an AI might struggle to grasp or execute effectively.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328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Responsible AI Guardrails</a:t>
            </a:r>
            <a:endParaRPr/>
          </a:p>
        </p:txBody>
      </p:sp>
      <p:sp>
        <p:nvSpPr>
          <p:cNvPr id="89" name="Google Shape;8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a:buNone/>
            </a:pPr>
            <a:r>
              <a:rPr lang="en-GB" sz="1600" dirty="0"/>
              <a:t>List and describe key safeguards you would build into the system to ensure it operates fairly and responsibly, such as:</a:t>
            </a:r>
          </a:p>
          <a:p>
            <a:pPr>
              <a:buFont typeface="Arial" panose="020B0604020202020204" pitchFamily="34" charset="0"/>
              <a:buChar char="•"/>
            </a:pPr>
            <a:r>
              <a:rPr lang="en-GB" sz="1600" dirty="0"/>
              <a:t>Fairness checks to prevent biased outcomes</a:t>
            </a:r>
          </a:p>
          <a:p>
            <a:pPr>
              <a:buFont typeface="Arial" panose="020B0604020202020204" pitchFamily="34" charset="0"/>
              <a:buChar char="•"/>
            </a:pPr>
            <a:r>
              <a:rPr lang="en-GB" sz="1600" dirty="0"/>
              <a:t>Explainability requirements for transparency</a:t>
            </a:r>
          </a:p>
          <a:p>
            <a:pPr>
              <a:buFont typeface="Arial" panose="020B0604020202020204" pitchFamily="34" charset="0"/>
              <a:buChar char="•"/>
            </a:pPr>
            <a:r>
              <a:rPr lang="en-GB" sz="1600" dirty="0"/>
              <a:t>Regulatory compliance with standards like ECOA, GDPR, or local laws</a:t>
            </a:r>
          </a:p>
          <a:p>
            <a:pPr>
              <a:buFont typeface="Arial" panose="020B0604020202020204" pitchFamily="34" charset="0"/>
              <a:buChar char="•"/>
            </a:pPr>
            <a:r>
              <a:rPr lang="en-GB" sz="1600" dirty="0"/>
              <a:t>Human-in-the-loop oversight for critical decisions</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1343</Words>
  <Application>Microsoft Office PowerPoint</Application>
  <PresentationFormat>On-screen Show (16:9)</PresentationFormat>
  <Paragraphs>71</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Unicode MS</vt:lpstr>
      <vt:lpstr>Arial</vt:lpstr>
      <vt:lpstr>Roboto</vt:lpstr>
      <vt:lpstr>Roboto Slab</vt:lpstr>
      <vt:lpstr>Marina</vt:lpstr>
      <vt:lpstr>AI-Powered Collections Strategy</vt:lpstr>
      <vt:lpstr>How the System Works</vt:lpstr>
      <vt:lpstr>PowerPoint Presentation</vt:lpstr>
      <vt:lpstr>PowerPoint Presentation</vt:lpstr>
      <vt:lpstr>Role of Agentic AI</vt:lpstr>
      <vt:lpstr>PowerPoint Presentation</vt:lpstr>
      <vt:lpstr>PowerPoint Presentation</vt:lpstr>
      <vt:lpstr>PowerPoint Presentation</vt:lpstr>
      <vt:lpstr>Responsible AI Guardrails</vt:lpstr>
      <vt:lpstr>Expected Business 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Bhavani Yadav</dc:creator>
  <cp:lastModifiedBy>Bhavani Yadav</cp:lastModifiedBy>
  <cp:revision>4</cp:revision>
  <dcterms:modified xsi:type="dcterms:W3CDTF">2025-06-01T18:28:59Z</dcterms:modified>
</cp:coreProperties>
</file>