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776" r:id="rId1"/>
  </p:sldMasterIdLst>
  <p:notesMasterIdLst>
    <p:notesMasterId r:id="rId28"/>
  </p:notesMasterIdLst>
  <p:handoutMasterIdLst>
    <p:handoutMasterId r:id="rId29"/>
  </p:handoutMasterIdLst>
  <p:sldIdLst>
    <p:sldId id="354" r:id="rId2"/>
    <p:sldId id="355" r:id="rId3"/>
    <p:sldId id="356" r:id="rId4"/>
    <p:sldId id="357" r:id="rId5"/>
    <p:sldId id="358" r:id="rId6"/>
    <p:sldId id="360" r:id="rId7"/>
    <p:sldId id="359" r:id="rId8"/>
    <p:sldId id="361" r:id="rId9"/>
    <p:sldId id="362" r:id="rId10"/>
    <p:sldId id="363" r:id="rId11"/>
    <p:sldId id="364" r:id="rId12"/>
    <p:sldId id="365" r:id="rId13"/>
    <p:sldId id="367" r:id="rId14"/>
    <p:sldId id="366" r:id="rId15"/>
    <p:sldId id="368" r:id="rId16"/>
    <p:sldId id="369" r:id="rId17"/>
    <p:sldId id="370" r:id="rId18"/>
    <p:sldId id="371" r:id="rId19"/>
    <p:sldId id="377" r:id="rId20"/>
    <p:sldId id="378" r:id="rId21"/>
    <p:sldId id="379" r:id="rId22"/>
    <p:sldId id="380" r:id="rId23"/>
    <p:sldId id="381" r:id="rId24"/>
    <p:sldId id="372" r:id="rId25"/>
    <p:sldId id="373" r:id="rId26"/>
    <p:sldId id="374" r:id="rId27"/>
  </p:sldIdLst>
  <p:sldSz cx="9144000" cy="6858000" type="screen4x3"/>
  <p:notesSz cx="6858000" cy="9144000"/>
  <p:embeddedFontLst>
    <p:embeddedFont>
      <p:font typeface="Arial Black" panose="020B0A04020102020204" pitchFamily="34" charset="0"/>
      <p:bold r:id="rId30"/>
    </p:embeddedFont>
    <p:embeddedFont>
      <p:font typeface="Book Antiqua" panose="02040602050305030304" pitchFamily="18" charset="0"/>
      <p:regular r:id="rId31"/>
      <p:bold r:id="rId32"/>
      <p:italic r:id="rId33"/>
      <p:boldItalic r:id="rId34"/>
    </p:embeddedFont>
    <p:embeddedFont>
      <p:font typeface="Georgia" panose="02040502050405020303" pitchFamily="18" charset="0"/>
      <p:regular r:id="rId35"/>
      <p:bold r:id="rId36"/>
      <p:italic r:id="rId37"/>
      <p:boldItalic r:id="rId3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CU" lastIdx="1" clrIdx="0">
    <p:extLst>
      <p:ext uri="{19B8F6BF-5375-455C-9EA6-DF929625EA0E}">
        <p15:presenceInfo xmlns:p15="http://schemas.microsoft.com/office/powerpoint/2012/main" userId="Adm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EE3812F-F81F-452C-9BD2-C26FC6049DB7}">
  <a:tblStyle styleId="{DEE3812F-F81F-452C-9BD2-C26FC6049DB7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1E8"/>
          </a:solidFill>
        </a:fill>
      </a:tcStyle>
    </a:wholeTbl>
    <a:band1H>
      <a:tcTxStyle/>
      <a:tcStyle>
        <a:tcBdr/>
        <a:fill>
          <a:solidFill>
            <a:srgbClr val="FFE2CD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FFE2CD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9" autoAdjust="0"/>
    <p:restoredTop sz="87737" autoAdjust="0"/>
  </p:normalViewPr>
  <p:slideViewPr>
    <p:cSldViewPr snapToGrid="0">
      <p:cViewPr varScale="1">
        <p:scale>
          <a:sx n="65" d="100"/>
          <a:sy n="65" d="100"/>
        </p:scale>
        <p:origin x="1340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ommentAuthors" Target="commentAuthors.xml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font" Target="fonts/font9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2CC55ED-6EDB-C3A8-7FE2-0BF8BEFCBC9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EBAD7A-A055-0224-C6EF-3B086704B43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6C7A5E-FBE5-4AE1-91AC-2D89B2D5D0CE}" type="datetimeFigureOut">
              <a:rPr lang="en-IN" smtClean="0"/>
              <a:t>27-03-2025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4458F4-3563-43BB-CB31-7F9BB4FE81F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5B79FB-57D4-0A8D-4C1F-92411C3846A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386FCC-0272-44EF-B0D6-7EFBB292C6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00303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0381301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2910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8752B-9E04-27FC-DB7C-73D635627A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EC6B29-EC6B-C11A-4541-188A9E8168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6A2211-8F03-6778-05A3-104BD2C7D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38C85-86EE-4C1F-9129-35A906DB08BE}" type="datetime3">
              <a:rPr lang="en-US" smtClean="0"/>
              <a:t>27 March 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CF8E9A-2748-B300-A79F-4EFFAAE51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IECom 2025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F606B2-E58E-5739-CCFA-A3813F7CA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656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5A376-356E-35B4-30B9-44C7BF34C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08EAD6-892F-D6D1-D76D-89F577B234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29D846-3518-436A-F54F-E584437E5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E1E40-C590-42AA-9844-70202374EA01}" type="datetime3">
              <a:rPr lang="en-US" smtClean="0"/>
              <a:t>27 March 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0107D4-B4CC-5FEC-D65B-34029149D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IECom 2025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ABD192-8C1B-A246-2ACB-4B1573494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665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B3AB35-C3B4-FDD2-D865-DA1C644162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27DE7B-AC70-BF01-B03E-0196AD8A0A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8432F1-E244-6E0C-B7E3-D8F151F84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FBC95-9AEA-4AEC-B3AE-BFAB1D8C700F}" type="datetime3">
              <a:rPr lang="en-US" smtClean="0"/>
              <a:t>27 March 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D7938B-FD4C-6E85-EFE5-BCD32C853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IECom 2025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3E54BD-E3F0-6B5E-2D79-F827C67B1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3915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0656E-6A32-47DB-81F7-9CFAAEC718B5}" type="datetime3">
              <a:rPr lang="en-US" smtClean="0"/>
              <a:t>27 March 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IECom 2025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765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A6E58-E4E8-CC3B-58FD-E2F05398B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C9E42C-599F-6A16-AF4F-0442EA0D30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F6E9FA-4E61-21D5-1C54-9938828CA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15603-3B27-40F1-B9A2-9D6436407DCD}" type="datetime3">
              <a:rPr lang="en-US" smtClean="0"/>
              <a:t>27 March 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7E7524-073E-CAE8-DA86-C88FE0014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IECom 2025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4CCB25-28C2-3DC5-5565-FA267027E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889181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23394-D947-48E3-887E-15E56B64D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09B8A8-827A-E742-5BD6-1CDF7140E5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ECB85E-2262-A4EA-497D-A3978345C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B7426-93DA-4635-9B3C-921DD79F56E7}" type="datetime3">
              <a:rPr lang="en-US" smtClean="0"/>
              <a:t>27 March 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45A898-3368-EDEE-84FD-0D92BC97F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IECom 2025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3BD795-F9E4-503F-8779-39C2432C7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287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ACE4C-82C0-2624-17C4-BB1595727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C95FA6-6D0D-027C-C56E-39BAB82644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71C26C-5707-2055-CE99-E3ACB22C98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5BAF0C-A796-45F5-BBD9-A03B9DA08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15603-3B27-40F1-B9A2-9D6436407DCD}" type="datetime3">
              <a:rPr lang="en-US" smtClean="0"/>
              <a:t>27 March 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4CB952-5475-8666-003C-90E7FBCB5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IECom 2025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BD7FC5-5FA2-E64A-C4B9-8BDE35321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818449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A25A1-6176-B0BE-27F9-F1485A7AB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7E5538-0AFA-694E-E430-2B80302C50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1329C-862B-4ED2-4DE0-EFE45EBB72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9DA2B1-F727-143E-8C50-C32A346F41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D77561-0E44-59D0-7BBC-2C55946B21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E4C83F-3AF2-4BB0-2F27-24C10AE27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21E90-FE6A-4017-8930-8A9046969CC2}" type="datetime3">
              <a:rPr lang="en-US" smtClean="0"/>
              <a:t>27 March 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F33068-7814-0889-207C-E58380982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IECom 2025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6A9363-B8FA-48B3-9D18-7BE88B13A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039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C1400-1F6C-8EA4-2F03-792E2373F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301983-9505-4A5C-CBE1-728BA5E25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AAB3B-4573-4820-A8D7-C88EC3193429}" type="datetime3">
              <a:rPr lang="en-US" smtClean="0"/>
              <a:t>27 March 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F684B3-B4BF-82A9-4BB1-CEDCA9A1F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IECom 2025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243DC2-DA4E-32DE-8543-E06DD82E0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132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DAE72C-A117-C6DD-A136-0FACB026A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805C5-F112-47CA-B9E4-1E521FC859F3}" type="datetime3">
              <a:rPr lang="en-US" smtClean="0"/>
              <a:t>27 March 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15C5DB-AC3E-47A4-D25A-77DD4ECE3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IECom 2025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512C28-8C8B-1C0E-3F6B-3611BDB4E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5" name="Google Shape;24;p3">
            <a:extLst>
              <a:ext uri="{FF2B5EF4-FFF2-40B4-BE49-F238E27FC236}">
                <a16:creationId xmlns:a16="http://schemas.microsoft.com/office/drawing/2014/main" id="{7CC7C71D-79E8-03CB-A955-F78401AFC54D}"/>
              </a:ext>
            </a:extLst>
          </p:cNvPr>
          <p:cNvSpPr/>
          <p:nvPr userDrawn="1"/>
        </p:nvSpPr>
        <p:spPr>
          <a:xfrm>
            <a:off x="-11025" y="6347775"/>
            <a:ext cx="9155100" cy="5103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25;p3">
            <a:extLst>
              <a:ext uri="{FF2B5EF4-FFF2-40B4-BE49-F238E27FC236}">
                <a16:creationId xmlns:a16="http://schemas.microsoft.com/office/drawing/2014/main" id="{E3C9FBBB-9311-3B0A-B3AC-268A72143638}"/>
              </a:ext>
            </a:extLst>
          </p:cNvPr>
          <p:cNvSpPr txBox="1"/>
          <p:nvPr userDrawn="1"/>
        </p:nvSpPr>
        <p:spPr>
          <a:xfrm>
            <a:off x="682544" y="6452522"/>
            <a:ext cx="7767961" cy="2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None/>
            </a:pPr>
            <a:r>
              <a:rPr lang="en-GB" sz="1400" b="0" i="0" u="none" strike="noStrike" cap="none" dirty="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2025 IEEE International Conference on Contemporary Computing and Communications (InC4)</a:t>
            </a:r>
          </a:p>
        </p:txBody>
      </p:sp>
      <p:sp>
        <p:nvSpPr>
          <p:cNvPr id="7" name="Google Shape;27;p3">
            <a:extLst>
              <a:ext uri="{FF2B5EF4-FFF2-40B4-BE49-F238E27FC236}">
                <a16:creationId xmlns:a16="http://schemas.microsoft.com/office/drawing/2014/main" id="{4386D824-9FD5-8D28-8E9B-BB69503ED7F8}"/>
              </a:ext>
            </a:extLst>
          </p:cNvPr>
          <p:cNvSpPr/>
          <p:nvPr userDrawn="1"/>
        </p:nvSpPr>
        <p:spPr>
          <a:xfrm rot="10800000">
            <a:off x="-2200" y="-25"/>
            <a:ext cx="9155100" cy="364800"/>
          </a:xfrm>
          <a:prstGeom prst="round2SameRect">
            <a:avLst>
              <a:gd name="adj1" fmla="val 12503"/>
              <a:gd name="adj2" fmla="val 0"/>
            </a:avLst>
          </a:prstGeom>
          <a:solidFill>
            <a:srgbClr val="0B5394"/>
          </a:solidFill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3B6E086-8918-019F-971B-E9F8A66DB1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99406" y="71292"/>
            <a:ext cx="746104" cy="74610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2B111F4-2158-5287-8D2E-884B69EBBD6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45272" y="25627"/>
            <a:ext cx="680351" cy="35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643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8B43B-3CDA-BCF8-DDA6-428C1484C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8FB356-A238-AEC2-3C28-85F04C9BD7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222CD8-49DB-68AA-F266-232BD513C0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0C5738-EC98-71CB-BE53-5E612D763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64BD3-D3C1-4567-97CD-FE258298563E}" type="datetime3">
              <a:rPr lang="en-US" smtClean="0"/>
              <a:t>27 March 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CBA82A-E687-7DEF-9E17-0FF777EA2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IECom 2025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C12E5B-258B-0DC3-1233-F9F75E398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076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71863-18BA-95CC-808D-3984DFDDD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E0F49F-AC61-02AE-3717-90921E2E52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AD22A8-FB94-CB80-3F88-895F5FCE53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34CB3E-2B89-9578-F704-7069A2117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CB648-4724-45A0-9C97-48390D4023FD}" type="datetime3">
              <a:rPr lang="en-US" smtClean="0"/>
              <a:t>27 March 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49292A-1075-4E26-0BA8-67A5663BC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IECom 2025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1A0BCA-0932-DB57-1715-4C4A744D9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783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FA7E15-541B-1427-8307-825FC0A64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8610D5-9C5C-1431-7FB8-1DFBD99C3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431D0F-FE51-8C0F-F932-E5129266DC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B15603-3B27-40F1-B9A2-9D6436407DCD}" type="datetime3">
              <a:rPr lang="en-US" smtClean="0"/>
              <a:t>27 March 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789B69-8BE1-3D06-E39A-E1F29489D3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IECom 2025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FC5F1-F071-CA22-6E71-C32270F69E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999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  <p:sldLayoutId id="2147483778" r:id="rId2"/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87" r:id="rId11"/>
    <p:sldLayoutId id="2147483788" r:id="rId12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44823"/>
            <a:ext cx="7772400" cy="2016225"/>
          </a:xfrm>
        </p:spPr>
        <p:txBody>
          <a:bodyPr>
            <a:normAutofit fontScale="90000"/>
          </a:bodyPr>
          <a:lstStyle/>
          <a:p>
            <a:pPr marL="182880" indent="0" algn="ctr">
              <a:buNone/>
            </a:pPr>
            <a:r>
              <a:rPr lang="en-US" sz="4800" dirty="0">
                <a:solidFill>
                  <a:srgbClr val="0070C0"/>
                </a:solidFill>
                <a:effectLst>
                  <a:reflection blurRad="6350" stA="25000" endPos="455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Low Power-ALU using modified Pass Transistor Logic</a:t>
            </a:r>
            <a:br>
              <a:rPr lang="en-IN" sz="6600" dirty="0">
                <a:latin typeface="Arial Black" pitchFamily="34" charset="0"/>
              </a:rPr>
            </a:br>
            <a:endParaRPr lang="en-IN" sz="3600" dirty="0">
              <a:effectLst>
                <a:reflection blurRad="6350" stA="25000" endPos="45500" dir="5400000" sy="-100000" algn="bl" rotWithShape="0"/>
              </a:effectLst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63733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E07079-294C-F1AD-E727-BCC29783F4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E5769C-53C7-78F8-557A-AD8E6DAA6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AF7CE-9618-4CF8-A294-A3A0D4E1401B}" type="datetime3">
              <a:rPr lang="en-US" smtClean="0"/>
              <a:t>27 March 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79804D-97D8-A605-83D6-6EC8F8879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IECom 2025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C0D523-DD13-52D3-BDD4-ED5474CEE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A514C-27FF-07F9-391D-904E071CEAF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7199" y="1823976"/>
            <a:ext cx="3839498" cy="474272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lvl="0" indent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1600"/>
              <a:buNone/>
            </a:pPr>
            <a:r>
              <a:rPr lang="en-GB" b="1" dirty="0">
                <a:solidFill>
                  <a:srgbClr val="FF0000"/>
                </a:solidFill>
                <a:latin typeface="Arial" pitchFamily="34" charset="0"/>
                <a:ea typeface="Book Antiqua"/>
                <a:cs typeface="Arial" pitchFamily="34" charset="0"/>
                <a:sym typeface="Book Antiqua"/>
              </a:rPr>
              <a:t>Circuit Diagram</a:t>
            </a:r>
            <a:r>
              <a:rPr lang="en-GB" b="1" dirty="0">
                <a:solidFill>
                  <a:srgbClr val="000000"/>
                </a:solidFill>
                <a:latin typeface="Arial" pitchFamily="34" charset="0"/>
                <a:ea typeface="Book Antiqua"/>
                <a:cs typeface="Arial" pitchFamily="34" charset="0"/>
                <a:sym typeface="Book Antiqua"/>
              </a:rPr>
              <a:t>:-</a:t>
            </a:r>
          </a:p>
          <a:p>
            <a:pPr marL="0" lvl="0" indent="0" algn="just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1600"/>
              <a:buNone/>
            </a:pPr>
            <a:r>
              <a:rPr lang="en-US" b="1" dirty="0">
                <a:solidFill>
                  <a:srgbClr val="000000"/>
                </a:solidFill>
                <a:latin typeface="Arial" pitchFamily="34" charset="0"/>
                <a:ea typeface="Book Antiqua"/>
                <a:cs typeface="Arial" pitchFamily="34" charset="0"/>
                <a:sym typeface="Book Antiqua"/>
              </a:rPr>
              <a:t>It consist of One PMOS where source is connected to another Input B ,Drain to O/p and Gate to one of input A and One NMOS where source is connected to input invert of B ,Drain to O/p and Gate to one of input A</a:t>
            </a:r>
            <a:endParaRPr lang="en-GB" b="1" dirty="0">
              <a:solidFill>
                <a:srgbClr val="000000"/>
              </a:solidFill>
              <a:latin typeface="Arial" pitchFamily="34" charset="0"/>
              <a:ea typeface="Book Antiqua"/>
              <a:cs typeface="Arial" pitchFamily="34" charset="0"/>
              <a:sym typeface="Book Antiqua"/>
            </a:endParaRPr>
          </a:p>
          <a:p>
            <a:pPr marL="0" lvl="0" indent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1600"/>
              <a:buNone/>
            </a:pPr>
            <a:endParaRPr lang="en-GB" b="1" dirty="0">
              <a:solidFill>
                <a:srgbClr val="000000"/>
              </a:solidFill>
              <a:latin typeface="Arial" pitchFamily="34" charset="0"/>
              <a:ea typeface="Book Antiqua"/>
              <a:cs typeface="Arial" pitchFamily="34" charset="0"/>
              <a:sym typeface="Book Antiqua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16CE0C3-6CAF-30EE-B9C0-738AC2570699}"/>
              </a:ext>
            </a:extLst>
          </p:cNvPr>
          <p:cNvSpPr/>
          <p:nvPr/>
        </p:nvSpPr>
        <p:spPr>
          <a:xfrm>
            <a:off x="14808" y="836712"/>
            <a:ext cx="9129192" cy="8924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buClr>
                <a:srgbClr val="FF3300"/>
              </a:buClr>
              <a:buSzPts val="2600"/>
            </a:pPr>
            <a:endParaRPr lang="en-IN" sz="3200" b="1" dirty="0">
              <a:solidFill>
                <a:srgbClr val="FF3300"/>
              </a:solidFill>
              <a:latin typeface="Arial Black" pitchFamily="34" charset="0"/>
              <a:ea typeface="Book Antiqua"/>
              <a:cs typeface="Book Antiqua"/>
              <a:sym typeface="Book Antiqua"/>
            </a:endParaRPr>
          </a:p>
          <a:p>
            <a:pPr algn="ctr">
              <a:lnSpc>
                <a:spcPct val="115000"/>
              </a:lnSpc>
              <a:buClr>
                <a:srgbClr val="FF3300"/>
              </a:buClr>
              <a:buSzPts val="2600"/>
            </a:pPr>
            <a:endParaRPr lang="en-GB" b="1" dirty="0">
              <a:solidFill>
                <a:srgbClr val="000000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E8D7FF7-EFAF-A3F3-6FCF-12F343C3B3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7305" y="1913127"/>
            <a:ext cx="4144295" cy="3870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6263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809204-3CFA-AB40-D9F3-7C18C25738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5EBD1F-5DD5-DBD2-47AB-658046E14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AF7CE-9618-4CF8-A294-A3A0D4E1401B}" type="datetime3">
              <a:rPr lang="en-US" smtClean="0"/>
              <a:t>27 March 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409106-BCBE-A67D-5B99-6BFE63298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IECom 2025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13D595-0F1E-EBFD-CC4C-3FEE5150E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t>11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9590BD-E759-C603-EF9E-5C90353ADB9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7199" y="1429473"/>
            <a:ext cx="8229600" cy="474272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lvl="0" indent="0" algn="just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1600"/>
              <a:buNone/>
            </a:pPr>
            <a:r>
              <a:rPr lang="en-GB" sz="2400" b="1" dirty="0">
                <a:solidFill>
                  <a:srgbClr val="000000"/>
                </a:solidFill>
                <a:latin typeface="Times New Roman" panose="02020603050405020304" pitchFamily="18" charset="0"/>
                <a:ea typeface="Book Antiqua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b="1" dirty="0">
                <a:solidFill>
                  <a:srgbClr val="000000"/>
                </a:solidFill>
                <a:latin typeface="Arial" pitchFamily="34" charset="0"/>
                <a:ea typeface="Book Antiqua"/>
                <a:cs typeface="Arial" pitchFamily="34" charset="0"/>
                <a:sym typeface="Book Antiqua"/>
              </a:rPr>
              <a:t>Using Basic gate and Mux’s , ALU is designed</a:t>
            </a:r>
          </a:p>
          <a:p>
            <a:pPr marL="0" lvl="0" indent="0" algn="just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1600"/>
              <a:buNone/>
            </a:pPr>
            <a:r>
              <a:rPr lang="en-GB" sz="2400" b="1" dirty="0">
                <a:solidFill>
                  <a:srgbClr val="000000"/>
                </a:solidFill>
                <a:latin typeface="Times New Roman" panose="02020603050405020304" pitchFamily="18" charset="0"/>
                <a:ea typeface="Book Antiqua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b="1" dirty="0">
                <a:solidFill>
                  <a:srgbClr val="000000"/>
                </a:solidFill>
                <a:latin typeface="Arial" pitchFamily="34" charset="0"/>
                <a:ea typeface="Book Antiqua"/>
                <a:cs typeface="Arial" pitchFamily="34" charset="0"/>
                <a:sym typeface="Book Antiqua"/>
              </a:rPr>
              <a:t>ALU with two inputs A and B of each four bits ,opcode of 4 bit  and A/B switch for single operand operations with output of 4 bit and </a:t>
            </a:r>
            <a:r>
              <a:rPr lang="en-US" b="1" dirty="0" err="1">
                <a:solidFill>
                  <a:srgbClr val="000000"/>
                </a:solidFill>
                <a:latin typeface="Arial" pitchFamily="34" charset="0"/>
                <a:ea typeface="Book Antiqua"/>
                <a:cs typeface="Arial" pitchFamily="34" charset="0"/>
                <a:sym typeface="Book Antiqua"/>
              </a:rPr>
              <a:t>Cout</a:t>
            </a:r>
            <a:r>
              <a:rPr lang="en-US" b="1" dirty="0">
                <a:solidFill>
                  <a:srgbClr val="000000"/>
                </a:solidFill>
                <a:latin typeface="Arial" pitchFamily="34" charset="0"/>
                <a:ea typeface="Book Antiqua"/>
                <a:cs typeface="Arial" pitchFamily="34" charset="0"/>
                <a:sym typeface="Book Antiqua"/>
              </a:rPr>
              <a:t>.</a:t>
            </a:r>
          </a:p>
          <a:p>
            <a:pPr marL="0" lvl="0" indent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1600"/>
              <a:buNone/>
            </a:pPr>
            <a:r>
              <a:rPr lang="en-GB" sz="2400" b="1" dirty="0">
                <a:solidFill>
                  <a:srgbClr val="000000"/>
                </a:solidFill>
                <a:latin typeface="Times New Roman" panose="02020603050405020304" pitchFamily="18" charset="0"/>
                <a:ea typeface="Book Antiqua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Book Antiqua"/>
                <a:cs typeface="Times New Roman" panose="02020603050405020304" pitchFamily="18" charset="0"/>
                <a:sym typeface="Wingdings" panose="05000000000000000000" pitchFamily="2" charset="2"/>
              </a:rPr>
              <a:t>ALU For RISC Processor consist of mainly four types of operations :-</a:t>
            </a:r>
          </a:p>
          <a:p>
            <a:pPr marL="0" lvl="0" indent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1600"/>
              <a:buNone/>
            </a:pPr>
            <a:r>
              <a:rPr lang="en-GB" b="1" dirty="0">
                <a:solidFill>
                  <a:srgbClr val="000000"/>
                </a:solidFill>
                <a:latin typeface="Arial" pitchFamily="34" charset="0"/>
                <a:ea typeface="Book Antiqua"/>
                <a:cs typeface="Arial" pitchFamily="34" charset="0"/>
                <a:sym typeface="Book Antiqua"/>
              </a:rPr>
              <a:t>1.Arithmetic operations</a:t>
            </a:r>
          </a:p>
          <a:p>
            <a:pPr marL="0" lvl="0" indent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1600"/>
              <a:buNone/>
            </a:pPr>
            <a:r>
              <a:rPr lang="en-GB" b="1" dirty="0">
                <a:solidFill>
                  <a:srgbClr val="000000"/>
                </a:solidFill>
                <a:latin typeface="Arial" pitchFamily="34" charset="0"/>
                <a:ea typeface="Book Antiqua"/>
                <a:cs typeface="Arial" pitchFamily="34" charset="0"/>
                <a:sym typeface="Book Antiqua"/>
              </a:rPr>
              <a:t>2.Bitwise operations</a:t>
            </a:r>
          </a:p>
          <a:p>
            <a:pPr marL="0" lvl="0" indent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1600"/>
              <a:buNone/>
            </a:pPr>
            <a:r>
              <a:rPr lang="en-GB" b="1" dirty="0">
                <a:solidFill>
                  <a:srgbClr val="000000"/>
                </a:solidFill>
                <a:latin typeface="Arial" pitchFamily="34" charset="0"/>
                <a:ea typeface="Book Antiqua"/>
                <a:cs typeface="Arial" pitchFamily="34" charset="0"/>
                <a:sym typeface="Book Antiqua"/>
              </a:rPr>
              <a:t>3.Logical Shift operations</a:t>
            </a:r>
          </a:p>
          <a:p>
            <a:pPr marL="0" lvl="0" indent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1600"/>
              <a:buNone/>
            </a:pPr>
            <a:r>
              <a:rPr lang="en-GB" b="1" dirty="0">
                <a:solidFill>
                  <a:srgbClr val="000000"/>
                </a:solidFill>
                <a:latin typeface="Arial" pitchFamily="34" charset="0"/>
                <a:ea typeface="Book Antiqua"/>
                <a:cs typeface="Arial" pitchFamily="34" charset="0"/>
                <a:sym typeface="Book Antiqua"/>
              </a:rPr>
              <a:t>4.Arithmatic Shift operations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3F64679-CB05-ED5E-B556-EE0787444CE3}"/>
              </a:ext>
            </a:extLst>
          </p:cNvPr>
          <p:cNvSpPr/>
          <p:nvPr/>
        </p:nvSpPr>
        <p:spPr>
          <a:xfrm>
            <a:off x="14808" y="836712"/>
            <a:ext cx="9129192" cy="8924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buClr>
                <a:srgbClr val="FF3300"/>
              </a:buClr>
              <a:buSzPts val="2600"/>
            </a:pPr>
            <a:endParaRPr lang="en-IN" sz="3200" b="1" dirty="0">
              <a:solidFill>
                <a:srgbClr val="FF3300"/>
              </a:solidFill>
              <a:latin typeface="Arial Black" pitchFamily="34" charset="0"/>
              <a:ea typeface="Book Antiqua"/>
              <a:cs typeface="Book Antiqua"/>
              <a:sym typeface="Book Antiqua"/>
            </a:endParaRPr>
          </a:p>
          <a:p>
            <a:pPr algn="ctr">
              <a:lnSpc>
                <a:spcPct val="115000"/>
              </a:lnSpc>
              <a:buClr>
                <a:srgbClr val="FF3300"/>
              </a:buClr>
              <a:buSzPts val="2600"/>
            </a:pPr>
            <a:endParaRPr lang="en-GB" b="1" dirty="0">
              <a:solidFill>
                <a:srgbClr val="000000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</p:spTree>
    <p:extLst>
      <p:ext uri="{BB962C8B-B14F-4D97-AF65-F5344CB8AC3E}">
        <p14:creationId xmlns:p14="http://schemas.microsoft.com/office/powerpoint/2010/main" val="29058076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F40330-C598-B831-08FB-76A5B6CE0B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5D30C0-2F53-86E4-3E5F-0FD936C92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dirty="0"/>
              <a:t>13-03-25</a:t>
            </a:r>
          </a:p>
          <a:p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E5818F-5969-6AFF-C904-0B7883A87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IECom 2025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85F4B6-E119-1D3A-78C0-F50DCD1C0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t>12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AEAD4-B5C7-4397-F5D0-77D7A6D84B2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62232" y="1306662"/>
            <a:ext cx="3352801" cy="374654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lvl="0" indent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1600"/>
              <a:buNone/>
            </a:pPr>
            <a:r>
              <a:rPr lang="en-GB" sz="2400" b="1" dirty="0">
                <a:solidFill>
                  <a:srgbClr val="000000"/>
                </a:solidFill>
                <a:latin typeface="Times New Roman" panose="02020603050405020304" pitchFamily="18" charset="0"/>
                <a:ea typeface="Book Antiqua"/>
                <a:cs typeface="Times New Roman" panose="02020603050405020304" pitchFamily="18" charset="0"/>
                <a:sym typeface="Book Antiqua"/>
              </a:rPr>
              <a:t>Arithmetic operations:-</a:t>
            </a:r>
          </a:p>
          <a:p>
            <a:pPr marL="0" lvl="0" indent="0" algn="just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1600"/>
              <a:buNone/>
            </a:pPr>
            <a:r>
              <a:rPr lang="en-GB" sz="2400" b="1" dirty="0">
                <a:solidFill>
                  <a:srgbClr val="000000"/>
                </a:solidFill>
                <a:latin typeface="Times New Roman" panose="02020603050405020304" pitchFamily="18" charset="0"/>
                <a:ea typeface="Book Antiqua"/>
                <a:cs typeface="Times New Roman" panose="02020603050405020304" pitchFamily="18" charset="0"/>
                <a:sym typeface="Wingdings" panose="05000000000000000000" pitchFamily="2" charset="2"/>
              </a:rPr>
              <a:t> ADDITION:-</a:t>
            </a:r>
          </a:p>
          <a:p>
            <a:pPr marL="0" lvl="0" indent="0" algn="just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1600"/>
              <a:buNone/>
            </a:pPr>
            <a:endParaRPr lang="en-GB" sz="2400" b="1" dirty="0">
              <a:solidFill>
                <a:srgbClr val="000000"/>
              </a:solidFill>
              <a:latin typeface="Times New Roman" panose="02020603050405020304" pitchFamily="18" charset="0"/>
              <a:ea typeface="Book Antiqua"/>
              <a:cs typeface="Times New Roman" panose="02020603050405020304" pitchFamily="18" charset="0"/>
              <a:sym typeface="Book Antiqua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E1DEF74-52C3-388F-38C0-2199EE5D7D20}"/>
              </a:ext>
            </a:extLst>
          </p:cNvPr>
          <p:cNvSpPr/>
          <p:nvPr/>
        </p:nvSpPr>
        <p:spPr>
          <a:xfrm>
            <a:off x="14808" y="836712"/>
            <a:ext cx="9129192" cy="8924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buClr>
                <a:srgbClr val="FF3300"/>
              </a:buClr>
              <a:buSzPts val="2600"/>
            </a:pPr>
            <a:endParaRPr lang="en-IN" sz="3200" b="1" dirty="0">
              <a:solidFill>
                <a:srgbClr val="FF3300"/>
              </a:solidFill>
              <a:latin typeface="Arial Black" pitchFamily="34" charset="0"/>
              <a:ea typeface="Book Antiqua"/>
              <a:cs typeface="Book Antiqua"/>
              <a:sym typeface="Book Antiqua"/>
            </a:endParaRPr>
          </a:p>
          <a:p>
            <a:pPr algn="ctr">
              <a:lnSpc>
                <a:spcPct val="115000"/>
              </a:lnSpc>
              <a:buClr>
                <a:srgbClr val="FF3300"/>
              </a:buClr>
              <a:buSzPts val="2600"/>
            </a:pPr>
            <a:endParaRPr lang="en-GB" b="1" dirty="0">
              <a:solidFill>
                <a:srgbClr val="000000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F55B20D-BF37-70DD-F81E-AA3C33E72E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911" y="2193516"/>
            <a:ext cx="7207045" cy="4057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2203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B76EF8-7F69-852B-063D-9162149CC7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5B1FB8-B312-6528-B66C-94A5200C4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13-03-25</a:t>
            </a:r>
          </a:p>
          <a:p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E519DD-85C2-B8D5-BB4A-406ED97BC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IECom 2025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757CF0-D22D-5EF9-C2CB-C6E83537E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t>13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4E795-3E85-E7EA-133D-72D37852DF0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21033" y="1429473"/>
            <a:ext cx="3062749" cy="474272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lvl="0" indent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1600"/>
              <a:buNone/>
            </a:pPr>
            <a:r>
              <a:rPr lang="en-GB" sz="2400" b="1" dirty="0">
                <a:solidFill>
                  <a:srgbClr val="000000"/>
                </a:solidFill>
                <a:latin typeface="Times New Roman" panose="02020603050405020304" pitchFamily="18" charset="0"/>
                <a:ea typeface="Book Antiqua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b="1" dirty="0">
                <a:solidFill>
                  <a:srgbClr val="000000"/>
                </a:solidFill>
                <a:latin typeface="Arial" pitchFamily="34" charset="0"/>
                <a:ea typeface="Book Antiqua"/>
                <a:cs typeface="Arial" pitchFamily="34" charset="0"/>
                <a:sym typeface="Book Antiqua"/>
              </a:rPr>
              <a:t>Subtraction:-</a:t>
            </a:r>
          </a:p>
          <a:p>
            <a:pPr marL="0" lvl="0" indent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1600"/>
              <a:buNone/>
            </a:pPr>
            <a:endParaRPr lang="en-GB" b="1" dirty="0">
              <a:solidFill>
                <a:srgbClr val="000000"/>
              </a:solidFill>
              <a:latin typeface="Arial" pitchFamily="34" charset="0"/>
              <a:ea typeface="Book Antiqua"/>
              <a:cs typeface="Arial" pitchFamily="34" charset="0"/>
              <a:sym typeface="Book Antiqua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6692AD5-82F9-96DB-4E94-57276ECCF747}"/>
              </a:ext>
            </a:extLst>
          </p:cNvPr>
          <p:cNvSpPr/>
          <p:nvPr/>
        </p:nvSpPr>
        <p:spPr>
          <a:xfrm>
            <a:off x="14808" y="836712"/>
            <a:ext cx="9129192" cy="8924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buClr>
                <a:srgbClr val="FF3300"/>
              </a:buClr>
              <a:buSzPts val="2600"/>
            </a:pPr>
            <a:endParaRPr lang="en-IN" sz="3200" b="1" dirty="0">
              <a:solidFill>
                <a:srgbClr val="FF3300"/>
              </a:solidFill>
              <a:latin typeface="Arial Black" pitchFamily="34" charset="0"/>
              <a:ea typeface="Book Antiqua"/>
              <a:cs typeface="Book Antiqua"/>
              <a:sym typeface="Book Antiqua"/>
            </a:endParaRPr>
          </a:p>
          <a:p>
            <a:pPr algn="ctr">
              <a:lnSpc>
                <a:spcPct val="115000"/>
              </a:lnSpc>
              <a:buClr>
                <a:srgbClr val="FF3300"/>
              </a:buClr>
              <a:buSzPts val="2600"/>
            </a:pPr>
            <a:endParaRPr lang="en-GB" b="1" dirty="0">
              <a:solidFill>
                <a:srgbClr val="000000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7435C49-6BF5-6B3E-4CE6-EFD3CEE8C7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" y="2022234"/>
            <a:ext cx="7742903" cy="42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6342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0E4332-D143-F1A6-A68C-83EDFBADBD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7BBF8A-D352-8EC1-CDC5-2DECC8DCDA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68747" y="6293733"/>
            <a:ext cx="2514599" cy="365125"/>
          </a:xfrm>
        </p:spPr>
        <p:txBody>
          <a:bodyPr/>
          <a:lstStyle/>
          <a:p>
            <a:r>
              <a:rPr lang="en-IN" dirty="0"/>
              <a:t>13-03-25</a:t>
            </a:r>
          </a:p>
          <a:p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F34445-4A5F-365A-F2AD-C9539B8FC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IECom 2025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C57CE0-A0D4-16FB-CC3D-242BBD61E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t>14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519FA1-E1C9-3870-38C9-C74EA8F0F45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62231" y="1429473"/>
            <a:ext cx="8229600" cy="474272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lvl="0" indent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1600"/>
              <a:buNone/>
            </a:pPr>
            <a:r>
              <a:rPr lang="en-US" b="1" dirty="0">
                <a:solidFill>
                  <a:srgbClr val="000000"/>
                </a:solidFill>
                <a:latin typeface="Arial" pitchFamily="34" charset="0"/>
                <a:ea typeface="Book Antiqua"/>
                <a:cs typeface="Arial" pitchFamily="34" charset="0"/>
                <a:sym typeface="Book Antiqua"/>
              </a:rPr>
              <a:t>Bitwise operations:-</a:t>
            </a:r>
          </a:p>
          <a:p>
            <a:pPr marL="0" lvl="0" indent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1600"/>
              <a:buNone/>
            </a:pPr>
            <a:r>
              <a:rPr lang="en-GB" sz="2000" b="1" dirty="0">
                <a:solidFill>
                  <a:srgbClr val="000000"/>
                </a:solidFill>
                <a:latin typeface="Times New Roman" panose="02020603050405020304" pitchFamily="18" charset="0"/>
                <a:ea typeface="Book Antiqua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b="1" dirty="0">
                <a:solidFill>
                  <a:srgbClr val="000000"/>
                </a:solidFill>
                <a:latin typeface="Arial" pitchFamily="34" charset="0"/>
                <a:ea typeface="Book Antiqua"/>
                <a:cs typeface="Arial" pitchFamily="34" charset="0"/>
                <a:sym typeface="Book Antiqua"/>
              </a:rPr>
              <a:t>Bitwise AND operation:-</a:t>
            </a:r>
          </a:p>
          <a:p>
            <a:pPr marL="0" lvl="0" indent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1600"/>
              <a:buNone/>
            </a:pPr>
            <a:r>
              <a:rPr lang="en-US" b="1" dirty="0">
                <a:solidFill>
                  <a:srgbClr val="000000"/>
                </a:solidFill>
                <a:latin typeface="Arial" pitchFamily="34" charset="0"/>
                <a:ea typeface="Book Antiqua"/>
                <a:cs typeface="Arial" pitchFamily="34" charset="0"/>
                <a:sym typeface="Book Antiqua"/>
              </a:rPr>
              <a:t>	</a:t>
            </a:r>
            <a:endParaRPr lang="en-GB" b="1" dirty="0">
              <a:solidFill>
                <a:srgbClr val="000000"/>
              </a:solidFill>
              <a:latin typeface="Arial" pitchFamily="34" charset="0"/>
              <a:ea typeface="Book Antiqua"/>
              <a:cs typeface="Arial" pitchFamily="34" charset="0"/>
              <a:sym typeface="Book Antiqua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0BA0A4A-B454-2F58-69DC-DFFFC7F94D54}"/>
              </a:ext>
            </a:extLst>
          </p:cNvPr>
          <p:cNvSpPr/>
          <p:nvPr/>
        </p:nvSpPr>
        <p:spPr>
          <a:xfrm>
            <a:off x="14808" y="836712"/>
            <a:ext cx="9129192" cy="8924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buClr>
                <a:srgbClr val="FF3300"/>
              </a:buClr>
              <a:buSzPts val="2600"/>
            </a:pPr>
            <a:endParaRPr lang="en-IN" sz="3200" b="1" dirty="0">
              <a:solidFill>
                <a:srgbClr val="FF3300"/>
              </a:solidFill>
              <a:latin typeface="Arial Black" pitchFamily="34" charset="0"/>
              <a:ea typeface="Book Antiqua"/>
              <a:cs typeface="Book Antiqua"/>
              <a:sym typeface="Book Antiqua"/>
            </a:endParaRPr>
          </a:p>
          <a:p>
            <a:pPr algn="ctr">
              <a:lnSpc>
                <a:spcPct val="115000"/>
              </a:lnSpc>
              <a:buClr>
                <a:srgbClr val="FF3300"/>
              </a:buClr>
              <a:buSzPts val="2600"/>
            </a:pPr>
            <a:endParaRPr lang="en-GB" b="1" dirty="0">
              <a:solidFill>
                <a:srgbClr val="000000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EEB58E9-4466-9FDE-8998-30FB7726BC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672" y="2245237"/>
            <a:ext cx="7270954" cy="3926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839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AD782E-F2EA-7894-6BCF-AF21B67B4C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0E2E1C-BE71-02AE-EEB6-E5F3FC039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AF7CE-9618-4CF8-A294-A3A0D4E1401B}" type="datetime3">
              <a:rPr lang="en-US" smtClean="0"/>
              <a:t>27 March 2025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B2118D-307A-7E40-9678-9C870B015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IECom 2025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D0DEDC-431F-37DA-3B5C-27ED67409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t>15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A04C43-AD0A-5755-1768-A284EE2B0E9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7199" y="1612035"/>
            <a:ext cx="8229600" cy="474272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1600"/>
              <a:buNone/>
            </a:pPr>
            <a:r>
              <a:rPr lang="en-GB" sz="2000" b="1" dirty="0">
                <a:solidFill>
                  <a:srgbClr val="000000"/>
                </a:solidFill>
                <a:latin typeface="Times New Roman" panose="02020603050405020304" pitchFamily="18" charset="0"/>
                <a:ea typeface="Book Antiqua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b="1" dirty="0">
                <a:solidFill>
                  <a:srgbClr val="000000"/>
                </a:solidFill>
                <a:latin typeface="Arial" pitchFamily="34" charset="0"/>
                <a:ea typeface="Book Antiqua"/>
                <a:cs typeface="Arial" pitchFamily="34" charset="0"/>
                <a:sym typeface="Book Antiqua"/>
              </a:rPr>
              <a:t>Bitwise OR operation:-</a:t>
            </a:r>
          </a:p>
          <a:p>
            <a:pPr marL="0" lvl="0" indent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1600"/>
              <a:buNone/>
            </a:pPr>
            <a:endParaRPr lang="en-GB" b="1" dirty="0">
              <a:solidFill>
                <a:srgbClr val="000000"/>
              </a:solidFill>
              <a:latin typeface="Arial" pitchFamily="34" charset="0"/>
              <a:ea typeface="Book Antiqua"/>
              <a:cs typeface="Arial" pitchFamily="34" charset="0"/>
              <a:sym typeface="Book Antiqua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B02702D-E0A2-871D-4DFC-B895C6E4A214}"/>
              </a:ext>
            </a:extLst>
          </p:cNvPr>
          <p:cNvSpPr/>
          <p:nvPr/>
        </p:nvSpPr>
        <p:spPr>
          <a:xfrm>
            <a:off x="14808" y="836712"/>
            <a:ext cx="9129192" cy="8924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buClr>
                <a:srgbClr val="FF3300"/>
              </a:buClr>
              <a:buSzPts val="2600"/>
            </a:pPr>
            <a:endParaRPr lang="en-IN" sz="3200" b="1" dirty="0">
              <a:solidFill>
                <a:srgbClr val="FF3300"/>
              </a:solidFill>
              <a:latin typeface="Arial Black" pitchFamily="34" charset="0"/>
              <a:ea typeface="Book Antiqua"/>
              <a:cs typeface="Book Antiqua"/>
              <a:sym typeface="Book Antiqua"/>
            </a:endParaRPr>
          </a:p>
          <a:p>
            <a:pPr algn="ctr">
              <a:lnSpc>
                <a:spcPct val="115000"/>
              </a:lnSpc>
              <a:buClr>
                <a:srgbClr val="FF3300"/>
              </a:buClr>
              <a:buSzPts val="2600"/>
            </a:pPr>
            <a:endParaRPr lang="en-GB" b="1" dirty="0">
              <a:solidFill>
                <a:srgbClr val="000000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CA49E0D-841E-10F3-5006-4155CD30BE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485" y="2033296"/>
            <a:ext cx="7119811" cy="4138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2075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1CDE74-1644-5871-7195-088D2027FA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24F240-33F0-D447-1D01-75DBC12D7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AF7CE-9618-4CF8-A294-A3A0D4E1401B}" type="datetime3">
              <a:rPr lang="en-US" smtClean="0"/>
              <a:t>27 March 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283054-247B-6E2A-AC08-CD16A02A8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IECom 2025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4BC518-09B3-1B13-CFB9-BBC9851D8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t>16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9EB976-BBF3-4642-9F55-B0929C323DB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7199" y="1612035"/>
            <a:ext cx="8229600" cy="474272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indent="-3429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1600"/>
              <a:buFont typeface="Wingdings" panose="05000000000000000000" pitchFamily="2" charset="2"/>
              <a:buChar char="à"/>
            </a:pPr>
            <a:r>
              <a:rPr lang="en-US" b="1" dirty="0">
                <a:solidFill>
                  <a:srgbClr val="000000"/>
                </a:solidFill>
                <a:latin typeface="Arial" pitchFamily="34" charset="0"/>
                <a:ea typeface="Book Antiqua"/>
                <a:cs typeface="Arial" pitchFamily="34" charset="0"/>
                <a:sym typeface="Book Antiqua"/>
              </a:rPr>
              <a:t>Bitwise XOR operation:-</a:t>
            </a:r>
          </a:p>
          <a:p>
            <a:pPr marL="342900" indent="-3429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1600"/>
              <a:buFont typeface="Wingdings" panose="05000000000000000000" pitchFamily="2" charset="2"/>
              <a:buChar char="à"/>
            </a:pPr>
            <a:endParaRPr lang="en-US" b="1" dirty="0">
              <a:solidFill>
                <a:srgbClr val="000000"/>
              </a:solidFill>
              <a:latin typeface="Arial" pitchFamily="34" charset="0"/>
              <a:ea typeface="Book Antiqua"/>
              <a:cs typeface="Arial" pitchFamily="34" charset="0"/>
              <a:sym typeface="Book Antiqua"/>
            </a:endParaRPr>
          </a:p>
          <a:p>
            <a:pPr marL="0" lvl="0" indent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1600"/>
              <a:buNone/>
            </a:pPr>
            <a:endParaRPr lang="en-GB" b="1" dirty="0">
              <a:solidFill>
                <a:srgbClr val="000000"/>
              </a:solidFill>
              <a:latin typeface="Arial" pitchFamily="34" charset="0"/>
              <a:ea typeface="Book Antiqua"/>
              <a:cs typeface="Arial" pitchFamily="34" charset="0"/>
              <a:sym typeface="Book Antiqua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DF00E6A-19C9-4666-54AF-DC2E1A80A718}"/>
              </a:ext>
            </a:extLst>
          </p:cNvPr>
          <p:cNvSpPr/>
          <p:nvPr/>
        </p:nvSpPr>
        <p:spPr>
          <a:xfrm>
            <a:off x="14808" y="836712"/>
            <a:ext cx="9129192" cy="8924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buClr>
                <a:srgbClr val="FF3300"/>
              </a:buClr>
              <a:buSzPts val="2600"/>
            </a:pPr>
            <a:endParaRPr lang="en-IN" sz="3200" b="1" dirty="0">
              <a:solidFill>
                <a:srgbClr val="FF3300"/>
              </a:solidFill>
              <a:latin typeface="Arial Black" pitchFamily="34" charset="0"/>
              <a:ea typeface="Book Antiqua"/>
              <a:cs typeface="Book Antiqua"/>
              <a:sym typeface="Book Antiqua"/>
            </a:endParaRPr>
          </a:p>
          <a:p>
            <a:pPr algn="ctr">
              <a:lnSpc>
                <a:spcPct val="115000"/>
              </a:lnSpc>
              <a:buClr>
                <a:srgbClr val="FF3300"/>
              </a:buClr>
              <a:buSzPts val="2600"/>
            </a:pPr>
            <a:endParaRPr lang="en-GB" b="1" dirty="0">
              <a:solidFill>
                <a:srgbClr val="000000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0D1127F-23D5-11FB-0399-136E8E17E5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703" y="2104047"/>
            <a:ext cx="7041034" cy="4068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1271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55BEA4-87C6-5D17-AEE2-45D22521E7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CECBD6-5347-6F56-F114-435FE8638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dirty="0"/>
              <a:t>13-03-25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211B22-5FC9-3961-6795-7A9CA62FF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IECom 2025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C6E3FE-AEC2-24A7-D454-0F7BCECD5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t>17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2EA8F-4F1E-0E9C-4F3C-A4BB98B1FD1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7199" y="1612035"/>
            <a:ext cx="8229600" cy="474272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1600"/>
              <a:buNone/>
            </a:pPr>
            <a:r>
              <a:rPr lang="en-GB" sz="2000" b="1" dirty="0">
                <a:solidFill>
                  <a:srgbClr val="000000"/>
                </a:solidFill>
                <a:latin typeface="Times New Roman" panose="02020603050405020304" pitchFamily="18" charset="0"/>
                <a:ea typeface="Book Antiqua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b="1" dirty="0">
                <a:solidFill>
                  <a:srgbClr val="000000"/>
                </a:solidFill>
                <a:latin typeface="Arial" pitchFamily="34" charset="0"/>
                <a:ea typeface="Book Antiqua"/>
                <a:cs typeface="Arial" pitchFamily="34" charset="0"/>
                <a:sym typeface="Book Antiqua"/>
              </a:rPr>
              <a:t>Bitwise NOT operation:-</a:t>
            </a:r>
          </a:p>
          <a:p>
            <a:pPr marL="0" lvl="0" indent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1600"/>
              <a:buNone/>
            </a:pPr>
            <a:endParaRPr lang="en-GB" b="1" dirty="0">
              <a:solidFill>
                <a:srgbClr val="000000"/>
              </a:solidFill>
              <a:latin typeface="Arial" pitchFamily="34" charset="0"/>
              <a:ea typeface="Book Antiqua"/>
              <a:cs typeface="Arial" pitchFamily="34" charset="0"/>
              <a:sym typeface="Book Antiqua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20B3A70-799E-C224-EB72-F3E175B03A1B}"/>
              </a:ext>
            </a:extLst>
          </p:cNvPr>
          <p:cNvSpPr/>
          <p:nvPr/>
        </p:nvSpPr>
        <p:spPr>
          <a:xfrm>
            <a:off x="14808" y="836712"/>
            <a:ext cx="9129192" cy="8924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buClr>
                <a:srgbClr val="FF3300"/>
              </a:buClr>
              <a:buSzPts val="2600"/>
            </a:pPr>
            <a:endParaRPr lang="en-IN" sz="3200" b="1" dirty="0">
              <a:solidFill>
                <a:srgbClr val="FF3300"/>
              </a:solidFill>
              <a:latin typeface="Arial Black" pitchFamily="34" charset="0"/>
              <a:ea typeface="Book Antiqua"/>
              <a:cs typeface="Book Antiqua"/>
              <a:sym typeface="Book Antiqua"/>
            </a:endParaRPr>
          </a:p>
          <a:p>
            <a:pPr algn="ctr">
              <a:lnSpc>
                <a:spcPct val="115000"/>
              </a:lnSpc>
              <a:buClr>
                <a:srgbClr val="FF3300"/>
              </a:buClr>
              <a:buSzPts val="2600"/>
            </a:pPr>
            <a:endParaRPr lang="en-GB" b="1" dirty="0">
              <a:solidFill>
                <a:srgbClr val="000000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412D4D6-00FD-47F4-3296-7E3697C4F5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761" y="2089730"/>
            <a:ext cx="7123259" cy="4082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0640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D8B96E-5B0E-076E-BEB0-14C620A9FA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30B95B-F7B8-4E16-12F0-D9D48E81B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dirty="0"/>
              <a:t>13-03-25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7C2CDC-B1AE-DA0C-1BD8-A3114D76F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IECom 2025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E42EAB-D809-2029-17DD-758D97BA3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t>18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F46BDE-47CD-93EC-4CFD-3171B79EA76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7199" y="1612035"/>
            <a:ext cx="8229600" cy="474272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lvl="0" indent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1600"/>
              <a:buNone/>
            </a:pPr>
            <a:r>
              <a:rPr lang="en-GB" sz="2000" b="1" dirty="0">
                <a:solidFill>
                  <a:srgbClr val="000000"/>
                </a:solidFill>
                <a:latin typeface="Times New Roman" panose="02020603050405020304" pitchFamily="18" charset="0"/>
                <a:ea typeface="Book Antiqua"/>
                <a:cs typeface="Times New Roman" panose="02020603050405020304" pitchFamily="18" charset="0"/>
                <a:sym typeface="Book Antiqua"/>
              </a:rPr>
              <a:t>Logical Shift operations:-</a:t>
            </a:r>
          </a:p>
          <a:p>
            <a:pPr marL="0" lvl="0" indent="0" algn="just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1600"/>
              <a:buNone/>
            </a:pPr>
            <a:r>
              <a:rPr lang="en-GB" sz="2000" b="1" dirty="0">
                <a:solidFill>
                  <a:srgbClr val="000000"/>
                </a:solidFill>
                <a:latin typeface="Times New Roman" panose="02020603050405020304" pitchFamily="18" charset="0"/>
                <a:ea typeface="Book Antiqua"/>
                <a:cs typeface="Times New Roman" panose="02020603050405020304" pitchFamily="18" charset="0"/>
                <a:sym typeface="Wingdings" panose="05000000000000000000" pitchFamily="2" charset="2"/>
              </a:rPr>
              <a:t> Right Shift:-</a:t>
            </a:r>
          </a:p>
          <a:p>
            <a:pPr marL="342900" lvl="0" indent="-342900" algn="just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1600"/>
              <a:buFont typeface="Wingdings" panose="05000000000000000000" pitchFamily="2" charset="2"/>
              <a:buChar char="à"/>
            </a:pPr>
            <a:endParaRPr lang="en-GB" sz="2000" b="1" dirty="0">
              <a:solidFill>
                <a:srgbClr val="000000"/>
              </a:solidFill>
              <a:latin typeface="Times New Roman" panose="02020603050405020304" pitchFamily="18" charset="0"/>
              <a:ea typeface="Book Antiqua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lvl="0" indent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1600"/>
              <a:buNone/>
            </a:pPr>
            <a:endParaRPr lang="en-GB" b="1" dirty="0">
              <a:solidFill>
                <a:srgbClr val="000000"/>
              </a:solidFill>
              <a:latin typeface="Arial" pitchFamily="34" charset="0"/>
              <a:ea typeface="Book Antiqua"/>
              <a:cs typeface="Arial" pitchFamily="34" charset="0"/>
              <a:sym typeface="Book Antiqua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1276BDE-5056-6332-154D-75EAD3803D76}"/>
              </a:ext>
            </a:extLst>
          </p:cNvPr>
          <p:cNvSpPr/>
          <p:nvPr/>
        </p:nvSpPr>
        <p:spPr>
          <a:xfrm>
            <a:off x="14808" y="836712"/>
            <a:ext cx="9129192" cy="8924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buClr>
                <a:srgbClr val="FF3300"/>
              </a:buClr>
              <a:buSzPts val="2600"/>
            </a:pPr>
            <a:endParaRPr lang="en-IN" sz="3200" b="1" dirty="0">
              <a:solidFill>
                <a:srgbClr val="FF3300"/>
              </a:solidFill>
              <a:latin typeface="Arial Black" pitchFamily="34" charset="0"/>
              <a:ea typeface="Book Antiqua"/>
              <a:cs typeface="Book Antiqua"/>
              <a:sym typeface="Book Antiqua"/>
            </a:endParaRPr>
          </a:p>
          <a:p>
            <a:pPr algn="ctr">
              <a:lnSpc>
                <a:spcPct val="115000"/>
              </a:lnSpc>
              <a:buClr>
                <a:srgbClr val="FF3300"/>
              </a:buClr>
              <a:buSzPts val="2600"/>
            </a:pPr>
            <a:endParaRPr lang="en-GB" b="1" dirty="0">
              <a:solidFill>
                <a:srgbClr val="000000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5ACAE06-A861-29AD-E80A-E1CBFDFA5D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3281" y="2033296"/>
            <a:ext cx="4804490" cy="4168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962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4545F1-417C-0E1D-0BE8-B38F4071E6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4FA894-51B6-591A-59F1-C538C884C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dirty="0"/>
              <a:t>13-03-25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DE53FD-66AA-A284-4F91-60FAC181C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IECom 2025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F44A5F-0B21-C802-EB97-EE5043051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t>19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5FCEE7-71E1-A59E-5EBB-B09EF34121C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7199" y="1612035"/>
            <a:ext cx="8229600" cy="474272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indent="-3429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1600"/>
              <a:buFont typeface="Wingdings" panose="05000000000000000000" pitchFamily="2" charset="2"/>
              <a:buChar char="à"/>
            </a:pPr>
            <a:r>
              <a:rPr lang="en-GB" sz="2400" b="1" dirty="0">
                <a:solidFill>
                  <a:srgbClr val="000000"/>
                </a:solidFill>
                <a:latin typeface="Times New Roman" panose="02020603050405020304" pitchFamily="18" charset="0"/>
                <a:ea typeface="Book Antiqua"/>
                <a:cs typeface="Times New Roman" panose="02020603050405020304" pitchFamily="18" charset="0"/>
                <a:sym typeface="Wingdings" panose="05000000000000000000" pitchFamily="2" charset="2"/>
              </a:rPr>
              <a:t>Left Shift:-</a:t>
            </a:r>
          </a:p>
          <a:p>
            <a:pPr marL="342900" indent="-34290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1600"/>
              <a:buFont typeface="Wingdings" panose="05000000000000000000" pitchFamily="2" charset="2"/>
              <a:buChar char="à"/>
            </a:pPr>
            <a:endParaRPr lang="en-GB" sz="2400" b="1" dirty="0">
              <a:solidFill>
                <a:srgbClr val="000000"/>
              </a:solidFill>
              <a:latin typeface="Times New Roman" panose="02020603050405020304" pitchFamily="18" charset="0"/>
              <a:ea typeface="Book Antiqua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lvl="0" indent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1600"/>
              <a:buNone/>
            </a:pPr>
            <a:endParaRPr lang="en-GB" b="1" dirty="0">
              <a:solidFill>
                <a:srgbClr val="000000"/>
              </a:solidFill>
              <a:latin typeface="Arial" pitchFamily="34" charset="0"/>
              <a:ea typeface="Book Antiqua"/>
              <a:cs typeface="Arial" pitchFamily="34" charset="0"/>
              <a:sym typeface="Book Antiqua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41A0076-616D-1B78-7A71-6AFC1370146F}"/>
              </a:ext>
            </a:extLst>
          </p:cNvPr>
          <p:cNvSpPr/>
          <p:nvPr/>
        </p:nvSpPr>
        <p:spPr>
          <a:xfrm>
            <a:off x="14808" y="836712"/>
            <a:ext cx="9129192" cy="8924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buClr>
                <a:srgbClr val="FF3300"/>
              </a:buClr>
              <a:buSzPts val="2600"/>
            </a:pPr>
            <a:endParaRPr lang="en-IN" sz="3200" b="1" dirty="0">
              <a:solidFill>
                <a:srgbClr val="FF3300"/>
              </a:solidFill>
              <a:latin typeface="Arial Black" pitchFamily="34" charset="0"/>
              <a:ea typeface="Book Antiqua"/>
              <a:cs typeface="Book Antiqua"/>
              <a:sym typeface="Book Antiqua"/>
            </a:endParaRPr>
          </a:p>
          <a:p>
            <a:pPr algn="ctr">
              <a:lnSpc>
                <a:spcPct val="115000"/>
              </a:lnSpc>
              <a:buClr>
                <a:srgbClr val="FF3300"/>
              </a:buClr>
              <a:buSzPts val="2600"/>
            </a:pPr>
            <a:endParaRPr lang="en-GB" b="1" dirty="0">
              <a:solidFill>
                <a:srgbClr val="000000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8110378-D1BC-DA2E-1953-F2C4652ECE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3281" y="1429472"/>
            <a:ext cx="5267395" cy="4742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555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963233-D5A9-3F65-A12F-3D35F7A23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AF7CE-9618-4CF8-A294-A3A0D4E1401B}" type="datetime3">
              <a:rPr lang="en-US" smtClean="0"/>
              <a:t>27 March 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048F90-28C3-C2FC-A09F-8F080E4A9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IECom 2025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B35845-84DF-A70D-EB88-035D66B03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06597" y="1688690"/>
            <a:ext cx="8411437" cy="501691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0" lvl="0" indent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1600"/>
              <a:buNone/>
            </a:pPr>
            <a:endParaRPr lang="en-GB" b="1" dirty="0">
              <a:solidFill>
                <a:srgbClr val="000000"/>
              </a:solidFill>
              <a:latin typeface="Arial" pitchFamily="34" charset="0"/>
              <a:ea typeface="Book Antiqua"/>
              <a:cs typeface="Arial" pitchFamily="34" charset="0"/>
              <a:sym typeface="Book Antiqua"/>
            </a:endParaRPr>
          </a:p>
          <a:p>
            <a:pPr marL="0" lvl="0" indent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1600"/>
              <a:buNone/>
            </a:pPr>
            <a:endParaRPr lang="en-GB" b="1" dirty="0">
              <a:solidFill>
                <a:srgbClr val="000000"/>
              </a:solidFill>
              <a:latin typeface="Arial" pitchFamily="34" charset="0"/>
              <a:ea typeface="Book Antiqua"/>
              <a:cs typeface="Arial" pitchFamily="34" charset="0"/>
              <a:sym typeface="Book Antiqua"/>
            </a:endParaRPr>
          </a:p>
          <a:p>
            <a:pPr marL="0" lvl="0" indent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1600"/>
              <a:buNone/>
            </a:pPr>
            <a:r>
              <a:rPr lang="en-GB" sz="2800" b="1" dirty="0">
                <a:solidFill>
                  <a:srgbClr val="000000"/>
                </a:solidFill>
                <a:latin typeface="Times New Roman" panose="02020603050405020304" pitchFamily="18" charset="0"/>
                <a:ea typeface="Book Antiqua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GB" sz="2800" b="1" dirty="0">
                <a:solidFill>
                  <a:srgbClr val="000000"/>
                </a:solidFill>
                <a:latin typeface="Times New Roman" panose="02020603050405020304" pitchFamily="18" charset="0"/>
                <a:ea typeface="Book Antiqua"/>
                <a:cs typeface="Times New Roman" panose="02020603050405020304" pitchFamily="18" charset="0"/>
                <a:sym typeface="Book Antiqua"/>
              </a:rPr>
              <a:t>Design of basic gates using modified Pass Transistor Logic</a:t>
            </a:r>
          </a:p>
          <a:p>
            <a:pPr marL="0" lvl="0" indent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1600"/>
              <a:buNone/>
            </a:pPr>
            <a:r>
              <a:rPr lang="en-GB" sz="2800" b="1" dirty="0">
                <a:solidFill>
                  <a:srgbClr val="000000"/>
                </a:solidFill>
                <a:latin typeface="Times New Roman" panose="02020603050405020304" pitchFamily="18" charset="0"/>
                <a:ea typeface="Book Antiqua"/>
                <a:cs typeface="Times New Roman" panose="02020603050405020304" pitchFamily="18" charset="0"/>
                <a:sym typeface="Wingdings" panose="05000000000000000000" pitchFamily="2" charset="2"/>
              </a:rPr>
              <a:t>This gates are used for making Low power ALU</a:t>
            </a:r>
          </a:p>
          <a:p>
            <a:pPr marL="0" lvl="0" indent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1600"/>
              <a:buNone/>
            </a:pPr>
            <a:r>
              <a:rPr lang="en-GB" sz="2800" b="1" dirty="0">
                <a:solidFill>
                  <a:srgbClr val="000000"/>
                </a:solidFill>
                <a:latin typeface="Times New Roman" panose="02020603050405020304" pitchFamily="18" charset="0"/>
                <a:ea typeface="Book Antiqua"/>
                <a:cs typeface="Times New Roman" panose="02020603050405020304" pitchFamily="18" charset="0"/>
                <a:sym typeface="Wingdings" panose="05000000000000000000" pitchFamily="2" charset="2"/>
              </a:rPr>
              <a:t>This is Low Power ALU functions are based on Reduced Instruction Set Computer (RISC) Processor</a:t>
            </a:r>
          </a:p>
          <a:p>
            <a:pPr marL="0" lvl="0" indent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1600"/>
              <a:buNone/>
            </a:pPr>
            <a:r>
              <a:rPr lang="en-GB" sz="2800" b="1" dirty="0">
                <a:solidFill>
                  <a:srgbClr val="000000"/>
                </a:solidFill>
                <a:latin typeface="Arial" pitchFamily="34" charset="0"/>
                <a:ea typeface="Book Antiqua"/>
                <a:cs typeface="Arial" pitchFamily="34" charset="0"/>
                <a:sym typeface="Wingdings" panose="05000000000000000000" pitchFamily="2" charset="2"/>
              </a:rPr>
              <a:t></a:t>
            </a:r>
            <a:r>
              <a:rPr lang="en-GB" sz="2800" b="1" dirty="0">
                <a:solidFill>
                  <a:srgbClr val="000000"/>
                </a:solidFill>
                <a:latin typeface="Times New Roman" panose="02020603050405020304" pitchFamily="18" charset="0"/>
                <a:ea typeface="Book Antiqua"/>
                <a:cs typeface="Times New Roman" panose="02020603050405020304" pitchFamily="18" charset="0"/>
                <a:sym typeface="Wingdings" panose="05000000000000000000" pitchFamily="2" charset="2"/>
              </a:rPr>
              <a:t>This modification is done based on truth tables of </a:t>
            </a:r>
          </a:p>
          <a:p>
            <a:pPr marL="0" lvl="0" indent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1600"/>
              <a:buNone/>
            </a:pPr>
            <a:r>
              <a:rPr lang="en-GB" sz="2800" b="1" dirty="0">
                <a:solidFill>
                  <a:srgbClr val="000000"/>
                </a:solidFill>
                <a:latin typeface="Times New Roman" panose="02020603050405020304" pitchFamily="18" charset="0"/>
                <a:ea typeface="Book Antiqua"/>
                <a:cs typeface="Times New Roman" panose="02020603050405020304" pitchFamily="18" charset="0"/>
                <a:sym typeface="Wingdings" panose="05000000000000000000" pitchFamily="2" charset="2"/>
              </a:rPr>
              <a:t>gates</a:t>
            </a:r>
          </a:p>
          <a:p>
            <a:pPr marL="0" lvl="0" indent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1600"/>
              <a:buNone/>
            </a:pPr>
            <a:endParaRPr lang="en-GB" sz="2600" b="1" dirty="0">
              <a:solidFill>
                <a:srgbClr val="000000"/>
              </a:solidFill>
              <a:latin typeface="Times New Roman" panose="02020603050405020304" pitchFamily="18" charset="0"/>
              <a:ea typeface="Book Antiqua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lvl="0" indent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1600"/>
              <a:buNone/>
            </a:pPr>
            <a:r>
              <a:rPr lang="en-GB" b="1" dirty="0">
                <a:solidFill>
                  <a:srgbClr val="000000"/>
                </a:solidFill>
                <a:latin typeface="Arial" pitchFamily="34" charset="0"/>
                <a:ea typeface="Book Antiqua"/>
                <a:cs typeface="Arial" pitchFamily="34" charset="0"/>
                <a:sym typeface="Book Antiqua"/>
              </a:rPr>
              <a:t>  </a:t>
            </a:r>
          </a:p>
        </p:txBody>
      </p:sp>
      <p:sp>
        <p:nvSpPr>
          <p:cNvPr id="4" name="Rectangle 3"/>
          <p:cNvSpPr/>
          <p:nvPr/>
        </p:nvSpPr>
        <p:spPr>
          <a:xfrm>
            <a:off x="14808" y="1040936"/>
            <a:ext cx="9129192" cy="14587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buClr>
                <a:srgbClr val="FF3300"/>
              </a:buClr>
              <a:buSzPts val="2600"/>
            </a:pPr>
            <a:endParaRPr lang="en-IN" sz="3200" b="1" dirty="0">
              <a:solidFill>
                <a:srgbClr val="FF3300"/>
              </a:solidFill>
              <a:latin typeface="Arial Black" pitchFamily="34" charset="0"/>
              <a:ea typeface="Book Antiqua"/>
              <a:cs typeface="Book Antiqua"/>
              <a:sym typeface="Book Antiqua"/>
            </a:endParaRPr>
          </a:p>
          <a:p>
            <a:pPr algn="ctr">
              <a:lnSpc>
                <a:spcPct val="115000"/>
              </a:lnSpc>
              <a:buClr>
                <a:srgbClr val="FF3300"/>
              </a:buClr>
              <a:buSzPts val="2600"/>
            </a:pPr>
            <a:r>
              <a:rPr lang="en-IN" sz="3200" b="1" dirty="0">
                <a:solidFill>
                  <a:srgbClr val="FF3300"/>
                </a:solidFill>
                <a:latin typeface="Arial Black" pitchFamily="34" charset="0"/>
                <a:ea typeface="Book Antiqua"/>
                <a:cs typeface="Book Antiqua"/>
                <a:sym typeface="Book Antiqua"/>
              </a:rPr>
              <a:t>INTRODUCTION</a:t>
            </a:r>
          </a:p>
          <a:p>
            <a:pPr algn="ctr">
              <a:lnSpc>
                <a:spcPct val="115000"/>
              </a:lnSpc>
              <a:buClr>
                <a:srgbClr val="FF3300"/>
              </a:buClr>
              <a:buSzPts val="2600"/>
            </a:pPr>
            <a:endParaRPr lang="en-GB" b="1" dirty="0">
              <a:solidFill>
                <a:srgbClr val="000000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</p:spTree>
    <p:extLst>
      <p:ext uri="{BB962C8B-B14F-4D97-AF65-F5344CB8AC3E}">
        <p14:creationId xmlns:p14="http://schemas.microsoft.com/office/powerpoint/2010/main" val="32794905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E2100D-B9F0-F98D-9228-A37DE9C773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ECF364-FD2F-6A1F-2E1E-1DBC1F591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dirty="0"/>
              <a:t>13-03-25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DE158D-9F7D-938C-5C61-C9FF79045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IECom 2025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5CCCF7-F904-04DC-BBB7-BDF37E34F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t>20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C55C23-9AE5-B20F-063D-CDDAE5FEE02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7199" y="1412859"/>
            <a:ext cx="8229600" cy="474272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lvl="0" indent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1600"/>
              <a:buNone/>
            </a:pPr>
            <a:r>
              <a:rPr lang="en-GB" sz="2400" b="1" dirty="0">
                <a:solidFill>
                  <a:srgbClr val="000000"/>
                </a:solidFill>
                <a:latin typeface="Times New Roman" panose="02020603050405020304" pitchFamily="18" charset="0"/>
                <a:ea typeface="Book Antiqua"/>
                <a:cs typeface="Times New Roman" panose="02020603050405020304" pitchFamily="18" charset="0"/>
                <a:sym typeface="Book Antiqua"/>
              </a:rPr>
              <a:t>Arithmetic Shift operations:-</a:t>
            </a:r>
          </a:p>
          <a:p>
            <a:pPr marL="0" lvl="0" indent="0" algn="just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1600"/>
              <a:buNone/>
            </a:pPr>
            <a:r>
              <a:rPr lang="en-GB" sz="2400" b="1" dirty="0">
                <a:solidFill>
                  <a:srgbClr val="000000"/>
                </a:solidFill>
                <a:latin typeface="Times New Roman" panose="02020603050405020304" pitchFamily="18" charset="0"/>
                <a:ea typeface="Book Antiqua"/>
                <a:cs typeface="Times New Roman" panose="02020603050405020304" pitchFamily="18" charset="0"/>
                <a:sym typeface="Wingdings" panose="05000000000000000000" pitchFamily="2" charset="2"/>
              </a:rPr>
              <a:t> Right Shift:-</a:t>
            </a:r>
          </a:p>
          <a:p>
            <a:pPr marL="0" lvl="0" indent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1600"/>
              <a:buNone/>
            </a:pPr>
            <a:endParaRPr lang="en-GB" b="1" dirty="0">
              <a:solidFill>
                <a:srgbClr val="000000"/>
              </a:solidFill>
              <a:latin typeface="Arial" pitchFamily="34" charset="0"/>
              <a:ea typeface="Book Antiqua"/>
              <a:cs typeface="Arial" pitchFamily="34" charset="0"/>
              <a:sym typeface="Book Antiqua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B9F8564-FB7B-8DFF-D7B1-3DB10EC18F5E}"/>
              </a:ext>
            </a:extLst>
          </p:cNvPr>
          <p:cNvSpPr/>
          <p:nvPr/>
        </p:nvSpPr>
        <p:spPr>
          <a:xfrm>
            <a:off x="14808" y="836712"/>
            <a:ext cx="9129192" cy="8924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buClr>
                <a:srgbClr val="FF3300"/>
              </a:buClr>
              <a:buSzPts val="2600"/>
            </a:pPr>
            <a:endParaRPr lang="en-IN" sz="3200" b="1" dirty="0">
              <a:solidFill>
                <a:srgbClr val="FF3300"/>
              </a:solidFill>
              <a:latin typeface="Arial Black" pitchFamily="34" charset="0"/>
              <a:ea typeface="Book Antiqua"/>
              <a:cs typeface="Book Antiqua"/>
              <a:sym typeface="Book Antiqua"/>
            </a:endParaRPr>
          </a:p>
          <a:p>
            <a:pPr algn="ctr">
              <a:lnSpc>
                <a:spcPct val="115000"/>
              </a:lnSpc>
              <a:buClr>
                <a:srgbClr val="FF3300"/>
              </a:buClr>
              <a:buSzPts val="2600"/>
            </a:pPr>
            <a:endParaRPr lang="en-GB" b="1" dirty="0">
              <a:solidFill>
                <a:srgbClr val="000000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3A772E2-A142-8FB7-067B-90D323515A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5586" y="1887100"/>
            <a:ext cx="4704918" cy="4373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572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F88853-2A52-A90E-1148-1EC9EACC62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2B2F19-080B-D9E2-75CB-C717EF73C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dirty="0"/>
              <a:t>13-03-25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02A7F8-2F69-3A0D-819F-2E6E9DBD8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IECom 2025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2EAC4B-4540-0F02-6FF5-A03D6A37F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t>21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B75A5-CFED-5657-EFC3-9AA7D0453E3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7199" y="1612035"/>
            <a:ext cx="8229600" cy="474272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1600"/>
              <a:buNone/>
            </a:pPr>
            <a:r>
              <a:rPr lang="en-GB" sz="2000" b="1" dirty="0">
                <a:solidFill>
                  <a:srgbClr val="000000"/>
                </a:solidFill>
                <a:latin typeface="Times New Roman" panose="02020603050405020304" pitchFamily="18" charset="0"/>
                <a:ea typeface="Book Antiqua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GB" sz="2400" b="1" dirty="0">
                <a:solidFill>
                  <a:srgbClr val="000000"/>
                </a:solidFill>
                <a:latin typeface="Times New Roman" panose="02020603050405020304" pitchFamily="18" charset="0"/>
                <a:ea typeface="Book Antiqua"/>
                <a:cs typeface="Times New Roman" panose="02020603050405020304" pitchFamily="18" charset="0"/>
                <a:sym typeface="Wingdings" panose="05000000000000000000" pitchFamily="2" charset="2"/>
              </a:rPr>
              <a:t>Left Shift:-</a:t>
            </a:r>
          </a:p>
          <a:p>
            <a:pPr marL="0" lvl="0" indent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1600"/>
              <a:buNone/>
            </a:pPr>
            <a:endParaRPr lang="en-GB" b="1" dirty="0">
              <a:solidFill>
                <a:srgbClr val="000000"/>
              </a:solidFill>
              <a:latin typeface="Arial" pitchFamily="34" charset="0"/>
              <a:ea typeface="Book Antiqua"/>
              <a:cs typeface="Arial" pitchFamily="34" charset="0"/>
              <a:sym typeface="Book Antiqua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04EBFB1-9137-82E1-18A9-519FDAAA740F}"/>
              </a:ext>
            </a:extLst>
          </p:cNvPr>
          <p:cNvSpPr/>
          <p:nvPr/>
        </p:nvSpPr>
        <p:spPr>
          <a:xfrm>
            <a:off x="-653785" y="898155"/>
            <a:ext cx="9129192" cy="8924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buClr>
                <a:srgbClr val="FF3300"/>
              </a:buClr>
              <a:buSzPts val="2600"/>
            </a:pPr>
            <a:endParaRPr lang="en-IN" sz="3200" b="1" dirty="0">
              <a:solidFill>
                <a:srgbClr val="FF3300"/>
              </a:solidFill>
              <a:latin typeface="Arial Black" pitchFamily="34" charset="0"/>
              <a:ea typeface="Book Antiqua"/>
              <a:cs typeface="Book Antiqua"/>
              <a:sym typeface="Book Antiqua"/>
            </a:endParaRPr>
          </a:p>
          <a:p>
            <a:pPr algn="ctr">
              <a:lnSpc>
                <a:spcPct val="115000"/>
              </a:lnSpc>
              <a:buClr>
                <a:srgbClr val="FF3300"/>
              </a:buClr>
              <a:buSzPts val="2600"/>
            </a:pPr>
            <a:endParaRPr lang="en-GB" b="1" dirty="0">
              <a:solidFill>
                <a:srgbClr val="000000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04AF4FC-A3EF-9CEC-0901-BE7EB541A8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8552" y="1461564"/>
            <a:ext cx="5060948" cy="4593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0907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F99599-F2F3-9525-7623-8CDEBCFA58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92C60E-3CA1-8DC9-A741-39B38ACEF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dirty="0"/>
              <a:t>13-03-25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C77EE3-6D4A-6208-2677-6377ACC40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IECom 2025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E182F5-558C-D3FE-5BC7-AC9F377F3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t>22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E85078-E016-21D8-F21C-956915E84A0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83627" y="1772255"/>
            <a:ext cx="8229600" cy="474272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lvl="0" indent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1600"/>
              <a:buNone/>
            </a:pP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Book Antiqua"/>
                <a:cs typeface="Times New Roman" panose="02020603050405020304" pitchFamily="18" charset="0"/>
                <a:sym typeface="Book Antiqua"/>
              </a:rPr>
              <a:t>Double operand:-</a:t>
            </a:r>
          </a:p>
          <a:p>
            <a:pPr marL="0" lvl="0" indent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1600"/>
              <a:buNone/>
            </a:pP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Book Antiqua"/>
                <a:cs typeface="Times New Roman" panose="02020603050405020304" pitchFamily="18" charset="0"/>
                <a:sym typeface="Book Antiqua"/>
              </a:rPr>
              <a:t>Opcode:                                             Operation:</a:t>
            </a:r>
          </a:p>
          <a:p>
            <a:pPr marL="0" lvl="0" indent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1600"/>
              <a:buNone/>
            </a:pP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Book Antiqua"/>
                <a:cs typeface="Times New Roman" panose="02020603050405020304" pitchFamily="18" charset="0"/>
                <a:sym typeface="Book Antiqua"/>
              </a:rPr>
              <a:t>      3 					Addition</a:t>
            </a:r>
          </a:p>
          <a:p>
            <a:pPr marL="0" lvl="0" indent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1600"/>
              <a:buNone/>
            </a:pP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Book Antiqua"/>
                <a:cs typeface="Times New Roman" panose="02020603050405020304" pitchFamily="18" charset="0"/>
                <a:sym typeface="Book Antiqua"/>
              </a:rPr>
              <a:t>      F					         Subtraction</a:t>
            </a:r>
          </a:p>
          <a:p>
            <a:pPr marL="0" lvl="0" indent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1600"/>
              <a:buNone/>
            </a:pP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Book Antiqua"/>
                <a:cs typeface="Times New Roman" panose="02020603050405020304" pitchFamily="18" charset="0"/>
                <a:sym typeface="Book Antiqua"/>
              </a:rPr>
              <a:t>      E					         Bitwise AND operation</a:t>
            </a:r>
          </a:p>
          <a:p>
            <a:pPr marL="0" lvl="0" indent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1600"/>
              <a:buNone/>
            </a:pP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Book Antiqua"/>
                <a:cs typeface="Times New Roman" panose="02020603050405020304" pitchFamily="18" charset="0"/>
                <a:sym typeface="Book Antiqua"/>
              </a:rPr>
              <a:t>      A					         Bitwise OR Operation</a:t>
            </a:r>
          </a:p>
          <a:p>
            <a:pPr marL="0" lvl="0" indent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1600"/>
              <a:buNone/>
            </a:pP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Book Antiqua"/>
                <a:cs typeface="Times New Roman" panose="02020603050405020304" pitchFamily="18" charset="0"/>
                <a:sym typeface="Book Antiqua"/>
              </a:rPr>
              <a:t>      6				</a:t>
            </a:r>
            <a:r>
              <a:rPr 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Book Antiqua"/>
                <a:cs typeface="Times New Roman" panose="02020603050405020304" pitchFamily="18" charset="0"/>
                <a:sym typeface="Book Antiqua"/>
              </a:rPr>
              <a:t>	         Bitwise </a:t>
            </a: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Book Antiqua"/>
                <a:cs typeface="Times New Roman" panose="02020603050405020304" pitchFamily="18" charset="0"/>
                <a:sym typeface="Book Antiqua"/>
              </a:rPr>
              <a:t>XOR Operation</a:t>
            </a:r>
          </a:p>
          <a:p>
            <a:pPr marL="0" lvl="0" indent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1600"/>
              <a:buNone/>
            </a:pPr>
            <a:endParaRPr 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Book Antiqua"/>
              <a:cs typeface="Times New Roman" panose="02020603050405020304" pitchFamily="18" charset="0"/>
              <a:sym typeface="Book Antiqua"/>
            </a:endParaRPr>
          </a:p>
          <a:p>
            <a:pPr marL="0" lvl="0" indent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1600"/>
              <a:buNone/>
            </a:pPr>
            <a:endParaRPr lang="en-GB" b="1" dirty="0">
              <a:solidFill>
                <a:srgbClr val="000000"/>
              </a:solidFill>
              <a:latin typeface="Arial" pitchFamily="34" charset="0"/>
              <a:ea typeface="Book Antiqua"/>
              <a:cs typeface="Arial" pitchFamily="34" charset="0"/>
              <a:sym typeface="Book Antiqua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6EEF341-BCFB-A3B6-9599-CE2A25C6034E}"/>
              </a:ext>
            </a:extLst>
          </p:cNvPr>
          <p:cNvSpPr/>
          <p:nvPr/>
        </p:nvSpPr>
        <p:spPr>
          <a:xfrm>
            <a:off x="14808" y="836712"/>
            <a:ext cx="9129192" cy="8924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buClr>
                <a:srgbClr val="FF3300"/>
              </a:buClr>
              <a:buSzPts val="2600"/>
            </a:pPr>
            <a:endParaRPr lang="en-IN" sz="3200" b="1" dirty="0">
              <a:solidFill>
                <a:srgbClr val="FF3300"/>
              </a:solidFill>
              <a:latin typeface="Arial Black" pitchFamily="34" charset="0"/>
              <a:ea typeface="Book Antiqua"/>
              <a:cs typeface="Book Antiqua"/>
              <a:sym typeface="Book Antiqua"/>
            </a:endParaRPr>
          </a:p>
          <a:p>
            <a:pPr algn="ctr">
              <a:lnSpc>
                <a:spcPct val="115000"/>
              </a:lnSpc>
              <a:buClr>
                <a:srgbClr val="FF3300"/>
              </a:buClr>
              <a:buSzPts val="2600"/>
            </a:pPr>
            <a:endParaRPr lang="en-GB" b="1" dirty="0">
              <a:solidFill>
                <a:srgbClr val="000000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</p:spTree>
    <p:extLst>
      <p:ext uri="{BB962C8B-B14F-4D97-AF65-F5344CB8AC3E}">
        <p14:creationId xmlns:p14="http://schemas.microsoft.com/office/powerpoint/2010/main" val="3747289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91734B-7267-A9FD-90CD-6206E769FB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AE1BB3-E365-295E-8F7E-B334DF3B7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dirty="0"/>
              <a:t>13-03-25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CBB80E-CC93-F60F-EC56-244DCCAFD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IECom 2025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1E9989-AA13-880A-F1C3-DE210A62C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t>23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9117A-A364-4AE2-B953-B119BF24DF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7199" y="1612035"/>
            <a:ext cx="8229600" cy="474272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lvl="0" indent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1600"/>
              <a:buNone/>
            </a:pPr>
            <a:r>
              <a:rPr lang="en-US" b="1" dirty="0">
                <a:solidFill>
                  <a:srgbClr val="000000"/>
                </a:solidFill>
                <a:latin typeface="Arial" pitchFamily="34" charset="0"/>
                <a:ea typeface="Book Antiqua"/>
                <a:cs typeface="Arial" pitchFamily="34" charset="0"/>
                <a:sym typeface="Book Antiqua"/>
              </a:rPr>
              <a:t>Single Operand:-</a:t>
            </a:r>
          </a:p>
          <a:p>
            <a:pPr marL="0" lvl="0" indent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1600"/>
              <a:buNone/>
            </a:pPr>
            <a:r>
              <a:rPr lang="en-US" b="1" dirty="0">
                <a:solidFill>
                  <a:srgbClr val="000000"/>
                </a:solidFill>
                <a:latin typeface="Arial" pitchFamily="34" charset="0"/>
                <a:ea typeface="Book Antiqua"/>
                <a:cs typeface="Arial" pitchFamily="34" charset="0"/>
                <a:sym typeface="Book Antiqua"/>
              </a:rPr>
              <a:t>      2 	A/B=0				Invert of A</a:t>
            </a:r>
          </a:p>
          <a:p>
            <a:pPr marL="0" lvl="0" indent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1600"/>
              <a:buNone/>
            </a:pPr>
            <a:r>
              <a:rPr lang="en-US" b="1" dirty="0">
                <a:solidFill>
                  <a:srgbClr val="000000"/>
                </a:solidFill>
                <a:latin typeface="Arial" pitchFamily="34" charset="0"/>
                <a:ea typeface="Book Antiqua"/>
                <a:cs typeface="Arial" pitchFamily="34" charset="0"/>
                <a:sym typeface="Book Antiqua"/>
              </a:rPr>
              <a:t>      2 	A/B=1				Invert of B</a:t>
            </a:r>
          </a:p>
          <a:p>
            <a:pPr marL="0" lvl="0" indent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1600"/>
              <a:buNone/>
            </a:pPr>
            <a:r>
              <a:rPr lang="en-US" b="1" dirty="0">
                <a:solidFill>
                  <a:srgbClr val="000000"/>
                </a:solidFill>
                <a:latin typeface="Arial" pitchFamily="34" charset="0"/>
                <a:ea typeface="Book Antiqua"/>
                <a:cs typeface="Arial" pitchFamily="34" charset="0"/>
                <a:sym typeface="Book Antiqua"/>
              </a:rPr>
              <a:t>      1 	A/B=0				Logical right shift of A</a:t>
            </a:r>
          </a:p>
          <a:p>
            <a:pPr marL="0" lvl="0" indent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1600"/>
              <a:buNone/>
            </a:pPr>
            <a:r>
              <a:rPr lang="en-US" b="1" dirty="0">
                <a:solidFill>
                  <a:srgbClr val="000000"/>
                </a:solidFill>
                <a:latin typeface="Arial" pitchFamily="34" charset="0"/>
                <a:ea typeface="Book Antiqua"/>
                <a:cs typeface="Arial" pitchFamily="34" charset="0"/>
                <a:sym typeface="Book Antiqua"/>
              </a:rPr>
              <a:t>      1 	A/B=1				Logical right shift of B</a:t>
            </a:r>
          </a:p>
          <a:p>
            <a:pPr marL="0" lvl="0" indent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1600"/>
              <a:buNone/>
            </a:pPr>
            <a:r>
              <a:rPr lang="en-US" b="1" dirty="0">
                <a:solidFill>
                  <a:srgbClr val="000000"/>
                </a:solidFill>
                <a:latin typeface="Arial" pitchFamily="34" charset="0"/>
                <a:ea typeface="Book Antiqua"/>
                <a:cs typeface="Arial" pitchFamily="34" charset="0"/>
                <a:sym typeface="Book Antiqua"/>
              </a:rPr>
              <a:t>      D A/B=0				Logical Left shift of A</a:t>
            </a:r>
          </a:p>
          <a:p>
            <a:pPr marL="0" lvl="0" indent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1600"/>
              <a:buNone/>
            </a:pPr>
            <a:r>
              <a:rPr lang="en-US" b="1" dirty="0">
                <a:solidFill>
                  <a:srgbClr val="000000"/>
                </a:solidFill>
                <a:latin typeface="Arial" pitchFamily="34" charset="0"/>
                <a:ea typeface="Book Antiqua"/>
                <a:cs typeface="Arial" pitchFamily="34" charset="0"/>
                <a:sym typeface="Book Antiqua"/>
              </a:rPr>
              <a:t>      D A/B=1				Logical Left shift of B</a:t>
            </a:r>
          </a:p>
          <a:p>
            <a:pPr marL="0" lvl="0" indent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1600"/>
              <a:buNone/>
            </a:pPr>
            <a:r>
              <a:rPr lang="en-US" b="1" dirty="0">
                <a:solidFill>
                  <a:srgbClr val="000000"/>
                </a:solidFill>
                <a:latin typeface="Arial" pitchFamily="34" charset="0"/>
                <a:ea typeface="Book Antiqua"/>
                <a:cs typeface="Arial" pitchFamily="34" charset="0"/>
                <a:sym typeface="Book Antiqua"/>
              </a:rPr>
              <a:t>      0 	A/B=0				Arithmetic right shift of A</a:t>
            </a:r>
          </a:p>
          <a:p>
            <a:pPr marL="0" lvl="0" indent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1600"/>
              <a:buNone/>
            </a:pPr>
            <a:r>
              <a:rPr lang="en-US" b="1" dirty="0">
                <a:solidFill>
                  <a:srgbClr val="000000"/>
                </a:solidFill>
                <a:latin typeface="Arial" pitchFamily="34" charset="0"/>
                <a:ea typeface="Book Antiqua"/>
                <a:cs typeface="Arial" pitchFamily="34" charset="0"/>
                <a:sym typeface="Book Antiqua"/>
              </a:rPr>
              <a:t>      0 	A/B=1				Arithmetic right shift of B</a:t>
            </a:r>
          </a:p>
          <a:p>
            <a:pPr marL="0" lvl="0" indent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1600"/>
              <a:buNone/>
            </a:pPr>
            <a:r>
              <a:rPr lang="en-US" b="1" dirty="0">
                <a:solidFill>
                  <a:srgbClr val="000000"/>
                </a:solidFill>
                <a:latin typeface="Arial" pitchFamily="34" charset="0"/>
                <a:ea typeface="Book Antiqua"/>
                <a:cs typeface="Arial" pitchFamily="34" charset="0"/>
                <a:sym typeface="Book Antiqua"/>
              </a:rPr>
              <a:t>      C A/B=0				Arithmetic Left shift of A</a:t>
            </a:r>
          </a:p>
          <a:p>
            <a:pPr marL="0" lvl="0" indent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1600"/>
              <a:buNone/>
            </a:pPr>
            <a:r>
              <a:rPr lang="en-US" b="1" dirty="0">
                <a:solidFill>
                  <a:srgbClr val="000000"/>
                </a:solidFill>
                <a:latin typeface="Arial" pitchFamily="34" charset="0"/>
                <a:ea typeface="Book Antiqua"/>
                <a:cs typeface="Arial" pitchFamily="34" charset="0"/>
                <a:sym typeface="Book Antiqua"/>
              </a:rPr>
              <a:t>      C A/B=1				Arithmetic Left shift of B</a:t>
            </a:r>
          </a:p>
          <a:p>
            <a:pPr marL="0" lvl="0" indent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1600"/>
              <a:buNone/>
            </a:pPr>
            <a:endParaRPr lang="en-GB" b="1" dirty="0">
              <a:solidFill>
                <a:srgbClr val="000000"/>
              </a:solidFill>
              <a:latin typeface="Arial" pitchFamily="34" charset="0"/>
              <a:ea typeface="Book Antiqua"/>
              <a:cs typeface="Arial" pitchFamily="34" charset="0"/>
              <a:sym typeface="Book Antiqua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0E04619-B56A-965C-0575-4487FBFD91C3}"/>
              </a:ext>
            </a:extLst>
          </p:cNvPr>
          <p:cNvSpPr/>
          <p:nvPr/>
        </p:nvSpPr>
        <p:spPr>
          <a:xfrm>
            <a:off x="14808" y="836712"/>
            <a:ext cx="9129192" cy="8924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buClr>
                <a:srgbClr val="FF3300"/>
              </a:buClr>
              <a:buSzPts val="2600"/>
            </a:pPr>
            <a:endParaRPr lang="en-IN" sz="3200" b="1" dirty="0">
              <a:solidFill>
                <a:srgbClr val="FF3300"/>
              </a:solidFill>
              <a:latin typeface="Arial Black" pitchFamily="34" charset="0"/>
              <a:ea typeface="Book Antiqua"/>
              <a:cs typeface="Book Antiqua"/>
              <a:sym typeface="Book Antiqua"/>
            </a:endParaRPr>
          </a:p>
          <a:p>
            <a:pPr algn="ctr">
              <a:lnSpc>
                <a:spcPct val="115000"/>
              </a:lnSpc>
              <a:buClr>
                <a:srgbClr val="FF3300"/>
              </a:buClr>
              <a:buSzPts val="2600"/>
            </a:pPr>
            <a:endParaRPr lang="en-GB" b="1" dirty="0">
              <a:solidFill>
                <a:srgbClr val="000000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</p:spTree>
    <p:extLst>
      <p:ext uri="{BB962C8B-B14F-4D97-AF65-F5344CB8AC3E}">
        <p14:creationId xmlns:p14="http://schemas.microsoft.com/office/powerpoint/2010/main" val="26703673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8ACF60-B64A-D4FE-9D9A-F4AE0EB813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DFB009-F169-9809-2B4F-60042843C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dirty="0"/>
              <a:t>13-03-25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F6EA3D-E80A-DBBE-0FCA-B623BA323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IECom 2025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521B94-3FB5-322D-15A3-898B95552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t>24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EB820-9E5D-08B6-A964-5EC1FAAFB51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39212" y="1409271"/>
            <a:ext cx="8229600" cy="414706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0" lvl="0" indent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1600"/>
              <a:buNone/>
            </a:pPr>
            <a:r>
              <a:rPr lang="en-GB" b="1" dirty="0">
                <a:solidFill>
                  <a:srgbClr val="FF0000"/>
                </a:solidFill>
                <a:latin typeface="Arial" pitchFamily="34" charset="0"/>
                <a:ea typeface="Book Antiqua"/>
                <a:cs typeface="Arial" pitchFamily="34" charset="0"/>
                <a:sym typeface="Book Antiqua"/>
              </a:rPr>
              <a:t>ALU Circuit:-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0BF271E-8D5D-F2D0-3A8A-F46BB872B049}"/>
              </a:ext>
            </a:extLst>
          </p:cNvPr>
          <p:cNvSpPr/>
          <p:nvPr/>
        </p:nvSpPr>
        <p:spPr>
          <a:xfrm>
            <a:off x="14808" y="836712"/>
            <a:ext cx="9129192" cy="8924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buClr>
                <a:srgbClr val="FF3300"/>
              </a:buClr>
              <a:buSzPts val="2600"/>
            </a:pPr>
            <a:endParaRPr lang="en-IN" sz="3200" b="1" dirty="0">
              <a:solidFill>
                <a:srgbClr val="FF3300"/>
              </a:solidFill>
              <a:latin typeface="Arial Black" pitchFamily="34" charset="0"/>
              <a:ea typeface="Book Antiqua"/>
              <a:cs typeface="Book Antiqua"/>
              <a:sym typeface="Book Antiqua"/>
            </a:endParaRPr>
          </a:p>
          <a:p>
            <a:pPr algn="ctr">
              <a:lnSpc>
                <a:spcPct val="115000"/>
              </a:lnSpc>
              <a:buClr>
                <a:srgbClr val="FF3300"/>
              </a:buClr>
              <a:buSzPts val="2600"/>
            </a:pPr>
            <a:endParaRPr lang="en-GB" b="1" dirty="0">
              <a:solidFill>
                <a:srgbClr val="000000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883EB5F-E407-34F2-D950-A1F977AEAA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1823976"/>
            <a:ext cx="7888909" cy="4399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3631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419512-B01C-5DAF-2E69-926BD1FA01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1D4C34-0642-B0C8-6704-EC3C32BCB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dirty="0"/>
              <a:t>13-03-25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9F8573-3450-952E-F4FA-DACC43011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IECom 2025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302867-B4EC-5102-30F9-64A26CB56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t>25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3F68BD-7644-4820-6D2B-780C88E26BC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7199" y="1612035"/>
            <a:ext cx="8229600" cy="474272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lvl="0" indent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1600"/>
              <a:buNone/>
            </a:pPr>
            <a:r>
              <a:rPr lang="en-GB" sz="2400" b="1" dirty="0">
                <a:solidFill>
                  <a:srgbClr val="FF0000"/>
                </a:solidFill>
                <a:latin typeface="Times New Roman" panose="02020603050405020304" pitchFamily="18" charset="0"/>
                <a:ea typeface="Book Antiqua"/>
                <a:cs typeface="Times New Roman" panose="02020603050405020304" pitchFamily="18" charset="0"/>
                <a:sym typeface="Book Antiqua"/>
              </a:rPr>
              <a:t>Conclusion</a:t>
            </a:r>
            <a:r>
              <a:rPr lang="en-GB" sz="2400" b="1" dirty="0">
                <a:solidFill>
                  <a:srgbClr val="000000"/>
                </a:solidFill>
                <a:latin typeface="Times New Roman" panose="02020603050405020304" pitchFamily="18" charset="0"/>
                <a:ea typeface="Book Antiqua"/>
                <a:cs typeface="Times New Roman" panose="02020603050405020304" pitchFamily="18" charset="0"/>
                <a:sym typeface="Book Antiqua"/>
              </a:rPr>
              <a:t>:-</a:t>
            </a:r>
          </a:p>
          <a:p>
            <a:pPr marL="0" lvl="0" indent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1600"/>
              <a:buNone/>
            </a:pPr>
            <a:r>
              <a:rPr lang="en-GB" sz="2400" b="1" dirty="0">
                <a:solidFill>
                  <a:srgbClr val="000000"/>
                </a:solidFill>
                <a:latin typeface="Times New Roman" panose="02020603050405020304" pitchFamily="18" charset="0"/>
                <a:ea typeface="Book Antiqua"/>
                <a:cs typeface="Times New Roman" panose="02020603050405020304" pitchFamily="18" charset="0"/>
                <a:sym typeface="Wingdings" panose="05000000000000000000" pitchFamily="2" charset="2"/>
              </a:rPr>
              <a:t>This ALU can be used for embedded systems which need Low power ALU</a:t>
            </a:r>
          </a:p>
          <a:p>
            <a:pPr marL="0" lvl="0" indent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1600"/>
              <a:buNone/>
            </a:pPr>
            <a:r>
              <a:rPr lang="en-GB" sz="2400" b="1" dirty="0">
                <a:solidFill>
                  <a:srgbClr val="000000"/>
                </a:solidFill>
                <a:latin typeface="Times New Roman" panose="02020603050405020304" pitchFamily="18" charset="0"/>
                <a:ea typeface="Book Antiqua"/>
                <a:cs typeface="Times New Roman" panose="02020603050405020304" pitchFamily="18" charset="0"/>
                <a:sym typeface="Wingdings" panose="05000000000000000000" pitchFamily="2" charset="2"/>
              </a:rPr>
              <a:t>The pass transistor </a:t>
            </a:r>
            <a:r>
              <a:rPr lang="en-GB" sz="2400" b="1">
                <a:solidFill>
                  <a:srgbClr val="000000"/>
                </a:solidFill>
                <a:latin typeface="Times New Roman" panose="02020603050405020304" pitchFamily="18" charset="0"/>
                <a:ea typeface="Book Antiqua"/>
                <a:cs typeface="Times New Roman" panose="02020603050405020304" pitchFamily="18" charset="0"/>
                <a:sym typeface="Wingdings" panose="05000000000000000000" pitchFamily="2" charset="2"/>
              </a:rPr>
              <a:t>Logic can’t </a:t>
            </a:r>
            <a:r>
              <a:rPr lang="en-GB" sz="2400" b="1" dirty="0">
                <a:solidFill>
                  <a:srgbClr val="000000"/>
                </a:solidFill>
                <a:latin typeface="Times New Roman" panose="02020603050405020304" pitchFamily="18" charset="0"/>
                <a:ea typeface="Book Antiqua"/>
                <a:cs typeface="Times New Roman" panose="02020603050405020304" pitchFamily="18" charset="0"/>
                <a:sym typeface="Wingdings" panose="05000000000000000000" pitchFamily="2" charset="2"/>
              </a:rPr>
              <a:t>produce strong 0’s /1’s for logic input  10 and 11</a:t>
            </a:r>
          </a:p>
          <a:p>
            <a:pPr marL="0" lvl="0" indent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1600"/>
              <a:buNone/>
            </a:pPr>
            <a:r>
              <a:rPr lang="en-GB" sz="2400" b="1" dirty="0">
                <a:solidFill>
                  <a:srgbClr val="000000"/>
                </a:solidFill>
                <a:latin typeface="Times New Roman" panose="02020603050405020304" pitchFamily="18" charset="0"/>
                <a:ea typeface="Book Antiqua"/>
                <a:cs typeface="Times New Roman" panose="02020603050405020304" pitchFamily="18" charset="0"/>
                <a:sym typeface="Wingdings" panose="05000000000000000000" pitchFamily="2" charset="2"/>
              </a:rPr>
              <a:t>This draw back can be overcome by this modified pass transistor logic</a:t>
            </a:r>
          </a:p>
          <a:p>
            <a:pPr marL="0" lvl="0" indent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1600"/>
              <a:buNone/>
            </a:pPr>
            <a:r>
              <a:rPr lang="en-GB" sz="2400" b="1" dirty="0">
                <a:solidFill>
                  <a:srgbClr val="000000"/>
                </a:solidFill>
                <a:latin typeface="Times New Roman" panose="02020603050405020304" pitchFamily="18" charset="0"/>
                <a:ea typeface="Book Antiqua"/>
                <a:cs typeface="Times New Roman" panose="02020603050405020304" pitchFamily="18" charset="0"/>
                <a:sym typeface="Wingdings" panose="05000000000000000000" pitchFamily="2" charset="2"/>
              </a:rPr>
              <a:t>Power and area consumption can be reduced when compared to existing CMOS Logic Design. </a:t>
            </a:r>
            <a:endParaRPr lang="en-GB" sz="2400" b="1" dirty="0">
              <a:solidFill>
                <a:srgbClr val="000000"/>
              </a:solidFill>
              <a:latin typeface="Times New Roman" panose="02020603050405020304" pitchFamily="18" charset="0"/>
              <a:ea typeface="Book Antiqua"/>
              <a:cs typeface="Times New Roman" panose="02020603050405020304" pitchFamily="18" charset="0"/>
              <a:sym typeface="Book Antiqua"/>
            </a:endParaRPr>
          </a:p>
          <a:p>
            <a:pPr marL="0" lvl="0" indent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1600"/>
              <a:buNone/>
            </a:pPr>
            <a:endParaRPr lang="en-GB" b="1" dirty="0">
              <a:solidFill>
                <a:srgbClr val="000000"/>
              </a:solidFill>
              <a:latin typeface="Arial" pitchFamily="34" charset="0"/>
              <a:ea typeface="Book Antiqua"/>
              <a:cs typeface="Arial" pitchFamily="34" charset="0"/>
              <a:sym typeface="Book Antiqua"/>
            </a:endParaRPr>
          </a:p>
          <a:p>
            <a:pPr marL="0" lvl="0" indent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1600"/>
              <a:buNone/>
            </a:pPr>
            <a:endParaRPr lang="en-GB" b="1" dirty="0">
              <a:solidFill>
                <a:srgbClr val="000000"/>
              </a:solidFill>
              <a:latin typeface="Arial" pitchFamily="34" charset="0"/>
              <a:ea typeface="Book Antiqua"/>
              <a:cs typeface="Arial" pitchFamily="34" charset="0"/>
              <a:sym typeface="Book Antiqua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71B2F34-CBBB-2AF2-EC9B-612887FB722C}"/>
              </a:ext>
            </a:extLst>
          </p:cNvPr>
          <p:cNvSpPr/>
          <p:nvPr/>
        </p:nvSpPr>
        <p:spPr>
          <a:xfrm>
            <a:off x="14808" y="836712"/>
            <a:ext cx="9129192" cy="8924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buClr>
                <a:srgbClr val="FF3300"/>
              </a:buClr>
              <a:buSzPts val="2600"/>
            </a:pPr>
            <a:endParaRPr lang="en-IN" sz="3200" b="1" dirty="0">
              <a:solidFill>
                <a:srgbClr val="FF3300"/>
              </a:solidFill>
              <a:latin typeface="Arial Black" pitchFamily="34" charset="0"/>
              <a:ea typeface="Book Antiqua"/>
              <a:cs typeface="Book Antiqua"/>
              <a:sym typeface="Book Antiqua"/>
            </a:endParaRPr>
          </a:p>
          <a:p>
            <a:pPr algn="ctr">
              <a:lnSpc>
                <a:spcPct val="115000"/>
              </a:lnSpc>
              <a:buClr>
                <a:srgbClr val="FF3300"/>
              </a:buClr>
              <a:buSzPts val="2600"/>
            </a:pPr>
            <a:endParaRPr lang="en-GB" b="1" dirty="0">
              <a:solidFill>
                <a:srgbClr val="000000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</p:spTree>
    <p:extLst>
      <p:ext uri="{BB962C8B-B14F-4D97-AF65-F5344CB8AC3E}">
        <p14:creationId xmlns:p14="http://schemas.microsoft.com/office/powerpoint/2010/main" val="20090815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4DE686-7A2A-DDE4-9EC6-D8DA181BA0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C7D614-3B68-D2F1-B2DE-72B0F2C07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dirty="0"/>
              <a:t>13-03-25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B72E03-B64B-6F98-5B5E-4602B7B20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IECom 2025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F613EF-5CED-6BEE-3D74-AF5C40F36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t>26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9E0801-8A2A-EB6E-1787-9796EE182A5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108841" y="2474535"/>
            <a:ext cx="7246883" cy="1908929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lvl="0" indent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1600"/>
              <a:buNone/>
            </a:pPr>
            <a:r>
              <a:rPr lang="en-GB" sz="8000" b="1" dirty="0">
                <a:solidFill>
                  <a:srgbClr val="000000"/>
                </a:solidFill>
                <a:latin typeface="Times New Roman" panose="02020603050405020304" pitchFamily="18" charset="0"/>
                <a:ea typeface="Book Antiqua"/>
                <a:cs typeface="Times New Roman" panose="02020603050405020304" pitchFamily="18" charset="0"/>
                <a:sym typeface="Book Antiqua"/>
              </a:rPr>
              <a:t>THANK YOU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4FDFF0-7357-AC41-0C29-694FD09F487E}"/>
              </a:ext>
            </a:extLst>
          </p:cNvPr>
          <p:cNvSpPr/>
          <p:nvPr/>
        </p:nvSpPr>
        <p:spPr>
          <a:xfrm>
            <a:off x="14808" y="836712"/>
            <a:ext cx="9129192" cy="8924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buClr>
                <a:srgbClr val="FF3300"/>
              </a:buClr>
              <a:buSzPts val="2600"/>
            </a:pPr>
            <a:endParaRPr lang="en-IN" sz="3200" b="1" dirty="0">
              <a:solidFill>
                <a:srgbClr val="FF3300"/>
              </a:solidFill>
              <a:latin typeface="Arial Black" pitchFamily="34" charset="0"/>
              <a:ea typeface="Book Antiqua"/>
              <a:cs typeface="Book Antiqua"/>
              <a:sym typeface="Book Antiqua"/>
            </a:endParaRPr>
          </a:p>
          <a:p>
            <a:pPr algn="ctr">
              <a:lnSpc>
                <a:spcPct val="115000"/>
              </a:lnSpc>
              <a:buClr>
                <a:srgbClr val="FF3300"/>
              </a:buClr>
              <a:buSzPts val="2600"/>
            </a:pPr>
            <a:endParaRPr lang="en-GB" b="1" dirty="0">
              <a:solidFill>
                <a:srgbClr val="000000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</p:spTree>
    <p:extLst>
      <p:ext uri="{BB962C8B-B14F-4D97-AF65-F5344CB8AC3E}">
        <p14:creationId xmlns:p14="http://schemas.microsoft.com/office/powerpoint/2010/main" val="4142727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3DA9DC-47A8-100E-8D56-1E73E22398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7EFE2D-E322-0812-3D51-758873BDB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AF7CE-9618-4CF8-A294-A3A0D4E1401B}" type="datetime3">
              <a:rPr lang="en-US" smtClean="0"/>
              <a:t>27 March 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A7D5DC-5DE0-9F65-A041-3F43DF976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IECom 2025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2028FA-5A31-69D5-087C-48FA4008C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14D02-EF4E-9303-7136-9B52711E91E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7199" y="1318628"/>
            <a:ext cx="8229600" cy="474272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lvl="0" indent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1600"/>
              <a:buNone/>
            </a:pPr>
            <a:r>
              <a:rPr lang="en-GB" sz="2800" b="1" dirty="0">
                <a:solidFill>
                  <a:srgbClr val="000000"/>
                </a:solidFill>
                <a:latin typeface="Times New Roman" panose="02020603050405020304" pitchFamily="18" charset="0"/>
                <a:ea typeface="Book Antiqua"/>
                <a:cs typeface="Times New Roman" panose="02020603050405020304" pitchFamily="18" charset="0"/>
                <a:sym typeface="Book Antiqua"/>
              </a:rPr>
              <a:t>Basic</a:t>
            </a:r>
            <a:r>
              <a:rPr lang="en-GB" b="1" dirty="0">
                <a:solidFill>
                  <a:srgbClr val="000000"/>
                </a:solidFill>
                <a:latin typeface="Arial" pitchFamily="34" charset="0"/>
                <a:ea typeface="Book Antiqua"/>
                <a:cs typeface="Arial" pitchFamily="34" charset="0"/>
                <a:sym typeface="Book Antiqua"/>
              </a:rPr>
              <a:t> Gates:-</a:t>
            </a:r>
          </a:p>
          <a:p>
            <a:pPr marL="0" lvl="0" indent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1600"/>
              <a:buNone/>
            </a:pPr>
            <a:r>
              <a:rPr lang="en-GB" b="1" dirty="0">
                <a:solidFill>
                  <a:srgbClr val="000000"/>
                </a:solidFill>
                <a:latin typeface="Arial" pitchFamily="34" charset="0"/>
                <a:ea typeface="Book Antiqua"/>
                <a:cs typeface="Arial" pitchFamily="34" charset="0"/>
                <a:sym typeface="Book Antiqua"/>
              </a:rPr>
              <a:t>And Gate</a:t>
            </a:r>
          </a:p>
          <a:p>
            <a:pPr marL="0" lvl="0" indent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1600"/>
              <a:buNone/>
            </a:pPr>
            <a:endParaRPr lang="en-GB" b="1" dirty="0">
              <a:solidFill>
                <a:srgbClr val="000000"/>
              </a:solidFill>
              <a:latin typeface="Arial" pitchFamily="34" charset="0"/>
              <a:ea typeface="Book Antiqua"/>
              <a:cs typeface="Arial" pitchFamily="34" charset="0"/>
              <a:sym typeface="Book Antiqua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E6BF7C6-B4F7-222E-4C18-B18015525174}"/>
              </a:ext>
            </a:extLst>
          </p:cNvPr>
          <p:cNvSpPr/>
          <p:nvPr/>
        </p:nvSpPr>
        <p:spPr>
          <a:xfrm>
            <a:off x="14808" y="836712"/>
            <a:ext cx="9129192" cy="8924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buClr>
                <a:srgbClr val="FF3300"/>
              </a:buClr>
              <a:buSzPts val="2600"/>
            </a:pPr>
            <a:endParaRPr lang="en-IN" sz="3200" b="1" dirty="0">
              <a:solidFill>
                <a:srgbClr val="FF3300"/>
              </a:solidFill>
              <a:latin typeface="Arial Black" pitchFamily="34" charset="0"/>
              <a:ea typeface="Book Antiqua"/>
              <a:cs typeface="Book Antiqua"/>
              <a:sym typeface="Book Antiqua"/>
            </a:endParaRPr>
          </a:p>
          <a:p>
            <a:pPr algn="ctr">
              <a:lnSpc>
                <a:spcPct val="115000"/>
              </a:lnSpc>
              <a:buClr>
                <a:srgbClr val="FF3300"/>
              </a:buClr>
              <a:buSzPts val="2600"/>
            </a:pPr>
            <a:endParaRPr lang="en-GB" b="1" dirty="0">
              <a:solidFill>
                <a:srgbClr val="000000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02F75AD-2CB2-0A3E-2C4A-B4AC151B02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0465011"/>
              </p:ext>
            </p:extLst>
          </p:nvPr>
        </p:nvGraphicFramePr>
        <p:xfrm>
          <a:off x="530942" y="2615381"/>
          <a:ext cx="7448141" cy="3604879"/>
        </p:xfrm>
        <a:graphic>
          <a:graphicData uri="http://schemas.openxmlformats.org/drawingml/2006/table">
            <a:tbl>
              <a:tblPr firstRow="1" firstCol="1" bandRow="1">
                <a:tableStyleId>{DEE3812F-F81F-452C-9BD2-C26FC6049DB7}</a:tableStyleId>
              </a:tblPr>
              <a:tblGrid>
                <a:gridCol w="1187773">
                  <a:extLst>
                    <a:ext uri="{9D8B030D-6E8A-4147-A177-3AD203B41FA5}">
                      <a16:colId xmlns:a16="http://schemas.microsoft.com/office/drawing/2014/main" val="3191021751"/>
                    </a:ext>
                  </a:extLst>
                </a:gridCol>
                <a:gridCol w="1321885">
                  <a:extLst>
                    <a:ext uri="{9D8B030D-6E8A-4147-A177-3AD203B41FA5}">
                      <a16:colId xmlns:a16="http://schemas.microsoft.com/office/drawing/2014/main" val="4109589864"/>
                    </a:ext>
                  </a:extLst>
                </a:gridCol>
                <a:gridCol w="1212823">
                  <a:extLst>
                    <a:ext uri="{9D8B030D-6E8A-4147-A177-3AD203B41FA5}">
                      <a16:colId xmlns:a16="http://schemas.microsoft.com/office/drawing/2014/main" val="802165836"/>
                    </a:ext>
                  </a:extLst>
                </a:gridCol>
                <a:gridCol w="1398958">
                  <a:extLst>
                    <a:ext uri="{9D8B030D-6E8A-4147-A177-3AD203B41FA5}">
                      <a16:colId xmlns:a16="http://schemas.microsoft.com/office/drawing/2014/main" val="4146877587"/>
                    </a:ext>
                  </a:extLst>
                </a:gridCol>
                <a:gridCol w="1084286">
                  <a:extLst>
                    <a:ext uri="{9D8B030D-6E8A-4147-A177-3AD203B41FA5}">
                      <a16:colId xmlns:a16="http://schemas.microsoft.com/office/drawing/2014/main" val="81373436"/>
                    </a:ext>
                  </a:extLst>
                </a:gridCol>
                <a:gridCol w="1242416">
                  <a:extLst>
                    <a:ext uri="{9D8B030D-6E8A-4147-A177-3AD203B41FA5}">
                      <a16:colId xmlns:a16="http://schemas.microsoft.com/office/drawing/2014/main" val="3509586474"/>
                    </a:ext>
                  </a:extLst>
                </a:gridCol>
              </a:tblGrid>
              <a:tr h="71621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sz="2000" kern="1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en-US" sz="2000" kern="1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Y=A*B</a:t>
                      </a:r>
                      <a:endParaRPr lang="en-US" sz="2000" kern="1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PMOS</a:t>
                      </a:r>
                      <a:endParaRPr lang="en-US" sz="2000" kern="1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NMOS</a:t>
                      </a:r>
                      <a:endParaRPr lang="en-US" sz="2000" kern="1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Output</a:t>
                      </a:r>
                      <a:endParaRPr lang="en-US" sz="2000" kern="1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43875131"/>
                  </a:ext>
                </a:extLst>
              </a:tr>
              <a:tr h="74002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000" kern="1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000" kern="1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000" kern="1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</a:t>
                      </a:r>
                      <a:endParaRPr lang="en-US" sz="2000" kern="1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OFF</a:t>
                      </a:r>
                      <a:endParaRPr lang="en-US" sz="2000" kern="1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3970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GND</a:t>
                      </a:r>
                      <a:endParaRPr lang="en-US" sz="2000" kern="1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82260110"/>
                  </a:ext>
                </a:extLst>
              </a:tr>
              <a:tr h="71621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000" kern="1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000" kern="1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000" kern="1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</a:t>
                      </a:r>
                      <a:endParaRPr lang="en-US" sz="2000" kern="1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OFF</a:t>
                      </a:r>
                      <a:endParaRPr lang="en-US" sz="2000" kern="1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GND</a:t>
                      </a:r>
                      <a:endParaRPr lang="en-US" sz="2000" kern="1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63939938"/>
                  </a:ext>
                </a:extLst>
              </a:tr>
              <a:tr h="71621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000" kern="1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000" kern="1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000" kern="1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OFF</a:t>
                      </a:r>
                      <a:endParaRPr lang="en-US" sz="2000" kern="1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</a:t>
                      </a:r>
                      <a:endParaRPr lang="en-US" sz="2000" kern="1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3970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B=0</a:t>
                      </a:r>
                      <a:endParaRPr lang="en-US" sz="2000" kern="1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99949382"/>
                  </a:ext>
                </a:extLst>
              </a:tr>
              <a:tr h="71621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000" kern="1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000" kern="1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000" kern="1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OFF</a:t>
                      </a:r>
                      <a:endParaRPr lang="en-US" sz="2000" kern="1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</a:t>
                      </a:r>
                      <a:endParaRPr lang="en-US" sz="2000" kern="1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B=1</a:t>
                      </a:r>
                      <a:endParaRPr lang="en-US" sz="2000" kern="1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88284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3782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71FE78-D2E7-383E-8733-49001C1A4D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A9DF3D-E4D6-7101-D051-EFA6A6295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AF7CE-9618-4CF8-A294-A3A0D4E1401B}" type="datetime3">
              <a:rPr lang="en-US" smtClean="0"/>
              <a:t>27 March 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649600-9047-D7B9-7CF6-E31932C9C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IECom 2025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32AECD-A303-DF25-FB5A-FA661DC7F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0D036-C256-58D1-2D2C-7C2072554BA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80218" y="2115273"/>
            <a:ext cx="4291782" cy="474272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lvl="0" indent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1600"/>
              <a:buNone/>
            </a:pPr>
            <a:r>
              <a:rPr lang="en-GB" b="1" dirty="0">
                <a:solidFill>
                  <a:srgbClr val="FF0000"/>
                </a:solidFill>
                <a:latin typeface="Arial" pitchFamily="34" charset="0"/>
                <a:ea typeface="Book Antiqua"/>
                <a:cs typeface="Arial" pitchFamily="34" charset="0"/>
                <a:sym typeface="Book Antiqua"/>
              </a:rPr>
              <a:t>Circuit Diagram</a:t>
            </a:r>
            <a:r>
              <a:rPr lang="en-GB" b="1" dirty="0">
                <a:solidFill>
                  <a:srgbClr val="000000"/>
                </a:solidFill>
                <a:latin typeface="Arial" pitchFamily="34" charset="0"/>
                <a:ea typeface="Book Antiqua"/>
                <a:cs typeface="Arial" pitchFamily="34" charset="0"/>
                <a:sym typeface="Book Antiqua"/>
              </a:rPr>
              <a:t>:-</a:t>
            </a:r>
          </a:p>
          <a:p>
            <a:pPr marL="0" lvl="0" indent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1600"/>
              <a:buNone/>
            </a:pPr>
            <a:r>
              <a:rPr lang="en-US" b="1" dirty="0">
                <a:solidFill>
                  <a:srgbClr val="000000"/>
                </a:solidFill>
                <a:latin typeface="Arial" pitchFamily="34" charset="0"/>
                <a:ea typeface="Book Antiqua"/>
                <a:cs typeface="Arial" pitchFamily="34" charset="0"/>
                <a:sym typeface="Book Antiqua"/>
              </a:rPr>
              <a:t>It consist of One PMOS where source is connected to GND ,Drain to O/p and Gate to one of input A and One NMOS where source is connected to another input B ,Drain to O/p and Gate to one of input A</a:t>
            </a:r>
            <a:endParaRPr lang="en-GB" b="1" dirty="0">
              <a:solidFill>
                <a:srgbClr val="000000"/>
              </a:solidFill>
              <a:latin typeface="Arial" pitchFamily="34" charset="0"/>
              <a:ea typeface="Book Antiqua"/>
              <a:cs typeface="Arial" pitchFamily="34" charset="0"/>
              <a:sym typeface="Book Antiqua"/>
            </a:endParaRPr>
          </a:p>
          <a:p>
            <a:pPr marL="0" lvl="0" indent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1600"/>
              <a:buNone/>
            </a:pPr>
            <a:endParaRPr lang="en-GB" b="1" dirty="0">
              <a:solidFill>
                <a:srgbClr val="000000"/>
              </a:solidFill>
              <a:latin typeface="Arial" pitchFamily="34" charset="0"/>
              <a:ea typeface="Book Antiqua"/>
              <a:cs typeface="Arial" pitchFamily="34" charset="0"/>
              <a:sym typeface="Book Antiqua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663CB8B-7C41-FB48-9FDD-1CC0A060ECC1}"/>
              </a:ext>
            </a:extLst>
          </p:cNvPr>
          <p:cNvSpPr/>
          <p:nvPr/>
        </p:nvSpPr>
        <p:spPr>
          <a:xfrm>
            <a:off x="14808" y="836712"/>
            <a:ext cx="9129192" cy="8924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buClr>
                <a:srgbClr val="FF3300"/>
              </a:buClr>
              <a:buSzPts val="2600"/>
            </a:pPr>
            <a:endParaRPr lang="en-IN" sz="3200" b="1" dirty="0">
              <a:solidFill>
                <a:srgbClr val="FF3300"/>
              </a:solidFill>
              <a:latin typeface="Arial Black" pitchFamily="34" charset="0"/>
              <a:ea typeface="Book Antiqua"/>
              <a:cs typeface="Book Antiqua"/>
              <a:sym typeface="Book Antiqua"/>
            </a:endParaRPr>
          </a:p>
          <a:p>
            <a:pPr algn="ctr">
              <a:lnSpc>
                <a:spcPct val="115000"/>
              </a:lnSpc>
              <a:buClr>
                <a:srgbClr val="FF3300"/>
              </a:buClr>
              <a:buSzPts val="2600"/>
            </a:pPr>
            <a:endParaRPr lang="en-GB" b="1" dirty="0">
              <a:solidFill>
                <a:srgbClr val="000000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0FD4CBB-371D-E9C8-9D17-FB1B48E6D2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0726" y="1869768"/>
            <a:ext cx="4084674" cy="4161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746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13C3A4-498C-373F-88E3-85580BFBF0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2148A6-9FDA-6718-B2CB-B73CF01D7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AF7CE-9618-4CF8-A294-A3A0D4E1401B}" type="datetime3">
              <a:rPr lang="en-US" smtClean="0"/>
              <a:t>27 March 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5CFF4B-3189-D387-CB36-745A9D8CF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IECom 2025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9705D-DA92-1ECD-E503-EB956CFCB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B1147B-3503-F1EE-9403-14395DB8D18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7199" y="1612035"/>
            <a:ext cx="8229600" cy="474272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lvl="0" indent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1600"/>
              <a:buNone/>
            </a:pPr>
            <a:r>
              <a:rPr lang="en-GB" b="1" dirty="0">
                <a:solidFill>
                  <a:srgbClr val="000000"/>
                </a:solidFill>
                <a:latin typeface="Arial" pitchFamily="34" charset="0"/>
                <a:ea typeface="Book Antiqua"/>
                <a:cs typeface="Arial" pitchFamily="34" charset="0"/>
                <a:sym typeface="Book Antiqua"/>
              </a:rPr>
              <a:t>OR Gate:-</a:t>
            </a:r>
          </a:p>
          <a:p>
            <a:pPr marL="0" lvl="0" indent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1600"/>
              <a:buNone/>
            </a:pPr>
            <a:endParaRPr lang="en-GB" b="1" dirty="0">
              <a:solidFill>
                <a:srgbClr val="000000"/>
              </a:solidFill>
              <a:latin typeface="Arial" pitchFamily="34" charset="0"/>
              <a:ea typeface="Book Antiqua"/>
              <a:cs typeface="Arial" pitchFamily="34" charset="0"/>
              <a:sym typeface="Book Antiqua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D6BF477-9D7C-1351-A8F9-4E8A733E69F1}"/>
              </a:ext>
            </a:extLst>
          </p:cNvPr>
          <p:cNvSpPr/>
          <p:nvPr/>
        </p:nvSpPr>
        <p:spPr>
          <a:xfrm>
            <a:off x="14808" y="836712"/>
            <a:ext cx="9129192" cy="8924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buClr>
                <a:srgbClr val="FF3300"/>
              </a:buClr>
              <a:buSzPts val="2600"/>
            </a:pPr>
            <a:endParaRPr lang="en-IN" sz="3200" b="1" dirty="0">
              <a:solidFill>
                <a:srgbClr val="FF3300"/>
              </a:solidFill>
              <a:latin typeface="Arial Black" pitchFamily="34" charset="0"/>
              <a:ea typeface="Book Antiqua"/>
              <a:cs typeface="Book Antiqua"/>
              <a:sym typeface="Book Antiqua"/>
            </a:endParaRPr>
          </a:p>
          <a:p>
            <a:pPr algn="ctr">
              <a:lnSpc>
                <a:spcPct val="115000"/>
              </a:lnSpc>
              <a:buClr>
                <a:srgbClr val="FF3300"/>
              </a:buClr>
              <a:buSzPts val="2600"/>
            </a:pPr>
            <a:endParaRPr lang="en-GB" b="1" dirty="0">
              <a:solidFill>
                <a:srgbClr val="000000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42EFAD4-5B89-3DA0-303B-D388DE9A5C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3091343"/>
              </p:ext>
            </p:extLst>
          </p:nvPr>
        </p:nvGraphicFramePr>
        <p:xfrm>
          <a:off x="651221" y="2245239"/>
          <a:ext cx="7558714" cy="3776049"/>
        </p:xfrm>
        <a:graphic>
          <a:graphicData uri="http://schemas.openxmlformats.org/drawingml/2006/table">
            <a:tbl>
              <a:tblPr firstRow="1" firstCol="1" bandRow="1">
                <a:tableStyleId>{DEE3812F-F81F-452C-9BD2-C26FC6049DB7}</a:tableStyleId>
              </a:tblPr>
              <a:tblGrid>
                <a:gridCol w="1259248">
                  <a:extLst>
                    <a:ext uri="{9D8B030D-6E8A-4147-A177-3AD203B41FA5}">
                      <a16:colId xmlns:a16="http://schemas.microsoft.com/office/drawing/2014/main" val="189240744"/>
                    </a:ext>
                  </a:extLst>
                </a:gridCol>
                <a:gridCol w="1259248">
                  <a:extLst>
                    <a:ext uri="{9D8B030D-6E8A-4147-A177-3AD203B41FA5}">
                      <a16:colId xmlns:a16="http://schemas.microsoft.com/office/drawing/2014/main" val="763264406"/>
                    </a:ext>
                  </a:extLst>
                </a:gridCol>
                <a:gridCol w="1352958">
                  <a:extLst>
                    <a:ext uri="{9D8B030D-6E8A-4147-A177-3AD203B41FA5}">
                      <a16:colId xmlns:a16="http://schemas.microsoft.com/office/drawing/2014/main" val="2236824021"/>
                    </a:ext>
                  </a:extLst>
                </a:gridCol>
                <a:gridCol w="1165538">
                  <a:extLst>
                    <a:ext uri="{9D8B030D-6E8A-4147-A177-3AD203B41FA5}">
                      <a16:colId xmlns:a16="http://schemas.microsoft.com/office/drawing/2014/main" val="133950741"/>
                    </a:ext>
                  </a:extLst>
                </a:gridCol>
                <a:gridCol w="1260861">
                  <a:extLst>
                    <a:ext uri="{9D8B030D-6E8A-4147-A177-3AD203B41FA5}">
                      <a16:colId xmlns:a16="http://schemas.microsoft.com/office/drawing/2014/main" val="1322737066"/>
                    </a:ext>
                  </a:extLst>
                </a:gridCol>
                <a:gridCol w="1260861">
                  <a:extLst>
                    <a:ext uri="{9D8B030D-6E8A-4147-A177-3AD203B41FA5}">
                      <a16:colId xmlns:a16="http://schemas.microsoft.com/office/drawing/2014/main" val="3512153852"/>
                    </a:ext>
                  </a:extLst>
                </a:gridCol>
              </a:tblGrid>
              <a:tr h="75022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sz="2000" kern="1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en-US" sz="2000" kern="1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Y=A OR B</a:t>
                      </a:r>
                      <a:endParaRPr lang="en-US" sz="2000" kern="1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PMOS</a:t>
                      </a:r>
                      <a:endParaRPr lang="en-US" sz="2000" kern="1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NMOS</a:t>
                      </a:r>
                      <a:endParaRPr lang="en-US" sz="2000" kern="1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Output</a:t>
                      </a:r>
                      <a:endParaRPr lang="en-US" sz="2000" kern="1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99963852"/>
                  </a:ext>
                </a:extLst>
              </a:tr>
              <a:tr h="77516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000" kern="1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000" kern="1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000" kern="1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</a:t>
                      </a:r>
                      <a:endParaRPr lang="en-US" sz="2000" kern="1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OFF</a:t>
                      </a:r>
                      <a:endParaRPr lang="en-US" sz="2000" kern="1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3970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B=0</a:t>
                      </a:r>
                      <a:endParaRPr lang="en-US" sz="2000" kern="1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06589164"/>
                  </a:ext>
                </a:extLst>
              </a:tr>
              <a:tr h="75022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000" kern="1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000" kern="1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000" kern="1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</a:t>
                      </a:r>
                      <a:endParaRPr lang="en-US" sz="2000" kern="1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OFF</a:t>
                      </a:r>
                      <a:endParaRPr lang="en-US" sz="2000" kern="1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B=1</a:t>
                      </a:r>
                      <a:endParaRPr lang="en-US" sz="2000" kern="1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41684129"/>
                  </a:ext>
                </a:extLst>
              </a:tr>
              <a:tr h="75022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000" kern="1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000" kern="1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000" kern="1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OFF</a:t>
                      </a:r>
                      <a:endParaRPr lang="en-US" sz="2000" kern="1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</a:t>
                      </a:r>
                      <a:endParaRPr lang="en-US" sz="2000" kern="1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3970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Vdd</a:t>
                      </a:r>
                      <a:endParaRPr lang="en-US" sz="2000" kern="1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65431869"/>
                  </a:ext>
                </a:extLst>
              </a:tr>
              <a:tr h="75022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000" kern="1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000" kern="1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000" kern="1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OFF</a:t>
                      </a:r>
                      <a:endParaRPr lang="en-US" sz="2000" kern="1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</a:t>
                      </a:r>
                      <a:endParaRPr lang="en-US" sz="2000" kern="1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</a:t>
                      </a:r>
                      <a:r>
                        <a:rPr lang="en-US" sz="2000" kern="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Vdd</a:t>
                      </a:r>
                      <a:endParaRPr lang="en-US" sz="2000" kern="1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652566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9482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FC1302-109E-2E5A-B2E6-D34F9BF4F9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89F33E-BB63-CDBE-B39C-C19F3DBCE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AF7CE-9618-4CF8-A294-A3A0D4E1401B}" type="datetime3">
              <a:rPr lang="en-US" smtClean="0"/>
              <a:t>27 March 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ADC46A-B4B6-D242-DB12-D3622B26A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err="1"/>
              <a:t>IECom</a:t>
            </a:r>
            <a:r>
              <a:rPr lang="en-IN" dirty="0"/>
              <a:t> 2025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E30AF2-E75D-0977-C68F-A27FA9777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5EB75B-E0AC-92E3-E20A-F7CB5CB5C66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83083" y="1969500"/>
            <a:ext cx="4235247" cy="474272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lvl="0" indent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1600"/>
              <a:buNone/>
            </a:pPr>
            <a:r>
              <a:rPr lang="en-GB" sz="2400" b="1" dirty="0">
                <a:solidFill>
                  <a:srgbClr val="FF0000"/>
                </a:solidFill>
                <a:latin typeface="Times New Roman" panose="02020603050405020304" pitchFamily="18" charset="0"/>
                <a:ea typeface="Book Antiqua"/>
                <a:cs typeface="Times New Roman" panose="02020603050405020304" pitchFamily="18" charset="0"/>
                <a:sym typeface="Book Antiqua"/>
              </a:rPr>
              <a:t>Circuit Diagram</a:t>
            </a:r>
            <a:r>
              <a:rPr lang="en-GB" sz="2400" b="1" dirty="0">
                <a:solidFill>
                  <a:srgbClr val="000000"/>
                </a:solidFill>
                <a:latin typeface="Times New Roman" panose="02020603050405020304" pitchFamily="18" charset="0"/>
                <a:ea typeface="Book Antiqua"/>
                <a:cs typeface="Times New Roman" panose="02020603050405020304" pitchFamily="18" charset="0"/>
                <a:sym typeface="Book Antiqua"/>
              </a:rPr>
              <a:t>:-</a:t>
            </a:r>
          </a:p>
          <a:p>
            <a:pPr marL="0" lvl="0" indent="0" algn="just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1600"/>
              <a:buNone/>
            </a:pP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Book Antiqua"/>
                <a:cs typeface="Times New Roman" panose="02020603050405020304" pitchFamily="18" charset="0"/>
                <a:sym typeface="Book Antiqua"/>
              </a:rPr>
              <a:t>It consist of One PMOS where source is connected to another Input B ,Drain to O/p and Gate to input A and One NMOS where source is connected to </a:t>
            </a:r>
            <a:r>
              <a:rPr lang="en-US" sz="2400" b="1" dirty="0" err="1">
                <a:solidFill>
                  <a:srgbClr val="000000"/>
                </a:solidFill>
                <a:latin typeface="Times New Roman" panose="02020603050405020304" pitchFamily="18" charset="0"/>
                <a:ea typeface="Book Antiqua"/>
                <a:cs typeface="Times New Roman" panose="02020603050405020304" pitchFamily="18" charset="0"/>
                <a:sym typeface="Book Antiqua"/>
              </a:rPr>
              <a:t>Vdd</a:t>
            </a: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Book Antiqua"/>
                <a:cs typeface="Times New Roman" panose="02020603050405020304" pitchFamily="18" charset="0"/>
                <a:sym typeface="Book Antiqua"/>
              </a:rPr>
              <a:t> ,Drain to O/p and Gate to one of input A</a:t>
            </a:r>
          </a:p>
          <a:p>
            <a:pPr marL="0" lvl="0" indent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1600"/>
              <a:buNone/>
            </a:pPr>
            <a:endParaRPr lang="en-GB" sz="2400" b="1" dirty="0">
              <a:solidFill>
                <a:srgbClr val="000000"/>
              </a:solidFill>
              <a:latin typeface="Times New Roman" panose="02020603050405020304" pitchFamily="18" charset="0"/>
              <a:ea typeface="Book Antiqua"/>
              <a:cs typeface="Times New Roman" panose="02020603050405020304" pitchFamily="18" charset="0"/>
              <a:sym typeface="Book Antiqua"/>
            </a:endParaRPr>
          </a:p>
          <a:p>
            <a:pPr marL="0" lvl="0" indent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1600"/>
              <a:buNone/>
            </a:pPr>
            <a:endParaRPr lang="en-GB" b="1" dirty="0">
              <a:solidFill>
                <a:srgbClr val="000000"/>
              </a:solidFill>
              <a:latin typeface="Arial" pitchFamily="34" charset="0"/>
              <a:ea typeface="Book Antiqua"/>
              <a:cs typeface="Arial" pitchFamily="34" charset="0"/>
              <a:sym typeface="Book Antiqua"/>
            </a:endParaRPr>
          </a:p>
          <a:p>
            <a:pPr marL="0" lvl="0" indent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1600"/>
              <a:buNone/>
            </a:pPr>
            <a:endParaRPr lang="en-GB" b="1" dirty="0">
              <a:solidFill>
                <a:srgbClr val="000000"/>
              </a:solidFill>
              <a:latin typeface="Arial" pitchFamily="34" charset="0"/>
              <a:ea typeface="Book Antiqua"/>
              <a:cs typeface="Arial" pitchFamily="34" charset="0"/>
              <a:sym typeface="Book Antiqua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A5EE266-D0A8-3E17-4C45-3842AF4DA30C}"/>
              </a:ext>
            </a:extLst>
          </p:cNvPr>
          <p:cNvSpPr/>
          <p:nvPr/>
        </p:nvSpPr>
        <p:spPr>
          <a:xfrm>
            <a:off x="14808" y="836712"/>
            <a:ext cx="9129192" cy="8924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buClr>
                <a:srgbClr val="FF3300"/>
              </a:buClr>
              <a:buSzPts val="2600"/>
            </a:pPr>
            <a:endParaRPr lang="en-IN" sz="3200" b="1" dirty="0">
              <a:solidFill>
                <a:srgbClr val="FF3300"/>
              </a:solidFill>
              <a:latin typeface="Arial Black" pitchFamily="34" charset="0"/>
              <a:ea typeface="Book Antiqua"/>
              <a:cs typeface="Book Antiqua"/>
              <a:sym typeface="Book Antiqua"/>
            </a:endParaRPr>
          </a:p>
          <a:p>
            <a:pPr algn="ctr">
              <a:lnSpc>
                <a:spcPct val="115000"/>
              </a:lnSpc>
              <a:buClr>
                <a:srgbClr val="FF3300"/>
              </a:buClr>
              <a:buSzPts val="2600"/>
            </a:pPr>
            <a:endParaRPr lang="en-GB" b="1" dirty="0">
              <a:solidFill>
                <a:srgbClr val="000000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6BA2B3D-B8D1-8BBA-4417-0C5ED0B286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8330" y="1969500"/>
            <a:ext cx="449707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814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71B10A-F1B5-507A-43D9-B3F7DA05DE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3029E7-BB65-AE59-2EB2-D09DDAE31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AF7CE-9618-4CF8-A294-A3A0D4E1401B}" type="datetime3">
              <a:rPr lang="en-US" smtClean="0"/>
              <a:t>27 March 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C85875-646F-7990-93DB-104AC3C9A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IECom 2025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888D33-D06B-E157-7A8F-CDDD357E7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9B4C8-0176-9878-99FF-0F8BC692AE8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7199" y="1612035"/>
            <a:ext cx="8229600" cy="474272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lvl="0" indent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1600"/>
              <a:buNone/>
            </a:pPr>
            <a:r>
              <a:rPr lang="en-GB" b="1" dirty="0">
                <a:solidFill>
                  <a:srgbClr val="000000"/>
                </a:solidFill>
                <a:latin typeface="Arial" pitchFamily="34" charset="0"/>
                <a:ea typeface="Book Antiqua"/>
                <a:cs typeface="Arial" pitchFamily="34" charset="0"/>
                <a:sym typeface="Book Antiqua"/>
              </a:rPr>
              <a:t>XOR Gate:-</a:t>
            </a:r>
          </a:p>
          <a:p>
            <a:pPr marL="0" lvl="0" indent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1600"/>
              <a:buNone/>
            </a:pPr>
            <a:endParaRPr lang="en-GB" b="1" dirty="0">
              <a:solidFill>
                <a:srgbClr val="000000"/>
              </a:solidFill>
              <a:latin typeface="Arial" pitchFamily="34" charset="0"/>
              <a:ea typeface="Book Antiqua"/>
              <a:cs typeface="Arial" pitchFamily="34" charset="0"/>
              <a:sym typeface="Book Antiqua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390ECB6-31C2-B383-1BE9-86BBA9DCFA82}"/>
              </a:ext>
            </a:extLst>
          </p:cNvPr>
          <p:cNvSpPr/>
          <p:nvPr/>
        </p:nvSpPr>
        <p:spPr>
          <a:xfrm>
            <a:off x="14808" y="836712"/>
            <a:ext cx="9129192" cy="8924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buClr>
                <a:srgbClr val="FF3300"/>
              </a:buClr>
              <a:buSzPts val="2600"/>
            </a:pPr>
            <a:endParaRPr lang="en-IN" sz="3200" b="1" dirty="0">
              <a:solidFill>
                <a:srgbClr val="FF3300"/>
              </a:solidFill>
              <a:latin typeface="Arial Black" pitchFamily="34" charset="0"/>
              <a:ea typeface="Book Antiqua"/>
              <a:cs typeface="Book Antiqua"/>
              <a:sym typeface="Book Antiqua"/>
            </a:endParaRPr>
          </a:p>
          <a:p>
            <a:pPr algn="ctr">
              <a:lnSpc>
                <a:spcPct val="115000"/>
              </a:lnSpc>
              <a:buClr>
                <a:srgbClr val="FF3300"/>
              </a:buClr>
              <a:buSzPts val="2600"/>
            </a:pPr>
            <a:endParaRPr lang="en-GB" b="1" dirty="0">
              <a:solidFill>
                <a:srgbClr val="000000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B129464-9A9D-C76E-39B2-801BCE09AD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3741448"/>
              </p:ext>
            </p:extLst>
          </p:nvPr>
        </p:nvGraphicFramePr>
        <p:xfrm>
          <a:off x="781535" y="2429870"/>
          <a:ext cx="7575882" cy="3742331"/>
        </p:xfrm>
        <a:graphic>
          <a:graphicData uri="http://schemas.openxmlformats.org/drawingml/2006/table">
            <a:tbl>
              <a:tblPr firstRow="1" firstCol="1" bandRow="1">
                <a:tableStyleId>{DEE3812F-F81F-452C-9BD2-C26FC6049DB7}</a:tableStyleId>
              </a:tblPr>
              <a:tblGrid>
                <a:gridCol w="1262108">
                  <a:extLst>
                    <a:ext uri="{9D8B030D-6E8A-4147-A177-3AD203B41FA5}">
                      <a16:colId xmlns:a16="http://schemas.microsoft.com/office/drawing/2014/main" val="1560794387"/>
                    </a:ext>
                  </a:extLst>
                </a:gridCol>
                <a:gridCol w="1262108">
                  <a:extLst>
                    <a:ext uri="{9D8B030D-6E8A-4147-A177-3AD203B41FA5}">
                      <a16:colId xmlns:a16="http://schemas.microsoft.com/office/drawing/2014/main" val="438538656"/>
                    </a:ext>
                  </a:extLst>
                </a:gridCol>
                <a:gridCol w="1262108">
                  <a:extLst>
                    <a:ext uri="{9D8B030D-6E8A-4147-A177-3AD203B41FA5}">
                      <a16:colId xmlns:a16="http://schemas.microsoft.com/office/drawing/2014/main" val="1863497397"/>
                    </a:ext>
                  </a:extLst>
                </a:gridCol>
                <a:gridCol w="1262108">
                  <a:extLst>
                    <a:ext uri="{9D8B030D-6E8A-4147-A177-3AD203B41FA5}">
                      <a16:colId xmlns:a16="http://schemas.microsoft.com/office/drawing/2014/main" val="1692602670"/>
                    </a:ext>
                  </a:extLst>
                </a:gridCol>
                <a:gridCol w="1263725">
                  <a:extLst>
                    <a:ext uri="{9D8B030D-6E8A-4147-A177-3AD203B41FA5}">
                      <a16:colId xmlns:a16="http://schemas.microsoft.com/office/drawing/2014/main" val="2454249246"/>
                    </a:ext>
                  </a:extLst>
                </a:gridCol>
                <a:gridCol w="1263725">
                  <a:extLst>
                    <a:ext uri="{9D8B030D-6E8A-4147-A177-3AD203B41FA5}">
                      <a16:colId xmlns:a16="http://schemas.microsoft.com/office/drawing/2014/main" val="1281940718"/>
                    </a:ext>
                  </a:extLst>
                </a:gridCol>
              </a:tblGrid>
              <a:tr h="74352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sz="2000" kern="1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en-US" sz="2000" kern="1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Y=A XOR B</a:t>
                      </a:r>
                      <a:endParaRPr lang="en-US" sz="2000" kern="1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PMOS</a:t>
                      </a:r>
                      <a:endParaRPr lang="en-US" sz="2000" kern="1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NMOS</a:t>
                      </a:r>
                      <a:endParaRPr lang="en-US" sz="2000" kern="1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Output</a:t>
                      </a:r>
                      <a:endParaRPr lang="en-US" sz="2000" kern="1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50411571"/>
                  </a:ext>
                </a:extLst>
              </a:tr>
              <a:tr h="76823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000" kern="1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000" kern="1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000" kern="1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</a:t>
                      </a:r>
                      <a:endParaRPr lang="en-US" sz="2000" kern="1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OFF</a:t>
                      </a:r>
                      <a:endParaRPr lang="en-US" sz="2000" kern="1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3970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B=0</a:t>
                      </a:r>
                      <a:endParaRPr lang="en-US" sz="2000" kern="1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57416604"/>
                  </a:ext>
                </a:extLst>
              </a:tr>
              <a:tr h="74352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000" kern="1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000" kern="1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000" kern="1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</a:t>
                      </a:r>
                      <a:endParaRPr lang="en-US" sz="2000" kern="1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OFF</a:t>
                      </a:r>
                      <a:endParaRPr lang="en-US" sz="2000" kern="1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B=1</a:t>
                      </a:r>
                      <a:endParaRPr lang="en-US" sz="2000" kern="1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22907017"/>
                  </a:ext>
                </a:extLst>
              </a:tr>
              <a:tr h="74352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000" kern="1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000" kern="1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000" kern="1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OFF</a:t>
                      </a:r>
                      <a:endParaRPr lang="en-US" sz="2000" kern="1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</a:t>
                      </a:r>
                      <a:endParaRPr lang="en-US" sz="2000" kern="1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~B=1</a:t>
                      </a:r>
                      <a:endParaRPr lang="en-US" sz="2000" kern="1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66893861"/>
                  </a:ext>
                </a:extLst>
              </a:tr>
              <a:tr h="74352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000" kern="1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000" kern="1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000" kern="1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OFF</a:t>
                      </a:r>
                      <a:endParaRPr lang="en-US" sz="2000" kern="1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</a:t>
                      </a:r>
                      <a:endParaRPr lang="en-US" sz="2000" kern="1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~B=0</a:t>
                      </a:r>
                      <a:endParaRPr lang="en-US" sz="2000" kern="1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191259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51601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3D4098-44ED-7A0A-8DC3-1879F340ED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1F2564-CBB7-D01E-89CF-A9B1FEC1D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AF7CE-9618-4CF8-A294-A3A0D4E1401B}" type="datetime3">
              <a:rPr lang="en-US" smtClean="0"/>
              <a:t>27 March 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03D255-0B07-4298-F893-389A358E7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IECom 2025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A3EA91-ECD2-F40E-EBBC-576882A2D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BE1AEC-73E8-741B-9597-B7577B197A1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54006" y="1794598"/>
            <a:ext cx="3886201" cy="474272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lvl="0" indent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1600"/>
              <a:buNone/>
            </a:pPr>
            <a:r>
              <a:rPr lang="en-GB" b="1" dirty="0">
                <a:solidFill>
                  <a:srgbClr val="FF0000"/>
                </a:solidFill>
                <a:latin typeface="Arial" pitchFamily="34" charset="0"/>
                <a:ea typeface="Book Antiqua"/>
                <a:cs typeface="Arial" pitchFamily="34" charset="0"/>
                <a:sym typeface="Book Antiqua"/>
              </a:rPr>
              <a:t>Circuit Diagram</a:t>
            </a:r>
            <a:r>
              <a:rPr lang="en-GB" b="1" dirty="0">
                <a:solidFill>
                  <a:srgbClr val="000000"/>
                </a:solidFill>
                <a:latin typeface="Arial" pitchFamily="34" charset="0"/>
                <a:ea typeface="Book Antiqua"/>
                <a:cs typeface="Arial" pitchFamily="34" charset="0"/>
                <a:sym typeface="Book Antiqua"/>
              </a:rPr>
              <a:t>:-</a:t>
            </a:r>
          </a:p>
          <a:p>
            <a:pPr marL="0" lvl="0" indent="0" algn="just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1600"/>
              <a:buNone/>
            </a:pPr>
            <a:r>
              <a:rPr lang="en-US" b="1" dirty="0">
                <a:solidFill>
                  <a:srgbClr val="000000"/>
                </a:solidFill>
                <a:latin typeface="Arial" pitchFamily="34" charset="0"/>
                <a:ea typeface="Book Antiqua"/>
                <a:cs typeface="Arial" pitchFamily="34" charset="0"/>
                <a:sym typeface="Book Antiqua"/>
              </a:rPr>
              <a:t>It consist of One PMOS where source is connected to another Input B ,Drain to O/p and Gate to one of input A and One NMOS where source is connected to input invert of B ,Drain to O/p and Gate to one of input A</a:t>
            </a:r>
            <a:endParaRPr lang="en-GB" b="1" dirty="0">
              <a:solidFill>
                <a:srgbClr val="000000"/>
              </a:solidFill>
              <a:latin typeface="Arial" pitchFamily="34" charset="0"/>
              <a:ea typeface="Book Antiqua"/>
              <a:cs typeface="Arial" pitchFamily="34" charset="0"/>
              <a:sym typeface="Book Antiqua"/>
            </a:endParaRPr>
          </a:p>
          <a:p>
            <a:pPr marL="0" lvl="0" indent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1600"/>
              <a:buNone/>
            </a:pPr>
            <a:endParaRPr lang="en-GB" b="1" dirty="0">
              <a:solidFill>
                <a:srgbClr val="000000"/>
              </a:solidFill>
              <a:latin typeface="Arial" pitchFamily="34" charset="0"/>
              <a:ea typeface="Book Antiqua"/>
              <a:cs typeface="Arial" pitchFamily="34" charset="0"/>
              <a:sym typeface="Book Antiqua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CCADA55-D70F-218E-AB25-A44DAE6137A0}"/>
              </a:ext>
            </a:extLst>
          </p:cNvPr>
          <p:cNvSpPr/>
          <p:nvPr/>
        </p:nvSpPr>
        <p:spPr>
          <a:xfrm>
            <a:off x="14808" y="836712"/>
            <a:ext cx="9129192" cy="8924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buClr>
                <a:srgbClr val="FF3300"/>
              </a:buClr>
              <a:buSzPts val="2600"/>
            </a:pPr>
            <a:endParaRPr lang="en-IN" sz="3200" b="1" dirty="0">
              <a:solidFill>
                <a:srgbClr val="FF3300"/>
              </a:solidFill>
              <a:latin typeface="Arial Black" pitchFamily="34" charset="0"/>
              <a:ea typeface="Book Antiqua"/>
              <a:cs typeface="Book Antiqua"/>
              <a:sym typeface="Book Antiqua"/>
            </a:endParaRPr>
          </a:p>
          <a:p>
            <a:pPr algn="ctr">
              <a:lnSpc>
                <a:spcPct val="115000"/>
              </a:lnSpc>
              <a:buClr>
                <a:srgbClr val="FF3300"/>
              </a:buClr>
              <a:buSzPts val="2600"/>
            </a:pPr>
            <a:endParaRPr lang="en-GB" b="1" dirty="0">
              <a:solidFill>
                <a:srgbClr val="000000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7322DA4-00CC-BB06-A2A6-C190754758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6850" y="1621784"/>
            <a:ext cx="4464751" cy="4575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3400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938340-CA4D-F3A8-BF5B-967E7F53AC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0C2A3E-2F1D-9EF1-0702-2EF90A9C3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AF7CE-9618-4CF8-A294-A3A0D4E1401B}" type="datetime3">
              <a:rPr lang="en-US" smtClean="0"/>
              <a:t>27 March 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5ADA5D-BB61-5186-5E54-B58FB0BA8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IECom 2025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FB1C85-C71F-C09D-3775-7AB813A04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26E102-9651-3887-02AA-DCE3F7557FA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7199" y="1612035"/>
            <a:ext cx="8229600" cy="474272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lvl="0" indent="0">
              <a:lnSpc>
                <a:spcPct val="115000"/>
              </a:lnSpc>
              <a:spcBef>
                <a:spcPts val="0"/>
              </a:spcBef>
              <a:buClr>
                <a:srgbClr val="000000"/>
              </a:buClr>
              <a:buSzPts val="1600"/>
              <a:buNone/>
            </a:pPr>
            <a:r>
              <a:rPr lang="en-GB" b="1" dirty="0">
                <a:solidFill>
                  <a:srgbClr val="000000"/>
                </a:solidFill>
                <a:latin typeface="Arial" pitchFamily="34" charset="0"/>
                <a:ea typeface="Book Antiqua"/>
                <a:cs typeface="Arial" pitchFamily="34" charset="0"/>
                <a:sym typeface="Book Antiqua"/>
              </a:rPr>
              <a:t>Multiplexer:-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F58867E-16E8-9F74-B25D-3984588A317C}"/>
              </a:ext>
            </a:extLst>
          </p:cNvPr>
          <p:cNvSpPr/>
          <p:nvPr/>
        </p:nvSpPr>
        <p:spPr>
          <a:xfrm>
            <a:off x="14808" y="836712"/>
            <a:ext cx="9129192" cy="8924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buClr>
                <a:srgbClr val="FF3300"/>
              </a:buClr>
              <a:buSzPts val="2600"/>
            </a:pPr>
            <a:endParaRPr lang="en-IN" sz="3200" b="1" dirty="0">
              <a:solidFill>
                <a:srgbClr val="FF3300"/>
              </a:solidFill>
              <a:latin typeface="Arial Black" pitchFamily="34" charset="0"/>
              <a:ea typeface="Book Antiqua"/>
              <a:cs typeface="Book Antiqua"/>
              <a:sym typeface="Book Antiqua"/>
            </a:endParaRPr>
          </a:p>
          <a:p>
            <a:pPr algn="ctr">
              <a:lnSpc>
                <a:spcPct val="115000"/>
              </a:lnSpc>
              <a:buClr>
                <a:srgbClr val="FF3300"/>
              </a:buClr>
              <a:buSzPts val="2600"/>
            </a:pPr>
            <a:endParaRPr lang="en-GB" b="1" dirty="0">
              <a:solidFill>
                <a:srgbClr val="000000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F37E4BE-1BCC-0B54-F351-9E9E4C7AF4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9053409"/>
              </p:ext>
            </p:extLst>
          </p:nvPr>
        </p:nvGraphicFramePr>
        <p:xfrm>
          <a:off x="905039" y="2592696"/>
          <a:ext cx="7521204" cy="3158243"/>
        </p:xfrm>
        <a:graphic>
          <a:graphicData uri="http://schemas.openxmlformats.org/drawingml/2006/table">
            <a:tbl>
              <a:tblPr firstRow="1" firstCol="1" bandRow="1">
                <a:tableStyleId>{DEE3812F-F81F-452C-9BD2-C26FC6049DB7}</a:tableStyleId>
              </a:tblPr>
              <a:tblGrid>
                <a:gridCol w="1253267">
                  <a:extLst>
                    <a:ext uri="{9D8B030D-6E8A-4147-A177-3AD203B41FA5}">
                      <a16:colId xmlns:a16="http://schemas.microsoft.com/office/drawing/2014/main" val="2857689160"/>
                    </a:ext>
                  </a:extLst>
                </a:gridCol>
                <a:gridCol w="1253267">
                  <a:extLst>
                    <a:ext uri="{9D8B030D-6E8A-4147-A177-3AD203B41FA5}">
                      <a16:colId xmlns:a16="http://schemas.microsoft.com/office/drawing/2014/main" val="2159227432"/>
                    </a:ext>
                  </a:extLst>
                </a:gridCol>
                <a:gridCol w="1253267">
                  <a:extLst>
                    <a:ext uri="{9D8B030D-6E8A-4147-A177-3AD203B41FA5}">
                      <a16:colId xmlns:a16="http://schemas.microsoft.com/office/drawing/2014/main" val="2240773233"/>
                    </a:ext>
                  </a:extLst>
                </a:gridCol>
                <a:gridCol w="1253267">
                  <a:extLst>
                    <a:ext uri="{9D8B030D-6E8A-4147-A177-3AD203B41FA5}">
                      <a16:colId xmlns:a16="http://schemas.microsoft.com/office/drawing/2014/main" val="3511829077"/>
                    </a:ext>
                  </a:extLst>
                </a:gridCol>
                <a:gridCol w="1254068">
                  <a:extLst>
                    <a:ext uri="{9D8B030D-6E8A-4147-A177-3AD203B41FA5}">
                      <a16:colId xmlns:a16="http://schemas.microsoft.com/office/drawing/2014/main" val="2973662663"/>
                    </a:ext>
                  </a:extLst>
                </a:gridCol>
                <a:gridCol w="1254068">
                  <a:extLst>
                    <a:ext uri="{9D8B030D-6E8A-4147-A177-3AD203B41FA5}">
                      <a16:colId xmlns:a16="http://schemas.microsoft.com/office/drawing/2014/main" val="3010791197"/>
                    </a:ext>
                  </a:extLst>
                </a:gridCol>
              </a:tblGrid>
              <a:tr h="104048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</a:t>
                      </a:r>
                      <a:endParaRPr lang="en-US" sz="2000" kern="1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SELECT</a:t>
                      </a:r>
                      <a:endParaRPr lang="en-US" sz="2000" kern="1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OUTPUT</a:t>
                      </a:r>
                      <a:endParaRPr lang="en-US" sz="2000" kern="1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PMOS</a:t>
                      </a:r>
                      <a:endParaRPr lang="en-US" sz="2000" kern="1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NMOS</a:t>
                      </a:r>
                      <a:endParaRPr lang="en-US" sz="2000" kern="1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OUTPUT</a:t>
                      </a:r>
                      <a:endParaRPr lang="en-US" sz="2000" kern="1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578554"/>
                  </a:ext>
                </a:extLst>
              </a:tr>
              <a:tr h="107727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sz="2000" kern="1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2000" kern="1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sz="2000" kern="1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</a:t>
                      </a:r>
                      <a:endParaRPr lang="en-US" sz="2000" kern="1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OFF</a:t>
                      </a:r>
                      <a:endParaRPr lang="en-US" sz="2000" kern="1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sz="2000" kern="1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23872475"/>
                  </a:ext>
                </a:extLst>
              </a:tr>
              <a:tr h="104048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en-US" sz="2000" kern="1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000" kern="1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en-US" sz="2000" kern="1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OFF</a:t>
                      </a:r>
                      <a:endParaRPr lang="en-US" sz="2000" kern="1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</a:t>
                      </a:r>
                      <a:endParaRPr lang="en-US" sz="2000" kern="1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en-US" sz="2000" kern="1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998989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9930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3004</TotalTime>
  <Words>944</Words>
  <Application>Microsoft Office PowerPoint</Application>
  <PresentationFormat>On-screen Show (4:3)</PresentationFormat>
  <Paragraphs>256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Wingdings</vt:lpstr>
      <vt:lpstr>Calibri Light</vt:lpstr>
      <vt:lpstr>Times New Roman</vt:lpstr>
      <vt:lpstr>Arial</vt:lpstr>
      <vt:lpstr>Arial Black</vt:lpstr>
      <vt:lpstr>Book Antiqua</vt:lpstr>
      <vt:lpstr>Georgia</vt:lpstr>
      <vt:lpstr>Calibri</vt:lpstr>
      <vt:lpstr>Office Theme</vt:lpstr>
      <vt:lpstr>Low Power-ALU using modified Pass Transistor Logic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 and Algorithms CS332P</dc:title>
  <dc:creator>Sandeep Poonia</dc:creator>
  <cp:lastModifiedBy>srinivas yatham</cp:lastModifiedBy>
  <cp:revision>115</cp:revision>
  <dcterms:modified xsi:type="dcterms:W3CDTF">2025-03-27T05:09:55Z</dcterms:modified>
</cp:coreProperties>
</file>