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a:t>
            </a: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Srinjoy Bhattacharjee</a:t>
            </a:r>
          </a:p>
          <a:p>
            <a:r>
              <a:rPr lang="en-US" sz="2000" b="1" dirty="0">
                <a:solidFill>
                  <a:schemeClr val="accent1">
                    <a:lumMod val="75000"/>
                  </a:schemeClr>
                </a:solidFill>
                <a:latin typeface="Arial"/>
                <a:cs typeface="Arial"/>
              </a:rPr>
              <a:t>Student Name :Srinjoy Bhattacharjee  </a:t>
            </a:r>
          </a:p>
          <a:p>
            <a:r>
              <a:rPr lang="en-US" sz="2000" b="1" dirty="0">
                <a:solidFill>
                  <a:schemeClr val="accent1">
                    <a:lumMod val="75000"/>
                  </a:schemeClr>
                </a:solidFill>
                <a:latin typeface="Arial"/>
                <a:cs typeface="Arial"/>
              </a:rPr>
              <a:t>College Name &amp; Department : Heritage Institute Of Technology</a:t>
            </a:r>
          </a:p>
          <a:p>
            <a:r>
              <a:rPr lang="en-US" sz="2000" b="1" dirty="0">
                <a:solidFill>
                  <a:schemeClr val="accent1">
                    <a:lumMod val="75000"/>
                  </a:schemeClr>
                </a:solidFill>
                <a:latin typeface="Arial"/>
                <a:cs typeface="Arial"/>
              </a:rPr>
              <a:t>Computer Science &amp;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00B36708-CE5A-9C84-62EF-E691837FFD0D}"/>
              </a:ext>
            </a:extLst>
          </p:cNvPr>
          <p:cNvSpPr>
            <a:spLocks noGrp="1" noChangeArrowheads="1"/>
          </p:cNvSpPr>
          <p:nvPr>
            <p:ph idx="1"/>
          </p:nvPr>
        </p:nvSpPr>
        <p:spPr bwMode="auto">
          <a:xfrm>
            <a:off x="581192" y="2900024"/>
            <a:ext cx="943399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Enhanced Security</a:t>
            </a:r>
            <a:r>
              <a:rPr kumimoji="0" lang="en-US" altLang="en-US" sz="1800" b="0" i="0" u="none" strike="noStrike" cap="none" normalizeH="0" baseline="0" dirty="0">
                <a:ln>
                  <a:noFill/>
                </a:ln>
                <a:solidFill>
                  <a:schemeClr val="tx1"/>
                </a:solidFill>
                <a:effectLst/>
                <a:latin typeface="Arial" panose="020B0604020202020204" pitchFamily="34" charset="0"/>
              </a:rPr>
              <a:t> – Implement advanced encryption algorithms for stronger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for Larger Messages</a:t>
            </a:r>
            <a:r>
              <a:rPr kumimoji="0" lang="en-US" altLang="en-US" sz="1800" b="0" i="0" u="none" strike="noStrike" cap="none" normalizeH="0" baseline="0" dirty="0">
                <a:ln>
                  <a:noFill/>
                </a:ln>
                <a:solidFill>
                  <a:schemeClr val="tx1"/>
                </a:solidFill>
                <a:effectLst/>
                <a:latin typeface="Arial" panose="020B0604020202020204" pitchFamily="34" charset="0"/>
              </a:rPr>
              <a:t> – Optimize storage to hide longer texts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Multiple File Formats</a:t>
            </a:r>
            <a:r>
              <a:rPr kumimoji="0" lang="en-US" altLang="en-US" sz="1800" b="0" i="0" u="none" strike="noStrike" cap="none" normalizeH="0" baseline="0" dirty="0">
                <a:ln>
                  <a:noFill/>
                </a:ln>
                <a:solidFill>
                  <a:schemeClr val="tx1"/>
                </a:solidFill>
                <a:effectLst/>
                <a:latin typeface="Arial" panose="020B0604020202020204" pitchFamily="34" charset="0"/>
              </a:rPr>
              <a:t> – Extend support to PNG, BMP, and other image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Graphical User Interface (GUI)</a:t>
            </a:r>
            <a:r>
              <a:rPr kumimoji="0" lang="en-US" altLang="en-US" sz="1800" b="0" i="0" u="none" strike="noStrike" cap="none" normalizeH="0" baseline="0" dirty="0">
                <a:ln>
                  <a:noFill/>
                </a:ln>
                <a:solidFill>
                  <a:schemeClr val="tx1"/>
                </a:solidFill>
                <a:effectLst/>
                <a:latin typeface="Arial" panose="020B0604020202020204" pitchFamily="34" charset="0"/>
              </a:rPr>
              <a:t> – Develop a user-friendly interface for non-programmers.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AI-Based Detection Prevention</a:t>
            </a:r>
            <a:r>
              <a:rPr kumimoji="0" lang="en-US" altLang="en-US" sz="1800" b="0" i="0" u="none" strike="noStrike" cap="none" normalizeH="0" baseline="0" dirty="0">
                <a:ln>
                  <a:noFill/>
                </a:ln>
                <a:solidFill>
                  <a:schemeClr val="tx1"/>
                </a:solidFill>
                <a:effectLst/>
                <a:latin typeface="Arial" panose="020B0604020202020204" pitchFamily="34" charset="0"/>
              </a:rPr>
              <a:t> – Improve resistance against steganalysis techniqu</a:t>
            </a:r>
            <a:r>
              <a:rPr lang="en-US" altLang="en-US" sz="1800" dirty="0">
                <a:solidFill>
                  <a:schemeClr val="tx1"/>
                </a:solidFill>
                <a:latin typeface="Arial" panose="020B0604020202020204" pitchFamily="34" charset="0"/>
              </a:rPr>
              <a:t>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Develop a simple </a:t>
            </a:r>
            <a:r>
              <a:rPr lang="en-US" sz="2000" b="1" dirty="0"/>
              <a:t>image-based encryption and decryption system</a:t>
            </a:r>
            <a:r>
              <a:rPr lang="en-US" sz="2000" dirty="0"/>
              <a:t> using Python and OpenCV. The program should allow users to </a:t>
            </a:r>
            <a:r>
              <a:rPr lang="en-US" sz="2000" b="1" dirty="0"/>
              <a:t>hide a secret message inside an image</a:t>
            </a:r>
            <a:r>
              <a:rPr lang="en-US" sz="2000" dirty="0"/>
              <a:t> by modifying pixel values and later </a:t>
            </a:r>
            <a:r>
              <a:rPr lang="en-US" sz="2000" b="1" dirty="0"/>
              <a:t>retrieve the hidden message</a:t>
            </a:r>
            <a:r>
              <a:rPr lang="en-US" sz="2000" dirty="0"/>
              <a:t> using a correct passcode. The encryption process should store the modified image, while the decryption process should extract the message only if the correct passcode is entered. The system should be implemented in two separate scripts: one for encryption and another for decryption.</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CD205B3D-DCB4-44AD-8CF2-AF85E314F46E}"/>
              </a:ext>
            </a:extLst>
          </p:cNvPr>
          <p:cNvSpPr>
            <a:spLocks noGrp="1" noChangeArrowheads="1"/>
          </p:cNvSpPr>
          <p:nvPr>
            <p:ph idx="1"/>
          </p:nvPr>
        </p:nvSpPr>
        <p:spPr bwMode="auto">
          <a:xfrm>
            <a:off x="288925" y="2926358"/>
            <a:ext cx="8565678"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Python 3.x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Image Processing Library:</a:t>
            </a:r>
            <a:r>
              <a:rPr kumimoji="0" lang="en-US" altLang="en-US" sz="1600" b="0" i="0" u="none" strike="noStrike" cap="none" normalizeH="0" baseline="0" dirty="0">
                <a:ln>
                  <a:noFill/>
                </a:ln>
                <a:solidFill>
                  <a:schemeClr val="tx1"/>
                </a:solidFill>
                <a:effectLst/>
                <a:latin typeface="Arial" panose="020B0604020202020204" pitchFamily="34" charset="0"/>
              </a:rPr>
              <a:t>  OpenCV (</a:t>
            </a:r>
            <a:r>
              <a:rPr kumimoji="0" lang="en-US" altLang="en-US" sz="1600" b="0" i="0" u="none" strike="noStrike" cap="none" normalizeH="0" baseline="0" dirty="0">
                <a:ln>
                  <a:noFill/>
                </a:ln>
                <a:solidFill>
                  <a:schemeClr val="tx1"/>
                </a:solidFill>
                <a:effectLst/>
                <a:latin typeface="Arial Unicode MS"/>
              </a:rPr>
              <a:t>cv2</a:t>
            </a:r>
            <a:r>
              <a:rPr kumimoji="0" lang="en-US" altLang="en-US" sz="1600" b="0" i="0" u="none" strike="noStrike" cap="none" normalizeH="0" baseline="0" dirty="0">
                <a:ln>
                  <a:noFill/>
                </a:ln>
                <a:solidFill>
                  <a:schemeClr val="tx1"/>
                </a:solidFill>
                <a:effectLst/>
              </a:rPr>
              <a:t>) – For reading, modifying, and saving images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File Handling &amp; OS Interaction: </a:t>
            </a:r>
            <a:r>
              <a:rPr kumimoji="0" lang="en-US" altLang="en-US" sz="1600" b="0" i="0" u="none" strike="noStrike" cap="none" normalizeH="0" baseline="0" dirty="0">
                <a:ln>
                  <a:noFill/>
                </a:ln>
                <a:solidFill>
                  <a:schemeClr val="tx1"/>
                </a:solidFill>
                <a:effectLst/>
                <a:latin typeface="Arial" panose="020B0604020202020204" pitchFamily="34" charset="0"/>
              </a:rPr>
              <a:t> Python </a:t>
            </a:r>
            <a:r>
              <a:rPr kumimoji="0" lang="en-US" altLang="en-US" sz="1600" b="0" i="0" u="none" strike="noStrike" cap="none" normalizeH="0" baseline="0" dirty="0" err="1">
                <a:ln>
                  <a:noFill/>
                </a:ln>
                <a:solidFill>
                  <a:schemeClr val="tx1"/>
                </a:solidFill>
                <a:effectLst/>
                <a:latin typeface="Arial Unicode MS"/>
              </a:rPr>
              <a:t>os</a:t>
            </a:r>
            <a:r>
              <a:rPr kumimoji="0" lang="en-US" altLang="en-US" sz="1600" b="0" i="0" u="none" strike="noStrike" cap="none" normalizeH="0" baseline="0" dirty="0">
                <a:ln>
                  <a:noFill/>
                </a:ln>
                <a:solidFill>
                  <a:schemeClr val="tx1"/>
                </a:solidFill>
                <a:effectLst/>
              </a:rPr>
              <a:t> module – For managing files and opening images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Encryption Technique:</a:t>
            </a:r>
            <a:r>
              <a:rPr kumimoji="0" lang="en-US" altLang="en-US" sz="1600" b="0" i="0" u="none" strike="noStrike" cap="none" normalizeH="0" baseline="0" dirty="0">
                <a:ln>
                  <a:noFill/>
                </a:ln>
                <a:solidFill>
                  <a:schemeClr val="tx1"/>
                </a:solidFill>
                <a:effectLst/>
                <a:latin typeface="Arial" panose="020B0604020202020204" pitchFamily="34" charset="0"/>
              </a:rPr>
              <a:t>  Pixel-value modification to encode the message inside an image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Authentication:</a:t>
            </a:r>
            <a:r>
              <a:rPr kumimoji="0" lang="en-US" altLang="en-US" sz="1600" b="0" i="0" u="none" strike="noStrike" cap="none" normalizeH="0" baseline="0" dirty="0">
                <a:ln>
                  <a:noFill/>
                </a:ln>
                <a:solidFill>
                  <a:schemeClr val="tx1"/>
                </a:solidFill>
                <a:effectLst/>
                <a:latin typeface="Arial" panose="020B0604020202020204" pitchFamily="34" charset="0"/>
              </a:rPr>
              <a:t> Passcode-based security for decryption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IDE/Editor:</a:t>
            </a:r>
            <a:r>
              <a:rPr kumimoji="0" lang="en-US" altLang="en-US" sz="1600" b="0" i="0" u="none" strike="noStrike" cap="none" normalizeH="0" baseline="0" dirty="0">
                <a:ln>
                  <a:noFill/>
                </a:ln>
                <a:solidFill>
                  <a:schemeClr val="tx1"/>
                </a:solidFill>
                <a:effectLst/>
                <a:latin typeface="Arial" panose="020B0604020202020204" pitchFamily="34" charset="0"/>
              </a:rPr>
              <a:t>  Visual Studio Code (VS Code) for writing and running the scripts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Platform Compatibility:</a:t>
            </a:r>
            <a:r>
              <a:rPr kumimoji="0" lang="en-US" altLang="en-US" sz="1600" b="0" i="0" u="none" strike="noStrike" cap="none" normalizeH="0" baseline="0" dirty="0">
                <a:ln>
                  <a:noFill/>
                </a:ln>
                <a:solidFill>
                  <a:schemeClr val="tx1"/>
                </a:solidFill>
                <a:effectLst/>
                <a:latin typeface="Arial" panose="020B0604020202020204" pitchFamily="34" charset="0"/>
              </a:rPr>
              <a:t> Works on </a:t>
            </a:r>
            <a:r>
              <a:rPr kumimoji="0" lang="en-US" altLang="en-US" sz="1600" i="0" u="none" strike="noStrike" cap="none" normalizeH="0" baseline="0" dirty="0">
                <a:ln>
                  <a:noFill/>
                </a:ln>
                <a:solidFill>
                  <a:schemeClr val="tx1"/>
                </a:solidFill>
                <a:effectLst/>
                <a:latin typeface="Arial" panose="020B0604020202020204" pitchFamily="34" charset="0"/>
              </a:rPr>
              <a:t>Windows, macOS , and Linux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F184C6C8-BA5D-B4C2-C0D2-B26B74544EE4}"/>
              </a:ext>
            </a:extLst>
          </p:cNvPr>
          <p:cNvSpPr>
            <a:spLocks noGrp="1" noChangeArrowheads="1"/>
          </p:cNvSpPr>
          <p:nvPr>
            <p:ph idx="1"/>
          </p:nvPr>
        </p:nvSpPr>
        <p:spPr bwMode="auto">
          <a:xfrm>
            <a:off x="149225" y="2761387"/>
            <a:ext cx="46121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Image-Based Steganography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Passcode-Protected Decryption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 External Storage of Message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Lightweight &amp; Fast Execution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Cross-Platform Compatibility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Separation of Encryption &amp; Decryption</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D0B7582B-6C71-6825-67A3-B70EBA2F0E66}"/>
              </a:ext>
            </a:extLst>
          </p:cNvPr>
          <p:cNvSpPr>
            <a:spLocks noGrp="1" noChangeArrowheads="1"/>
          </p:cNvSpPr>
          <p:nvPr>
            <p:ph idx="1"/>
          </p:nvPr>
        </p:nvSpPr>
        <p:spPr bwMode="auto">
          <a:xfrm>
            <a:off x="581192" y="2900024"/>
            <a:ext cx="349647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Cybersecurity Enthusiasts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 &amp; Researchers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Privacy-Conscious Users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Forensic Experts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Developers &amp; Programmers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52CC209-2C99-9993-C7C4-66448DA72391}"/>
              </a:ext>
            </a:extLst>
          </p:cNvPr>
          <p:cNvPicPr>
            <a:picLocks noGrp="1" noChangeAspect="1"/>
          </p:cNvPicPr>
          <p:nvPr>
            <p:ph idx="1"/>
          </p:nvPr>
        </p:nvPicPr>
        <p:blipFill>
          <a:blip r:embed="rId2"/>
          <a:stretch>
            <a:fillRect/>
          </a:stretch>
        </p:blipFill>
        <p:spPr>
          <a:xfrm>
            <a:off x="581192" y="1232452"/>
            <a:ext cx="3420536" cy="2837631"/>
          </a:xfrm>
        </p:spPr>
      </p:pic>
      <p:pic>
        <p:nvPicPr>
          <p:cNvPr id="7" name="Picture 6">
            <a:extLst>
              <a:ext uri="{FF2B5EF4-FFF2-40B4-BE49-F238E27FC236}">
                <a16:creationId xmlns:a16="http://schemas.microsoft.com/office/drawing/2014/main" id="{2996D30B-7049-8270-A24E-28F1127957B8}"/>
              </a:ext>
            </a:extLst>
          </p:cNvPr>
          <p:cNvPicPr>
            <a:picLocks noChangeAspect="1"/>
          </p:cNvPicPr>
          <p:nvPr/>
        </p:nvPicPr>
        <p:blipFill>
          <a:blip r:embed="rId3"/>
          <a:stretch>
            <a:fillRect/>
          </a:stretch>
        </p:blipFill>
        <p:spPr>
          <a:xfrm>
            <a:off x="8185353" y="1300271"/>
            <a:ext cx="3539613" cy="2837631"/>
          </a:xfrm>
          <a:prstGeom prst="rect">
            <a:avLst/>
          </a:prstGeom>
        </p:spPr>
      </p:pic>
      <p:pic>
        <p:nvPicPr>
          <p:cNvPr id="9" name="Picture 8">
            <a:extLst>
              <a:ext uri="{FF2B5EF4-FFF2-40B4-BE49-F238E27FC236}">
                <a16:creationId xmlns:a16="http://schemas.microsoft.com/office/drawing/2014/main" id="{EB58558F-8799-034F-B9E9-8F63693D6370}"/>
              </a:ext>
            </a:extLst>
          </p:cNvPr>
          <p:cNvPicPr>
            <a:picLocks noChangeAspect="1"/>
          </p:cNvPicPr>
          <p:nvPr/>
        </p:nvPicPr>
        <p:blipFill>
          <a:blip r:embed="rId4"/>
          <a:stretch>
            <a:fillRect/>
          </a:stretch>
        </p:blipFill>
        <p:spPr>
          <a:xfrm>
            <a:off x="4369350" y="3128931"/>
            <a:ext cx="3436918" cy="2017942"/>
          </a:xfrm>
          <a:prstGeom prst="rect">
            <a:avLst/>
          </a:prstGeom>
        </p:spPr>
      </p:pic>
      <p:sp>
        <p:nvSpPr>
          <p:cNvPr id="11" name="TextBox 10">
            <a:extLst>
              <a:ext uri="{FF2B5EF4-FFF2-40B4-BE49-F238E27FC236}">
                <a16:creationId xmlns:a16="http://schemas.microsoft.com/office/drawing/2014/main" id="{244A3206-CB83-89EA-27BE-AE95A5A4D14D}"/>
              </a:ext>
            </a:extLst>
          </p:cNvPr>
          <p:cNvSpPr txBox="1"/>
          <p:nvPr/>
        </p:nvSpPr>
        <p:spPr>
          <a:xfrm>
            <a:off x="1238865" y="4414684"/>
            <a:ext cx="1356852" cy="369332"/>
          </a:xfrm>
          <a:prstGeom prst="rect">
            <a:avLst/>
          </a:prstGeom>
          <a:noFill/>
        </p:spPr>
        <p:txBody>
          <a:bodyPr wrap="square" rtlCol="0">
            <a:spAutoFit/>
          </a:bodyPr>
          <a:lstStyle/>
          <a:p>
            <a:r>
              <a:rPr lang="en-US" dirty="0"/>
              <a:t>Input Image</a:t>
            </a:r>
          </a:p>
        </p:txBody>
      </p:sp>
      <p:sp>
        <p:nvSpPr>
          <p:cNvPr id="12" name="TextBox 11">
            <a:extLst>
              <a:ext uri="{FF2B5EF4-FFF2-40B4-BE49-F238E27FC236}">
                <a16:creationId xmlns:a16="http://schemas.microsoft.com/office/drawing/2014/main" id="{0CB241A9-ACEB-AF91-69F5-EA4BC58D245F}"/>
              </a:ext>
            </a:extLst>
          </p:cNvPr>
          <p:cNvSpPr txBox="1"/>
          <p:nvPr/>
        </p:nvSpPr>
        <p:spPr>
          <a:xfrm>
            <a:off x="9134167" y="4414684"/>
            <a:ext cx="1641987" cy="369332"/>
          </a:xfrm>
          <a:prstGeom prst="rect">
            <a:avLst/>
          </a:prstGeom>
          <a:noFill/>
        </p:spPr>
        <p:txBody>
          <a:bodyPr wrap="square" rtlCol="0">
            <a:spAutoFit/>
          </a:bodyPr>
          <a:lstStyle/>
          <a:p>
            <a:r>
              <a:rPr lang="en-US" dirty="0"/>
              <a:t>Output Image</a:t>
            </a:r>
          </a:p>
        </p:txBody>
      </p:sp>
      <p:sp>
        <p:nvSpPr>
          <p:cNvPr id="14" name="TextBox 13">
            <a:extLst>
              <a:ext uri="{FF2B5EF4-FFF2-40B4-BE49-F238E27FC236}">
                <a16:creationId xmlns:a16="http://schemas.microsoft.com/office/drawing/2014/main" id="{FF30EF36-C959-649D-B12D-5EF006BA326B}"/>
              </a:ext>
            </a:extLst>
          </p:cNvPr>
          <p:cNvSpPr txBox="1"/>
          <p:nvPr/>
        </p:nvSpPr>
        <p:spPr>
          <a:xfrm>
            <a:off x="4798142" y="5378245"/>
            <a:ext cx="2399071" cy="369332"/>
          </a:xfrm>
          <a:prstGeom prst="rect">
            <a:avLst/>
          </a:prstGeom>
          <a:noFill/>
        </p:spPr>
        <p:txBody>
          <a:bodyPr wrap="square" rtlCol="0">
            <a:spAutoFit/>
          </a:bodyPr>
          <a:lstStyle/>
          <a:p>
            <a:r>
              <a:rPr lang="en-US" dirty="0"/>
              <a:t>Output Terminal</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successfully implements a </a:t>
            </a:r>
            <a:r>
              <a:rPr lang="en-US" b="1" dirty="0"/>
              <a:t>simple image-based encryption and decryption system</a:t>
            </a:r>
            <a:r>
              <a:rPr lang="en-US" dirty="0"/>
              <a:t> using Python and OpenCV. By modifying pixel values, it securely hides a secret message inside an image, ensuring that only users with the correct passcode can retrieve it. The separation of encryption and decryption into two scripts enhances modularity and usability. This approach provides a lightweight and effective </a:t>
            </a:r>
            <a:r>
              <a:rPr lang="en-US" b="1" dirty="0"/>
              <a:t>steganography technique</a:t>
            </a:r>
            <a:r>
              <a:rPr lang="en-US" dirty="0"/>
              <a:t>, making it useful for privacy-conscious users, students, and cybersecurity enthusiasts</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https://github.com/Srinjoy100/SteganoGraphyProje</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55</TotalTime>
  <Words>427</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Unicode MS</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Srinjoy Bhattacharjee</cp:lastModifiedBy>
  <cp:revision>28</cp:revision>
  <dcterms:created xsi:type="dcterms:W3CDTF">2021-05-26T16:50:10Z</dcterms:created>
  <dcterms:modified xsi:type="dcterms:W3CDTF">2025-02-24T12:02:41Z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