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02EB-0AF9-4D00-BDFD-6B5A3C1CEC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26E778-BEC3-4C46-96F1-1B40A38DD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6556D9-70DD-44C4-BAB3-09C4BADFA196}"/>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5" name="Footer Placeholder 4">
            <a:extLst>
              <a:ext uri="{FF2B5EF4-FFF2-40B4-BE49-F238E27FC236}">
                <a16:creationId xmlns:a16="http://schemas.microsoft.com/office/drawing/2014/main" id="{51EC5228-7AF7-4C2F-B9FC-200A979FB3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9D204-815A-4340-857C-D3A538EDB30A}"/>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403812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25A6-B7B1-444D-977A-B8746D682A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06A10F-FA74-4B93-96B0-D82769BD7B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032EE-48E0-4FFC-A77E-EE62342D3476}"/>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5" name="Footer Placeholder 4">
            <a:extLst>
              <a:ext uri="{FF2B5EF4-FFF2-40B4-BE49-F238E27FC236}">
                <a16:creationId xmlns:a16="http://schemas.microsoft.com/office/drawing/2014/main" id="{837CB30A-C16D-4096-91D6-76CBDDE30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8F963-962B-4554-9F9F-8E0DB50E2ABA}"/>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250850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0FBDA-0001-458A-82E3-B1E18D4C77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B2DADD-EB4C-49FE-8563-DAA8F5AA3D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7D4E2D-8AD5-4090-A895-008F02C5A130}"/>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5" name="Footer Placeholder 4">
            <a:extLst>
              <a:ext uri="{FF2B5EF4-FFF2-40B4-BE49-F238E27FC236}">
                <a16:creationId xmlns:a16="http://schemas.microsoft.com/office/drawing/2014/main" id="{83928819-F43A-4DBC-8DA4-05F1C9119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68A27-9B43-43E6-9748-787D20E6B15A}"/>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129990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00D8-4E91-4679-8943-78D54E9F4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70852C-9D49-406D-8B02-989C06424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0C875E-8B84-4EB7-8786-D8A4CAC1734E}"/>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5" name="Footer Placeholder 4">
            <a:extLst>
              <a:ext uri="{FF2B5EF4-FFF2-40B4-BE49-F238E27FC236}">
                <a16:creationId xmlns:a16="http://schemas.microsoft.com/office/drawing/2014/main" id="{9E0AC430-1E4A-4EC7-B35B-92B4C2C1B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742AE-F4B2-40B2-B577-B61DFAE1B603}"/>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318391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FE87-FBB8-46F0-97FB-83A9602FB7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305A79-5C7D-4E67-A53B-DF841E784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24DAFB-03DA-416B-B395-5CF92441AA8E}"/>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5" name="Footer Placeholder 4">
            <a:extLst>
              <a:ext uri="{FF2B5EF4-FFF2-40B4-BE49-F238E27FC236}">
                <a16:creationId xmlns:a16="http://schemas.microsoft.com/office/drawing/2014/main" id="{32B5B4AF-8A0E-48AE-A3F4-1BC2A6AC3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02D89-DE06-4568-82FA-6D369D04D27D}"/>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215092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FA45-C160-464D-AC21-19553A4D2D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983495-8D2C-4D2E-A9ED-88218A5A14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22829F-FCB6-488D-82D6-5A9E22E5DB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6755F7-8318-453F-8C10-3C660BD53918}"/>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6" name="Footer Placeholder 5">
            <a:extLst>
              <a:ext uri="{FF2B5EF4-FFF2-40B4-BE49-F238E27FC236}">
                <a16:creationId xmlns:a16="http://schemas.microsoft.com/office/drawing/2014/main" id="{39E684A8-B9B7-4A88-9874-9A389E4858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C60D04-50DC-45A2-ACB9-F50814BE53F0}"/>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2041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B15C-F483-4D35-A69F-311DE9564F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A735C-9308-48D0-A27A-64A6C835A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330A3A-30FE-4862-BB6C-9CA38D755F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DDF3C4-4C8A-41B4-A0F1-55F814534F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2DEC3-B4C4-46EC-B3DE-5696F21202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C4EE20-CD04-4252-8A01-00BC89EAECE5}"/>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8" name="Footer Placeholder 7">
            <a:extLst>
              <a:ext uri="{FF2B5EF4-FFF2-40B4-BE49-F238E27FC236}">
                <a16:creationId xmlns:a16="http://schemas.microsoft.com/office/drawing/2014/main" id="{5FB24186-D9D2-45BB-BFEE-977AF6ECB9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2A41B7-B9D9-4CB2-9FDE-2A7C21EA5A88}"/>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418615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4DF1-999A-4163-9015-D532E7EDAE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22E6E8-94BB-4AB1-873C-5A780FCC1602}"/>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4" name="Footer Placeholder 3">
            <a:extLst>
              <a:ext uri="{FF2B5EF4-FFF2-40B4-BE49-F238E27FC236}">
                <a16:creationId xmlns:a16="http://schemas.microsoft.com/office/drawing/2014/main" id="{8F74D1A8-DF84-4C17-AE6B-AE422DF1D0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0AE5BF-32F4-4339-B888-FE51409DCE9C}"/>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86091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40D31-ABE8-4050-A764-977BAC820033}"/>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3" name="Footer Placeholder 2">
            <a:extLst>
              <a:ext uri="{FF2B5EF4-FFF2-40B4-BE49-F238E27FC236}">
                <a16:creationId xmlns:a16="http://schemas.microsoft.com/office/drawing/2014/main" id="{2782FAE0-CD28-41DD-B664-6AB35D802F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94D85E-3C77-4812-9E11-F27CFFD3DA13}"/>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381590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FB60-E2F1-49CF-AC51-2CD2873D8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CAA32A-7A18-47E9-8D7F-EC71DB66B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04489-313A-4DE3-9760-4D296DE62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2987D-0986-4085-A027-1F9C26126FB7}"/>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6" name="Footer Placeholder 5">
            <a:extLst>
              <a:ext uri="{FF2B5EF4-FFF2-40B4-BE49-F238E27FC236}">
                <a16:creationId xmlns:a16="http://schemas.microsoft.com/office/drawing/2014/main" id="{CEA2921A-19FF-43D7-B613-5527848DEC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6D948C-C458-466F-947C-4294985FB250}"/>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208591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D281-C89D-4A1D-9E53-A624E4E0F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C557B6-93B3-4218-A3FB-357E302C3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EFD2F2-8EA7-43A7-8847-F3CDCBA54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FCFFB-A17D-4C9B-BE9C-2E1588C82826}"/>
              </a:ext>
            </a:extLst>
          </p:cNvPr>
          <p:cNvSpPr>
            <a:spLocks noGrp="1"/>
          </p:cNvSpPr>
          <p:nvPr>
            <p:ph type="dt" sz="half" idx="10"/>
          </p:nvPr>
        </p:nvSpPr>
        <p:spPr/>
        <p:txBody>
          <a:bodyPr/>
          <a:lstStyle/>
          <a:p>
            <a:fld id="{9EBE746F-09D7-4114-80F7-A5863AB11D72}" type="datetimeFigureOut">
              <a:rPr lang="en-IN" smtClean="0"/>
              <a:t>25-04-2022</a:t>
            </a:fld>
            <a:endParaRPr lang="en-IN"/>
          </a:p>
        </p:txBody>
      </p:sp>
      <p:sp>
        <p:nvSpPr>
          <p:cNvPr id="6" name="Footer Placeholder 5">
            <a:extLst>
              <a:ext uri="{FF2B5EF4-FFF2-40B4-BE49-F238E27FC236}">
                <a16:creationId xmlns:a16="http://schemas.microsoft.com/office/drawing/2014/main" id="{CA9BFDDF-7EDF-4039-98E3-790F7428C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B8E5BC-3771-41E1-9097-54E494D78180}"/>
              </a:ext>
            </a:extLst>
          </p:cNvPr>
          <p:cNvSpPr>
            <a:spLocks noGrp="1"/>
          </p:cNvSpPr>
          <p:nvPr>
            <p:ph type="sldNum" sz="quarter" idx="12"/>
          </p:nvPr>
        </p:nvSpPr>
        <p:spPr/>
        <p:txBody>
          <a:bodyPr/>
          <a:lstStyle/>
          <a:p>
            <a:fld id="{5F24E92F-8A7B-4072-B878-053901A8DFAF}" type="slidenum">
              <a:rPr lang="en-IN" smtClean="0"/>
              <a:t>‹#›</a:t>
            </a:fld>
            <a:endParaRPr lang="en-IN"/>
          </a:p>
        </p:txBody>
      </p:sp>
    </p:spTree>
    <p:extLst>
      <p:ext uri="{BB962C8B-B14F-4D97-AF65-F5344CB8AC3E}">
        <p14:creationId xmlns:p14="http://schemas.microsoft.com/office/powerpoint/2010/main" val="262121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00DAD-4834-4E3E-935A-4AA13BB4F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A5C484-3899-4FE2-AF33-0BADCB4B3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F814A-DE90-4F75-AB9C-3AAEA8140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E746F-09D7-4114-80F7-A5863AB11D72}" type="datetimeFigureOut">
              <a:rPr lang="en-IN" smtClean="0"/>
              <a:t>25-04-2022</a:t>
            </a:fld>
            <a:endParaRPr lang="en-IN"/>
          </a:p>
        </p:txBody>
      </p:sp>
      <p:sp>
        <p:nvSpPr>
          <p:cNvPr id="5" name="Footer Placeholder 4">
            <a:extLst>
              <a:ext uri="{FF2B5EF4-FFF2-40B4-BE49-F238E27FC236}">
                <a16:creationId xmlns:a16="http://schemas.microsoft.com/office/drawing/2014/main" id="{69C6D187-2C41-4B8E-91A8-4E2B8680B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B1894C-B393-4E8C-8F4B-40CFA0E1F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4E92F-8A7B-4072-B878-053901A8DFAF}" type="slidenum">
              <a:rPr lang="en-IN" smtClean="0"/>
              <a:t>‹#›</a:t>
            </a:fld>
            <a:endParaRPr lang="en-IN"/>
          </a:p>
        </p:txBody>
      </p:sp>
    </p:spTree>
    <p:extLst>
      <p:ext uri="{BB962C8B-B14F-4D97-AF65-F5344CB8AC3E}">
        <p14:creationId xmlns:p14="http://schemas.microsoft.com/office/powerpoint/2010/main" val="1630453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BFB7-52D9-43D0-875F-CBEEA2913211}"/>
              </a:ext>
            </a:extLst>
          </p:cNvPr>
          <p:cNvSpPr>
            <a:spLocks noGrp="1"/>
          </p:cNvSpPr>
          <p:nvPr>
            <p:ph type="ctrTitle"/>
          </p:nvPr>
        </p:nvSpPr>
        <p:spPr/>
        <p:txBody>
          <a:bodyPr/>
          <a:lstStyle/>
          <a:p>
            <a:r>
              <a:rPr lang="en-US" dirty="0"/>
              <a:t>Team name: //Krishi </a:t>
            </a:r>
            <a:r>
              <a:rPr lang="en-US" dirty="0" err="1"/>
              <a:t>Yuva</a:t>
            </a:r>
            <a:endParaRPr lang="en-IN" dirty="0"/>
          </a:p>
        </p:txBody>
      </p:sp>
      <p:sp>
        <p:nvSpPr>
          <p:cNvPr id="3" name="Subtitle 2">
            <a:extLst>
              <a:ext uri="{FF2B5EF4-FFF2-40B4-BE49-F238E27FC236}">
                <a16:creationId xmlns:a16="http://schemas.microsoft.com/office/drawing/2014/main" id="{EE5500F4-CC81-4495-8812-09A0F6257541}"/>
              </a:ext>
            </a:extLst>
          </p:cNvPr>
          <p:cNvSpPr>
            <a:spLocks noGrp="1"/>
          </p:cNvSpPr>
          <p:nvPr>
            <p:ph type="subTitle" idx="1"/>
          </p:nvPr>
        </p:nvSpPr>
        <p:spPr/>
        <p:txBody>
          <a:bodyPr/>
          <a:lstStyle/>
          <a:p>
            <a:r>
              <a:rPr lang="en-US" dirty="0"/>
              <a:t>Nava </a:t>
            </a:r>
            <a:r>
              <a:rPr lang="en-US" dirty="0" err="1"/>
              <a:t>Yuva</a:t>
            </a:r>
            <a:r>
              <a:rPr lang="en-US" dirty="0"/>
              <a:t> Srujna’22</a:t>
            </a:r>
            <a:endParaRPr lang="en-IN" dirty="0"/>
          </a:p>
        </p:txBody>
      </p:sp>
    </p:spTree>
    <p:extLst>
      <p:ext uri="{BB962C8B-B14F-4D97-AF65-F5344CB8AC3E}">
        <p14:creationId xmlns:p14="http://schemas.microsoft.com/office/powerpoint/2010/main" val="369805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8ED0-37DE-4592-9D51-1BE67C7BF6B1}"/>
              </a:ext>
            </a:extLst>
          </p:cNvPr>
          <p:cNvSpPr>
            <a:spLocks noGrp="1"/>
          </p:cNvSpPr>
          <p:nvPr>
            <p:ph type="title"/>
          </p:nvPr>
        </p:nvSpPr>
        <p:spPr>
          <a:xfrm>
            <a:off x="3174274" y="365125"/>
            <a:ext cx="8179526" cy="640715"/>
          </a:xfrm>
        </p:spPr>
        <p:txBody>
          <a:bodyPr>
            <a:normAutofit fontScale="90000"/>
          </a:bodyPr>
          <a:lstStyle/>
          <a:p>
            <a:pPr algn="ctr"/>
            <a:r>
              <a:rPr lang="en-US" dirty="0"/>
              <a:t>Table of contents</a:t>
            </a:r>
            <a:endParaRPr lang="en-IN" dirty="0"/>
          </a:p>
        </p:txBody>
      </p:sp>
      <p:cxnSp>
        <p:nvCxnSpPr>
          <p:cNvPr id="7" name="Straight Connector 6">
            <a:extLst>
              <a:ext uri="{FF2B5EF4-FFF2-40B4-BE49-F238E27FC236}">
                <a16:creationId xmlns:a16="http://schemas.microsoft.com/office/drawing/2014/main" id="{A7D0FF71-D124-4923-9920-F7EC21469927}"/>
              </a:ext>
            </a:extLst>
          </p:cNvPr>
          <p:cNvCxnSpPr>
            <a:cxnSpLocks/>
          </p:cNvCxnSpPr>
          <p:nvPr/>
        </p:nvCxnSpPr>
        <p:spPr>
          <a:xfrm>
            <a:off x="1750423" y="222069"/>
            <a:ext cx="0" cy="6544491"/>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A349CF9-73B7-48A5-8826-45CEF85D8CA5}"/>
              </a:ext>
            </a:extLst>
          </p:cNvPr>
          <p:cNvCxnSpPr>
            <a:stCxn id="5" idx="1"/>
          </p:cNvCxnSpPr>
          <p:nvPr/>
        </p:nvCxnSpPr>
        <p:spPr>
          <a:xfrm>
            <a:off x="468475" y="1242559"/>
            <a:ext cx="1172352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3B5BEA3-6C93-4636-A3F5-77305C93CA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8475" y="0"/>
            <a:ext cx="2563896" cy="2485118"/>
          </a:xfrm>
        </p:spPr>
      </p:pic>
      <p:sp>
        <p:nvSpPr>
          <p:cNvPr id="15" name="TextBox 14">
            <a:extLst>
              <a:ext uri="{FF2B5EF4-FFF2-40B4-BE49-F238E27FC236}">
                <a16:creationId xmlns:a16="http://schemas.microsoft.com/office/drawing/2014/main" id="{7AB4F3DB-7419-46C2-A1EA-7C2CD676C0E8}"/>
              </a:ext>
            </a:extLst>
          </p:cNvPr>
          <p:cNvSpPr txBox="1"/>
          <p:nvPr/>
        </p:nvSpPr>
        <p:spPr>
          <a:xfrm>
            <a:off x="3032371" y="2248399"/>
            <a:ext cx="8593569"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Outline</a:t>
            </a:r>
          </a:p>
          <a:p>
            <a:pPr marL="285750" indent="-285750">
              <a:buFont typeface="Wingdings" panose="05000000000000000000" pitchFamily="2" charset="2"/>
              <a:buChar char="Ø"/>
            </a:pPr>
            <a:r>
              <a:rPr lang="en-US" dirty="0"/>
              <a:t>Introduction</a:t>
            </a:r>
          </a:p>
          <a:p>
            <a:pPr marL="285750" indent="-285750">
              <a:buFont typeface="Wingdings" panose="05000000000000000000" pitchFamily="2" charset="2"/>
              <a:buChar char="Ø"/>
            </a:pPr>
            <a:r>
              <a:rPr lang="en-US" dirty="0"/>
              <a:t>Literature Review</a:t>
            </a:r>
          </a:p>
          <a:p>
            <a:pPr marL="285750" indent="-285750">
              <a:buFont typeface="Wingdings" panose="05000000000000000000" pitchFamily="2" charset="2"/>
              <a:buChar char="Ø"/>
            </a:pPr>
            <a:r>
              <a:rPr lang="en-US" dirty="0"/>
              <a:t>Objective</a:t>
            </a:r>
          </a:p>
          <a:p>
            <a:pPr marL="285750" indent="-285750">
              <a:buFont typeface="Wingdings" panose="05000000000000000000" pitchFamily="2" charset="2"/>
              <a:buChar char="Ø"/>
            </a:pPr>
            <a:r>
              <a:rPr lang="en-US" dirty="0"/>
              <a:t>Materials</a:t>
            </a:r>
          </a:p>
          <a:p>
            <a:pPr marL="285750" indent="-285750">
              <a:buFont typeface="Wingdings" panose="05000000000000000000" pitchFamily="2" charset="2"/>
              <a:buChar char="Ø"/>
            </a:pPr>
            <a:r>
              <a:rPr lang="en-US" dirty="0"/>
              <a:t>Methods</a:t>
            </a:r>
          </a:p>
          <a:p>
            <a:pPr marL="285750" indent="-285750">
              <a:buFont typeface="Wingdings" panose="05000000000000000000" pitchFamily="2" charset="2"/>
              <a:buChar char="Ø"/>
            </a:pPr>
            <a:r>
              <a:rPr lang="en-US" dirty="0"/>
              <a:t>Results</a:t>
            </a:r>
          </a:p>
          <a:p>
            <a:pPr marL="285750" indent="-285750">
              <a:buFont typeface="Wingdings" panose="05000000000000000000" pitchFamily="2" charset="2"/>
              <a:buChar char="Ø"/>
            </a:pPr>
            <a:r>
              <a:rPr lang="en-US" dirty="0"/>
              <a:t>Conclusion</a:t>
            </a:r>
          </a:p>
          <a:p>
            <a:pPr marL="285750" indent="-285750">
              <a:buFont typeface="Wingdings" panose="05000000000000000000" pitchFamily="2" charset="2"/>
              <a:buChar char="Ø"/>
            </a:pPr>
            <a:r>
              <a:rPr lang="en-US" dirty="0"/>
              <a:t>References</a:t>
            </a:r>
            <a:endParaRPr lang="en-IN" dirty="0"/>
          </a:p>
        </p:txBody>
      </p:sp>
    </p:spTree>
    <p:extLst>
      <p:ext uri="{BB962C8B-B14F-4D97-AF65-F5344CB8AC3E}">
        <p14:creationId xmlns:p14="http://schemas.microsoft.com/office/powerpoint/2010/main" val="315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8ED0-37DE-4592-9D51-1BE67C7BF6B1}"/>
              </a:ext>
            </a:extLst>
          </p:cNvPr>
          <p:cNvSpPr>
            <a:spLocks noGrp="1"/>
          </p:cNvSpPr>
          <p:nvPr>
            <p:ph type="title"/>
          </p:nvPr>
        </p:nvSpPr>
        <p:spPr>
          <a:xfrm>
            <a:off x="3174274" y="365125"/>
            <a:ext cx="8179526" cy="640715"/>
          </a:xfrm>
        </p:spPr>
        <p:txBody>
          <a:bodyPr>
            <a:normAutofit fontScale="90000"/>
          </a:bodyPr>
          <a:lstStyle/>
          <a:p>
            <a:pPr algn="ctr"/>
            <a:r>
              <a:rPr lang="en-US" dirty="0"/>
              <a:t>Outline</a:t>
            </a:r>
            <a:endParaRPr lang="en-IN" dirty="0"/>
          </a:p>
        </p:txBody>
      </p:sp>
      <p:cxnSp>
        <p:nvCxnSpPr>
          <p:cNvPr id="7" name="Straight Connector 6">
            <a:extLst>
              <a:ext uri="{FF2B5EF4-FFF2-40B4-BE49-F238E27FC236}">
                <a16:creationId xmlns:a16="http://schemas.microsoft.com/office/drawing/2014/main" id="{A7D0FF71-D124-4923-9920-F7EC21469927}"/>
              </a:ext>
            </a:extLst>
          </p:cNvPr>
          <p:cNvCxnSpPr>
            <a:cxnSpLocks/>
          </p:cNvCxnSpPr>
          <p:nvPr/>
        </p:nvCxnSpPr>
        <p:spPr>
          <a:xfrm>
            <a:off x="1750423" y="0"/>
            <a:ext cx="0" cy="6766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A349CF9-73B7-48A5-8826-45CEF85D8CA5}"/>
              </a:ext>
            </a:extLst>
          </p:cNvPr>
          <p:cNvCxnSpPr>
            <a:stCxn id="5" idx="1"/>
          </p:cNvCxnSpPr>
          <p:nvPr/>
        </p:nvCxnSpPr>
        <p:spPr>
          <a:xfrm>
            <a:off x="468474" y="1333999"/>
            <a:ext cx="11723526"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3B5BEA3-6C93-4636-A3F5-77305C93CA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8474" y="91440"/>
            <a:ext cx="2563896" cy="2485118"/>
          </a:xfrm>
        </p:spPr>
      </p:pic>
      <p:sp>
        <p:nvSpPr>
          <p:cNvPr id="3" name="TextBox 2">
            <a:extLst>
              <a:ext uri="{FF2B5EF4-FFF2-40B4-BE49-F238E27FC236}">
                <a16:creationId xmlns:a16="http://schemas.microsoft.com/office/drawing/2014/main" id="{9785A95E-A6C5-4021-89BB-2F74F6B3FCE8}"/>
              </a:ext>
            </a:extLst>
          </p:cNvPr>
          <p:cNvSpPr txBox="1"/>
          <p:nvPr/>
        </p:nvSpPr>
        <p:spPr>
          <a:xfrm>
            <a:off x="3032371" y="2248399"/>
            <a:ext cx="8321430" cy="3970318"/>
          </a:xfrm>
          <a:prstGeom prst="rect">
            <a:avLst/>
          </a:prstGeom>
          <a:noFill/>
        </p:spPr>
        <p:txBody>
          <a:bodyPr wrap="square" rtlCol="0">
            <a:spAutoFit/>
          </a:bodyPr>
          <a:lstStyle/>
          <a:p>
            <a:r>
              <a:rPr lang="en-US" dirty="0"/>
              <a:t>With dwindling food security , rapid climate change, and increasing economic disparities the need to switch to Climate Smart Agriculture practices is the need of the hour. </a:t>
            </a:r>
          </a:p>
          <a:p>
            <a:endParaRPr lang="en-US" dirty="0"/>
          </a:p>
          <a:p>
            <a:r>
              <a:rPr lang="en-US" dirty="0"/>
              <a:t>	 We designed a RC car to collect specific soil samples in large farms and an algorithm which tests the procured data against economical and native environmental factors to suggest the best possible crop for maximum yield and minimal degradation of surrounding ecosystem. </a:t>
            </a:r>
          </a:p>
          <a:p>
            <a:endParaRPr lang="en-US" dirty="0"/>
          </a:p>
          <a:p>
            <a:r>
              <a:rPr lang="en-US" dirty="0"/>
              <a:t>	 The algorithm currently uses limited data from three most important agricultural states in India. The main aim is to achieve sustainable crop production  and boost incomes in the agricultural sector. Shrinking the economy to smaller pockets will encourage farmers to adopt practices beneficial to the local ecosystem, and not just ones beneficial to the pocket.</a:t>
            </a:r>
          </a:p>
        </p:txBody>
      </p:sp>
    </p:spTree>
    <p:extLst>
      <p:ext uri="{BB962C8B-B14F-4D97-AF65-F5344CB8AC3E}">
        <p14:creationId xmlns:p14="http://schemas.microsoft.com/office/powerpoint/2010/main" val="187713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8ED0-37DE-4592-9D51-1BE67C7BF6B1}"/>
              </a:ext>
            </a:extLst>
          </p:cNvPr>
          <p:cNvSpPr>
            <a:spLocks noGrp="1"/>
          </p:cNvSpPr>
          <p:nvPr>
            <p:ph type="title"/>
          </p:nvPr>
        </p:nvSpPr>
        <p:spPr>
          <a:xfrm>
            <a:off x="3174274" y="365125"/>
            <a:ext cx="8179526" cy="640715"/>
          </a:xfrm>
        </p:spPr>
        <p:txBody>
          <a:bodyPr>
            <a:normAutofit fontScale="90000"/>
          </a:bodyPr>
          <a:lstStyle/>
          <a:p>
            <a:pPr algn="ctr"/>
            <a:r>
              <a:rPr lang="en-US" dirty="0"/>
              <a:t>Literature Review</a:t>
            </a:r>
            <a:endParaRPr lang="en-IN" dirty="0"/>
          </a:p>
        </p:txBody>
      </p:sp>
      <p:cxnSp>
        <p:nvCxnSpPr>
          <p:cNvPr id="7" name="Straight Connector 6">
            <a:extLst>
              <a:ext uri="{FF2B5EF4-FFF2-40B4-BE49-F238E27FC236}">
                <a16:creationId xmlns:a16="http://schemas.microsoft.com/office/drawing/2014/main" id="{A7D0FF71-D124-4923-9920-F7EC21469927}"/>
              </a:ext>
            </a:extLst>
          </p:cNvPr>
          <p:cNvCxnSpPr>
            <a:cxnSpLocks/>
          </p:cNvCxnSpPr>
          <p:nvPr/>
        </p:nvCxnSpPr>
        <p:spPr>
          <a:xfrm>
            <a:off x="1750423" y="0"/>
            <a:ext cx="0" cy="6766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A349CF9-73B7-48A5-8826-45CEF85D8CA5}"/>
              </a:ext>
            </a:extLst>
          </p:cNvPr>
          <p:cNvCxnSpPr>
            <a:stCxn id="5" idx="1"/>
          </p:cNvCxnSpPr>
          <p:nvPr/>
        </p:nvCxnSpPr>
        <p:spPr>
          <a:xfrm>
            <a:off x="468474" y="1333999"/>
            <a:ext cx="11723526"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3B5BEA3-6C93-4636-A3F5-77305C93CA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8474" y="91440"/>
            <a:ext cx="2563896" cy="2485118"/>
          </a:xfrm>
        </p:spPr>
      </p:pic>
      <p:sp>
        <p:nvSpPr>
          <p:cNvPr id="3" name="TextBox 2">
            <a:extLst>
              <a:ext uri="{FF2B5EF4-FFF2-40B4-BE49-F238E27FC236}">
                <a16:creationId xmlns:a16="http://schemas.microsoft.com/office/drawing/2014/main" id="{9785A95E-A6C5-4021-89BB-2F74F6B3FCE8}"/>
              </a:ext>
            </a:extLst>
          </p:cNvPr>
          <p:cNvSpPr txBox="1"/>
          <p:nvPr/>
        </p:nvSpPr>
        <p:spPr>
          <a:xfrm>
            <a:off x="3032371" y="2248399"/>
            <a:ext cx="832143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56663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8ED0-37DE-4592-9D51-1BE67C7BF6B1}"/>
              </a:ext>
            </a:extLst>
          </p:cNvPr>
          <p:cNvSpPr>
            <a:spLocks noGrp="1"/>
          </p:cNvSpPr>
          <p:nvPr>
            <p:ph type="title"/>
          </p:nvPr>
        </p:nvSpPr>
        <p:spPr>
          <a:xfrm>
            <a:off x="3174274" y="365125"/>
            <a:ext cx="8179526" cy="640715"/>
          </a:xfrm>
        </p:spPr>
        <p:txBody>
          <a:bodyPr>
            <a:normAutofit fontScale="90000"/>
          </a:bodyPr>
          <a:lstStyle/>
          <a:p>
            <a:pPr algn="ctr"/>
            <a:r>
              <a:rPr lang="en-US" dirty="0"/>
              <a:t>Outline</a:t>
            </a:r>
            <a:endParaRPr lang="en-IN" dirty="0"/>
          </a:p>
        </p:txBody>
      </p:sp>
      <p:cxnSp>
        <p:nvCxnSpPr>
          <p:cNvPr id="7" name="Straight Connector 6">
            <a:extLst>
              <a:ext uri="{FF2B5EF4-FFF2-40B4-BE49-F238E27FC236}">
                <a16:creationId xmlns:a16="http://schemas.microsoft.com/office/drawing/2014/main" id="{A7D0FF71-D124-4923-9920-F7EC21469927}"/>
              </a:ext>
            </a:extLst>
          </p:cNvPr>
          <p:cNvCxnSpPr>
            <a:cxnSpLocks/>
          </p:cNvCxnSpPr>
          <p:nvPr/>
        </p:nvCxnSpPr>
        <p:spPr>
          <a:xfrm>
            <a:off x="1750423" y="0"/>
            <a:ext cx="0" cy="6766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A349CF9-73B7-48A5-8826-45CEF85D8CA5}"/>
              </a:ext>
            </a:extLst>
          </p:cNvPr>
          <p:cNvCxnSpPr>
            <a:stCxn id="5" idx="1"/>
          </p:cNvCxnSpPr>
          <p:nvPr/>
        </p:nvCxnSpPr>
        <p:spPr>
          <a:xfrm>
            <a:off x="468474" y="1333999"/>
            <a:ext cx="11723526"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3B5BEA3-6C93-4636-A3F5-77305C93CA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8474" y="91440"/>
            <a:ext cx="2563896" cy="2485118"/>
          </a:xfrm>
        </p:spPr>
      </p:pic>
      <p:sp>
        <p:nvSpPr>
          <p:cNvPr id="3" name="TextBox 2">
            <a:extLst>
              <a:ext uri="{FF2B5EF4-FFF2-40B4-BE49-F238E27FC236}">
                <a16:creationId xmlns:a16="http://schemas.microsoft.com/office/drawing/2014/main" id="{9785A95E-A6C5-4021-89BB-2F74F6B3FCE8}"/>
              </a:ext>
            </a:extLst>
          </p:cNvPr>
          <p:cNvSpPr txBox="1"/>
          <p:nvPr/>
        </p:nvSpPr>
        <p:spPr>
          <a:xfrm>
            <a:off x="3032371" y="2248399"/>
            <a:ext cx="8321430" cy="3970318"/>
          </a:xfrm>
          <a:prstGeom prst="rect">
            <a:avLst/>
          </a:prstGeom>
          <a:noFill/>
        </p:spPr>
        <p:txBody>
          <a:bodyPr wrap="square" rtlCol="0">
            <a:spAutoFit/>
          </a:bodyPr>
          <a:lstStyle/>
          <a:p>
            <a:r>
              <a:rPr lang="en-US" dirty="0"/>
              <a:t>With dwindling food security , rapid climate change, and increasing economic disparities the need to switch to Climate Smart Agriculture practices is the need of the hour. </a:t>
            </a:r>
          </a:p>
          <a:p>
            <a:endParaRPr lang="en-US" dirty="0"/>
          </a:p>
          <a:p>
            <a:r>
              <a:rPr lang="en-US" dirty="0"/>
              <a:t>	 We designed a RC car to collect specific soil samples in large farms and an algorithm which tests the procured data against economical and native environmental factors to suggest the best possible crop for maximum yield and minimal degradation of surrounding ecosystem. </a:t>
            </a:r>
          </a:p>
          <a:p>
            <a:endParaRPr lang="en-US" dirty="0"/>
          </a:p>
          <a:p>
            <a:r>
              <a:rPr lang="en-US" dirty="0"/>
              <a:t>	 The algorithm currently uses limited data from three most important agricultural states in India. The main aim is to achieve sustainable crop production  and boost incomes in the agricultural sector. Shrinking the economy to smaller pockets will encourage farmers to adopt practices beneficial to the local ecosystem, and not just ones beneficial to the pocket.</a:t>
            </a:r>
          </a:p>
        </p:txBody>
      </p:sp>
    </p:spTree>
    <p:extLst>
      <p:ext uri="{BB962C8B-B14F-4D97-AF65-F5344CB8AC3E}">
        <p14:creationId xmlns:p14="http://schemas.microsoft.com/office/powerpoint/2010/main" val="2933434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296</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Team name: //Krishi Yuva</vt:lpstr>
      <vt:lpstr>Table of contents</vt:lpstr>
      <vt:lpstr>Outline</vt:lpstr>
      <vt:lpstr>Literature Review</vt:lpstr>
      <vt:lpstr>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//Krishi Yuva</dc:title>
  <dc:creator>Srinjoy Chakraborty</dc:creator>
  <cp:lastModifiedBy>Srinjoy Chakraborty</cp:lastModifiedBy>
  <cp:revision>1</cp:revision>
  <dcterms:created xsi:type="dcterms:W3CDTF">2022-04-25T04:33:09Z</dcterms:created>
  <dcterms:modified xsi:type="dcterms:W3CDTF">2022-04-25T05:56:39Z</dcterms:modified>
</cp:coreProperties>
</file>