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4" r:id="rId20"/>
    <p:sldId id="275" r:id="rId21"/>
    <p:sldId id="276" r:id="rId22"/>
    <p:sldId id="27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73" autoAdjust="0"/>
  </p:normalViewPr>
  <p:slideViewPr>
    <p:cSldViewPr snapToGrid="0">
      <p:cViewPr varScale="1">
        <p:scale>
          <a:sx n="62" d="100"/>
          <a:sy n="6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28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93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2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0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6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4E14-26B3-4D08-BA01-F726FC81465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2E91E6-A398-495A-B2AA-47E8B20C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9736-1ED6-EB8D-CF95-7F2A51009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71770"/>
            <a:ext cx="7766936" cy="1646302"/>
          </a:xfrm>
        </p:spPr>
        <p:txBody>
          <a:bodyPr/>
          <a:lstStyle/>
          <a:p>
            <a:r>
              <a:rPr lang="en-IN" sz="5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Stock Market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CFB33-5D45-3675-B5AB-615D31876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Team 1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Mentor: </a:t>
            </a:r>
            <a:r>
              <a:rPr lang="en-US" sz="1800" b="1" i="0" u="none" strike="noStrike" cap="none" dirty="0" err="1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Rajashekhar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18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24/02/2023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9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6377-DF15-E75B-E149-2EFD6A31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1078" cy="849526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1" i="0" dirty="0">
                <a:effectLst/>
                <a:latin typeface="urw-din"/>
              </a:rPr>
              <a:t>Feature Engineering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20FB-409E-8B57-77E7-CB7BDF43D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Feature Engineering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helps to derive some valuable features from the existing ones.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These extra features sometimes help in increasing the performance of the model significantly and certainly help to gain deeper insights into the data.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Now we have three more columns namely ‘day’, ‘month’ and ‘year’ all these three have been derived from the ‘Date’ column which was initially provided in the data.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77DC3-A0F1-8D7D-2E6E-00EFBF0FC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68" y="3784517"/>
            <a:ext cx="7942996" cy="17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38BA-AF36-1544-4E66-9369CF34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8ADC0-C60E-4CEB-2227-6619CC9D7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6" y="1492141"/>
            <a:ext cx="9116704" cy="19249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1BB8D-214F-8D9C-CEB5-B07659DFE86F}"/>
              </a:ext>
            </a:extLst>
          </p:cNvPr>
          <p:cNvSpPr txBox="1"/>
          <p:nvPr/>
        </p:nvSpPr>
        <p:spPr>
          <a:xfrm>
            <a:off x="573206" y="3680898"/>
            <a:ext cx="10890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urw-din"/>
              </a:rPr>
              <a:t>A quarter is defined as a group of three months. Every company prepares its quarterly results and publishes them publicly so, that people can analyze the company’s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urw-din"/>
              </a:rPr>
              <a:t>These quarterly results affect the stock prices heavily which is why we have added this feature because this can be a helpful feature for the learning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3D4A-F500-9D8F-13B1-2E470141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850D6-D35D-94DC-5A0D-32C1BF200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75" y="1085708"/>
            <a:ext cx="9373169" cy="4400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0957B-D582-3C9C-610D-A85A7E2BC786}"/>
              </a:ext>
            </a:extLst>
          </p:cNvPr>
          <p:cNvSpPr txBox="1"/>
          <p:nvPr/>
        </p:nvSpPr>
        <p:spPr>
          <a:xfrm>
            <a:off x="723331" y="5466450"/>
            <a:ext cx="1063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urw-din"/>
              </a:rPr>
              <a:t>From the above </a:t>
            </a:r>
            <a:r>
              <a:rPr lang="en-US" sz="2400" dirty="0">
                <a:latin typeface="urw-din"/>
              </a:rPr>
              <a:t>bar graph</a:t>
            </a:r>
            <a:r>
              <a:rPr lang="en-US" sz="2400" b="0" i="0" dirty="0">
                <a:effectLst/>
                <a:latin typeface="urw-din"/>
              </a:rPr>
              <a:t>, we can conclude that the stock prices have doubled from the year 2018 to that in 2021.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52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ED90-CC0C-0D1E-B1D6-EC76E682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ED29B-9FD0-EFB8-3FFF-9B3BA6136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1596024"/>
            <a:ext cx="9594376" cy="20350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C0893-0613-A6E7-7015-4B344B83F4BB}"/>
              </a:ext>
            </a:extLst>
          </p:cNvPr>
          <p:cNvSpPr txBox="1"/>
          <p:nvPr/>
        </p:nvSpPr>
        <p:spPr>
          <a:xfrm>
            <a:off x="456062" y="4067032"/>
            <a:ext cx="102028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urw-din"/>
              </a:rPr>
              <a:t>From this we can say that Prices are higher in the months which are quarter end as compared to that of the non-quarter end months.</a:t>
            </a:r>
          </a:p>
        </p:txBody>
      </p:sp>
    </p:spTree>
    <p:extLst>
      <p:ext uri="{BB962C8B-B14F-4D97-AF65-F5344CB8AC3E}">
        <p14:creationId xmlns:p14="http://schemas.microsoft.com/office/powerpoint/2010/main" val="416720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08E-50B3-76A3-1811-C1A5B833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urw-din"/>
              </a:rPr>
              <a:t>Data Splitting and Normalization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C0D16-9508-0529-030D-0A2FB2A38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31" y="3525044"/>
            <a:ext cx="6353175" cy="1152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34EBB7-DF43-1816-6991-5F9453435982}"/>
              </a:ext>
            </a:extLst>
          </p:cNvPr>
          <p:cNvSpPr txBox="1"/>
          <p:nvPr/>
        </p:nvSpPr>
        <p:spPr>
          <a:xfrm>
            <a:off x="1037230" y="1310186"/>
            <a:ext cx="10072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urw-din"/>
              </a:rPr>
              <a:t>For data splitting X is holding values for the open, high and low column and Y is holding values of the close price column.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urw-din"/>
              </a:rPr>
              <a:t>W</a:t>
            </a:r>
            <a:r>
              <a:rPr lang="en-US" sz="2800" b="0" i="0" dirty="0">
                <a:effectLst/>
                <a:latin typeface="urw-din"/>
              </a:rPr>
              <a:t>hole data has been split into two parts with a </a:t>
            </a:r>
            <a:r>
              <a:rPr lang="en-US" sz="2800" dirty="0">
                <a:latin typeface="urw-din"/>
              </a:rPr>
              <a:t>75</a:t>
            </a:r>
            <a:r>
              <a:rPr lang="en-US" sz="2800" b="0" i="0" dirty="0">
                <a:effectLst/>
                <a:latin typeface="urw-din"/>
              </a:rPr>
              <a:t>:25 ratio so, that we can evaluate the performance of our model on unseen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urw-di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192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EA64-465D-FC4A-7A61-1B42DAE4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A97F-C598-A527-BD07-5DCCE22C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447190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1. Logistic regression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FC166-006E-8F1D-BDAF-CCDA047C9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8250"/>
            <a:ext cx="5076545" cy="2128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7AA7A-58A5-4FFB-D61B-68D4C8350102}"/>
              </a:ext>
            </a:extLst>
          </p:cNvPr>
          <p:cNvSpPr txBox="1"/>
          <p:nvPr/>
        </p:nvSpPr>
        <p:spPr>
          <a:xfrm>
            <a:off x="699090" y="1782715"/>
            <a:ext cx="50765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urw-din"/>
              </a:rPr>
              <a:t>For the evaluation metric, we are using the R</a:t>
            </a:r>
            <a:r>
              <a:rPr lang="en-US" sz="2800" dirty="0">
                <a:latin typeface="urw-din"/>
              </a:rPr>
              <a:t>OC-AUC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urw-din"/>
              </a:rPr>
              <a:t>The accuracy of training data is 51.43 %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urw-din"/>
              </a:rPr>
              <a:t>The accuracy of testing data is 50.05%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289D8A-0E59-E233-EA7C-97244D4C0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28" y="3712410"/>
            <a:ext cx="4851779" cy="28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CCB9-2C41-1E3B-649A-583757E4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1754"/>
            <a:ext cx="8596668" cy="809767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37B2-988D-2519-7A86-EED805FA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1521"/>
            <a:ext cx="8596668" cy="4819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2. Linear regression model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469CD-5772-1111-A709-89C0C177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4776"/>
            <a:ext cx="4185144" cy="2571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9EB6D-1791-E3BA-7A81-EEC1E8CD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02896"/>
            <a:ext cx="7358729" cy="1949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1F676-39D5-BA13-B5D3-610E771C070F}"/>
              </a:ext>
            </a:extLst>
          </p:cNvPr>
          <p:cNvSpPr txBox="1"/>
          <p:nvPr/>
        </p:nvSpPr>
        <p:spPr>
          <a:xfrm>
            <a:off x="859809" y="1869743"/>
            <a:ext cx="5431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R-squared of test data is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Mean squared error is 66.53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Root Mean squared error id 8.16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Mean absolute error is 5.72</a:t>
            </a:r>
          </a:p>
        </p:txBody>
      </p:sp>
    </p:spTree>
    <p:extLst>
      <p:ext uri="{BB962C8B-B14F-4D97-AF65-F5344CB8AC3E}">
        <p14:creationId xmlns:p14="http://schemas.microsoft.com/office/powerpoint/2010/main" val="287440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6D0-C608-4EF7-8A3C-FC4CB454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699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F3CA-3725-D90C-C6F9-128E2937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8299"/>
            <a:ext cx="8596668" cy="4813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3. Random Forest Regression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FCC81-43EB-9334-DAFB-AAACB947E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5" y="1846998"/>
            <a:ext cx="11000635" cy="1019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02DF9-6C12-7872-57C4-56BB498D9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5" y="3109204"/>
            <a:ext cx="11000635" cy="1765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6EB4C-8A70-0FE4-CE76-2C08A2B93E0D}"/>
              </a:ext>
            </a:extLst>
          </p:cNvPr>
          <p:cNvSpPr txBox="1"/>
          <p:nvPr/>
        </p:nvSpPr>
        <p:spPr>
          <a:xfrm>
            <a:off x="480293" y="4904052"/>
            <a:ext cx="7653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Mean absolute error is 8.84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Mean squared error is 170.28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Root mean squared error is 13.04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And R-squared is 0.993</a:t>
            </a:r>
          </a:p>
        </p:txBody>
      </p:sp>
    </p:spTree>
    <p:extLst>
      <p:ext uri="{BB962C8B-B14F-4D97-AF65-F5344CB8AC3E}">
        <p14:creationId xmlns:p14="http://schemas.microsoft.com/office/powerpoint/2010/main" val="245157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C38D-20D3-CE71-7F7F-05AA682D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699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7A24-EEEB-DBD0-BE65-88056CF0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8299"/>
            <a:ext cx="8596668" cy="4813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Super Vector Regression model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2682A-207E-2DFD-472C-88BCF2638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81" y="1228298"/>
            <a:ext cx="4429965" cy="1528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39C2D-7DAB-8E66-4EDB-57439E816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89" y="2931996"/>
            <a:ext cx="6760777" cy="1528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621F27-E2C2-5B53-A1D1-C7B3D3E60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28" y="4677757"/>
            <a:ext cx="7906224" cy="802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C1567F-4D31-E24F-87D4-C9818F1D5314}"/>
              </a:ext>
            </a:extLst>
          </p:cNvPr>
          <p:cNvSpPr txBox="1"/>
          <p:nvPr/>
        </p:nvSpPr>
        <p:spPr>
          <a:xfrm>
            <a:off x="677334" y="1846998"/>
            <a:ext cx="34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RMSE, MSE and MAE of test data is 52.59,68.15 and 66.860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 squared score of train and test data is 0.99 and 0.77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19375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D10D-1E2C-CE47-4331-3224463C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767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AD8A-7002-D4E2-E7D3-41E160BEF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3833"/>
            <a:ext cx="8596668" cy="471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Extreme Gradient Boosting (XGB)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3E419-8B02-EF05-0CF3-F30DC5F1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6" y="1851380"/>
            <a:ext cx="7261605" cy="2092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B980E-32E9-398F-E003-FE41A79FE271}"/>
              </a:ext>
            </a:extLst>
          </p:cNvPr>
          <p:cNvSpPr txBox="1"/>
          <p:nvPr/>
        </p:nvSpPr>
        <p:spPr>
          <a:xfrm>
            <a:off x="677334" y="4285397"/>
            <a:ext cx="6760696" cy="196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7EF66-36D2-8E3F-A292-DBC3DFAC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31" y="3186060"/>
            <a:ext cx="5285509" cy="36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9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DDE2-97C9-6058-4136-8E02AFAD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3941"/>
            <a:ext cx="8596668" cy="645994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8675-B7FD-4C60-45A7-FBC26D51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9935"/>
            <a:ext cx="8596668" cy="5031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Predict the Reliance Industries Stock Price for the next 30 days.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There are Open, High, Low and Close prices that you need to obtain from the web for each day starting from 2015 to 2022 for Reliance Industries stock.</a:t>
            </a:r>
            <a:endParaRPr lang="en-IN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Arial" panose="020B0604020202020204" pitchFamily="34" charset="0"/>
              <a:buChar char="●"/>
            </a:pPr>
            <a:r>
              <a:rPr lang="en-IN" sz="2400" dirty="0">
                <a:solidFill>
                  <a:srgbClr val="000000"/>
                </a:solidFill>
                <a:effectLst/>
                <a:latin typeface="inherit"/>
                <a:ea typeface="inherit"/>
                <a:cs typeface="inherit"/>
              </a:rPr>
              <a:t>Split the last year into a test set- to build a model to predict stock price.</a:t>
            </a:r>
            <a:endParaRPr lang="en-IN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Arial" panose="020B0604020202020204" pitchFamily="34" charset="0"/>
              <a:buChar char="●"/>
            </a:pPr>
            <a:r>
              <a:rPr lang="en-IN" sz="2400" dirty="0">
                <a:solidFill>
                  <a:srgbClr val="000000"/>
                </a:solidFill>
                <a:effectLst/>
                <a:latin typeface="inherit"/>
                <a:ea typeface="inherit"/>
                <a:cs typeface="inherit"/>
              </a:rPr>
              <a:t>Find short term, &amp; long term trends.</a:t>
            </a:r>
            <a:endParaRPr lang="en-IN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Arial" panose="020B0604020202020204" pitchFamily="34" charset="0"/>
              <a:buChar char="●"/>
            </a:pPr>
            <a:r>
              <a:rPr lang="en-IN" sz="2400" dirty="0">
                <a:solidFill>
                  <a:srgbClr val="000000"/>
                </a:solidFill>
                <a:effectLst/>
                <a:latin typeface="inherit"/>
                <a:ea typeface="inherit"/>
                <a:cs typeface="inherit"/>
              </a:rPr>
              <a:t>Understand how it is impacted from external factors or any big external events.</a:t>
            </a:r>
            <a:endParaRPr lang="en-IN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Arial" panose="020B0604020202020204" pitchFamily="34" charset="0"/>
              <a:buChar char="●"/>
            </a:pPr>
            <a:r>
              <a:rPr lang="en-IN" sz="2400" dirty="0">
                <a:solidFill>
                  <a:srgbClr val="000000"/>
                </a:solidFill>
                <a:effectLst/>
                <a:latin typeface="inherit"/>
                <a:ea typeface="inherit"/>
                <a:cs typeface="inherit"/>
              </a:rPr>
              <a:t>Forecast for next 30 days.</a:t>
            </a:r>
            <a:endParaRPr lang="en-IN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0" indent="0">
              <a:buNone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1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C48E-54E5-33C4-7A1A-E6BBADCE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4058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F690-B038-0866-C8C7-D0AF2B9E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3659"/>
            <a:ext cx="8596668" cy="48277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6.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Sarimax</a:t>
            </a:r>
            <a:endParaRPr lang="en-US" sz="1800" b="0" i="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33E8B-6270-9385-2537-89385ACDC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" y="1662545"/>
            <a:ext cx="7813965" cy="1629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F1832-8FC5-A4AE-2862-1A75EF705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4" y="3291839"/>
            <a:ext cx="10402752" cy="31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7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92C3-44BD-3C20-CC71-AC544121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433"/>
          </a:xfrm>
        </p:spPr>
        <p:txBody>
          <a:bodyPr>
            <a:normAutofit fontScale="90000"/>
          </a:bodyPr>
          <a:lstStyle/>
          <a:p>
            <a:r>
              <a:rPr lang="en-IN" dirty="0"/>
              <a:t>Deployment: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2DA03-57DF-8143-6631-A1B1A26E6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8"/>
            <a:ext cx="8596668" cy="4461944"/>
          </a:xfrm>
        </p:spPr>
        <p:txBody>
          <a:bodyPr/>
          <a:lstStyle/>
          <a:p>
            <a:r>
              <a:rPr lang="en-IN" dirty="0"/>
              <a:t>Deployment of </a:t>
            </a:r>
            <a:r>
              <a:rPr lang="en-IN" dirty="0" err="1"/>
              <a:t>Reliance_stock</a:t>
            </a:r>
            <a:r>
              <a:rPr lang="en-IN" dirty="0"/>
              <a:t> has done by Prophet library.</a:t>
            </a:r>
          </a:p>
          <a:p>
            <a:r>
              <a:rPr lang="en-IN" dirty="0"/>
              <a:t>Prophet is a open source library, developed by Facebook to forecast </a:t>
            </a:r>
            <a:r>
              <a:rPr lang="en-IN" dirty="0" err="1"/>
              <a:t>time_series</a:t>
            </a:r>
            <a:r>
              <a:rPr lang="en-IN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051346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D48-72F9-6BD0-1B2C-BA958D54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9571"/>
          </a:xfrm>
        </p:spPr>
        <p:txBody>
          <a:bodyPr>
            <a:normAutofit fontScale="90000"/>
          </a:bodyPr>
          <a:lstStyle/>
          <a:p>
            <a:r>
              <a:rPr lang="en-IN" dirty="0"/>
              <a:t>Forecasting of next 30days of Reliance stock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11CAB-FB10-B6F4-F2CF-ACFF9ADEA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8" y="1446415"/>
            <a:ext cx="9895296" cy="45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13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92ED-506D-DCF1-007F-2AD7B715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2622"/>
            <a:ext cx="3854528" cy="1120790"/>
          </a:xfrm>
        </p:spPr>
        <p:txBody>
          <a:bodyPr/>
          <a:lstStyle/>
          <a:p>
            <a:r>
              <a:rPr lang="en-IN" dirty="0"/>
              <a:t>Slider shows the no. of days predicted close of Reliance stock.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ED8068-B27E-92EB-693A-75184B5BA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423287"/>
            <a:ext cx="6753753" cy="47139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C2ADD-0F66-5F98-2D92-FFB346FB1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28058"/>
            <a:ext cx="3854528" cy="32918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Here, I selected the next 7days forecasting (Reliance).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ds is the Date, </a:t>
            </a:r>
            <a:r>
              <a:rPr lang="en-IN" dirty="0" err="1"/>
              <a:t>yhat</a:t>
            </a:r>
            <a:r>
              <a:rPr lang="en-IN" dirty="0"/>
              <a:t> is Predicted closing price, </a:t>
            </a:r>
            <a:r>
              <a:rPr lang="en-IN" dirty="0" err="1"/>
              <a:t>yhat_lower</a:t>
            </a:r>
            <a:r>
              <a:rPr lang="en-IN" dirty="0"/>
              <a:t> is predicted lowest price on that day and  </a:t>
            </a:r>
            <a:r>
              <a:rPr lang="en-IN" dirty="0" err="1"/>
              <a:t>yhat_upper</a:t>
            </a:r>
            <a:r>
              <a:rPr lang="en-IN" dirty="0"/>
              <a:t>  is the predicted highest price on that 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30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3692-1930-E1C9-2E42-0121914E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5702"/>
            <a:ext cx="8596668" cy="768824"/>
          </a:xfrm>
        </p:spPr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CF7F-D366-879E-930C-AE0FF47D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4526"/>
            <a:ext cx="8596668" cy="497683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147DC-A718-594E-21DC-0791C2BDA1A3}"/>
              </a:ext>
            </a:extLst>
          </p:cNvPr>
          <p:cNvSpPr/>
          <p:nvPr/>
        </p:nvSpPr>
        <p:spPr>
          <a:xfrm>
            <a:off x="1009934" y="1228299"/>
            <a:ext cx="16240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Scrapping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52D3DED-81A1-FF11-ABBC-2633EC6A665E}"/>
              </a:ext>
            </a:extLst>
          </p:cNvPr>
          <p:cNvSpPr/>
          <p:nvPr/>
        </p:nvSpPr>
        <p:spPr>
          <a:xfrm>
            <a:off x="1467135" y="2142699"/>
            <a:ext cx="498143" cy="559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E9AF0-D33B-01B6-D43E-A76A4420F8CB}"/>
              </a:ext>
            </a:extLst>
          </p:cNvPr>
          <p:cNvSpPr/>
          <p:nvPr/>
        </p:nvSpPr>
        <p:spPr>
          <a:xfrm>
            <a:off x="859808" y="2702257"/>
            <a:ext cx="19243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 processing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503A537-54CE-D19C-0F32-530DF5DA2900}"/>
              </a:ext>
            </a:extLst>
          </p:cNvPr>
          <p:cNvSpPr/>
          <p:nvPr/>
        </p:nvSpPr>
        <p:spPr>
          <a:xfrm>
            <a:off x="1497843" y="3616657"/>
            <a:ext cx="467435" cy="559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7ACE9-733C-D99B-F265-9B45675BD490}"/>
              </a:ext>
            </a:extLst>
          </p:cNvPr>
          <p:cNvSpPr/>
          <p:nvPr/>
        </p:nvSpPr>
        <p:spPr>
          <a:xfrm>
            <a:off x="859809" y="4194389"/>
            <a:ext cx="19243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539FB4-67BD-041B-031B-0DBD64EA25C8}"/>
              </a:ext>
            </a:extLst>
          </p:cNvPr>
          <p:cNvSpPr/>
          <p:nvPr/>
        </p:nvSpPr>
        <p:spPr>
          <a:xfrm>
            <a:off x="2784143" y="4451398"/>
            <a:ext cx="709684" cy="377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AF54C5-5EA0-51B4-F7AE-8A3BFCA3EC37}"/>
              </a:ext>
            </a:extLst>
          </p:cNvPr>
          <p:cNvSpPr/>
          <p:nvPr/>
        </p:nvSpPr>
        <p:spPr>
          <a:xfrm>
            <a:off x="3493827" y="4183003"/>
            <a:ext cx="19243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38D236-0351-9A75-A129-7A17DC6403E5}"/>
              </a:ext>
            </a:extLst>
          </p:cNvPr>
          <p:cNvSpPr/>
          <p:nvPr/>
        </p:nvSpPr>
        <p:spPr>
          <a:xfrm>
            <a:off x="5418161" y="4462783"/>
            <a:ext cx="677839" cy="377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CFFA6-C4EF-ADE7-8820-6C8D71664660}"/>
              </a:ext>
            </a:extLst>
          </p:cNvPr>
          <p:cNvSpPr/>
          <p:nvPr/>
        </p:nvSpPr>
        <p:spPr>
          <a:xfrm>
            <a:off x="6096000" y="4176215"/>
            <a:ext cx="19243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09126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7A73-0FF6-8F3A-0CB1-9F90A689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b="1" dirty="0"/>
              <a:t>Data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F122-3305-CDC3-2D2E-F862D543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4"/>
            <a:ext cx="10515600" cy="4844954"/>
          </a:xfrm>
        </p:spPr>
        <p:txBody>
          <a:bodyPr/>
          <a:lstStyle/>
          <a:p>
            <a:r>
              <a:rPr lang="en-US" dirty="0"/>
              <a:t>Data scrapping was done by </a:t>
            </a:r>
            <a:r>
              <a:rPr lang="en-US" dirty="0" err="1"/>
              <a:t>nsepy</a:t>
            </a:r>
            <a:r>
              <a:rPr lang="en-US" dirty="0"/>
              <a:t> library.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4D409-2224-75B0-7AE6-A07789DD0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78" y="1990697"/>
            <a:ext cx="9258585" cy="44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2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DC1E-68C7-5939-9996-F99DC8B8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r>
              <a:rPr lang="en-US" dirty="0"/>
              <a:t>Details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A640-9178-372F-E431-72874E00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493"/>
            <a:ext cx="5139519" cy="460747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urw-din"/>
              </a:rPr>
              <a:t>there are 2014 rows of data available and for each row, we have 13 different features or columns.</a:t>
            </a:r>
          </a:p>
          <a:p>
            <a:pPr algn="just"/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there are no null values in the data set.</a:t>
            </a:r>
          </a:p>
          <a:p>
            <a:pPr algn="just"/>
            <a:r>
              <a:rPr lang="en-US" sz="2000" dirty="0">
                <a:solidFill>
                  <a:srgbClr val="273239"/>
                </a:solidFill>
                <a:latin typeface="urw-din"/>
              </a:rPr>
              <a:t>There are no duplicates values.</a:t>
            </a:r>
            <a:endParaRPr lang="en-US" sz="2000" b="0" i="0" dirty="0">
              <a:effectLst/>
              <a:latin typeface="urw-din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B25B3-1AD1-3A53-8891-64CF27299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97" y="365126"/>
            <a:ext cx="3505532" cy="3374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34585-5083-5C20-90E4-4E5EC0BDD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54" y="3624853"/>
            <a:ext cx="35718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EBA1-3AF5-BDE7-4A8D-97659880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26" y="413402"/>
            <a:ext cx="10080009" cy="71304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urw-din"/>
              </a:rPr>
              <a:t>Exploratory Data Analysis (EDA)</a:t>
            </a:r>
            <a:br>
              <a:rPr lang="en-US" b="1" i="0" dirty="0">
                <a:effectLst/>
                <a:latin typeface="urw-din"/>
              </a:rPr>
            </a:b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BAD74F-0557-C8D7-763C-FCD2D6C7F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176"/>
            <a:ext cx="9867330" cy="364395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D7AE18-3899-9E19-3C9E-0B97F59BD0CB}"/>
              </a:ext>
            </a:extLst>
          </p:cNvPr>
          <p:cNvSpPr txBox="1"/>
          <p:nvPr/>
        </p:nvSpPr>
        <p:spPr>
          <a:xfrm>
            <a:off x="614149" y="1379647"/>
            <a:ext cx="8911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urw-din"/>
              </a:rPr>
              <a:t>The prices of </a:t>
            </a:r>
            <a:r>
              <a:rPr lang="en-US" sz="2400" dirty="0">
                <a:latin typeface="urw-din"/>
              </a:rPr>
              <a:t>Reliance</a:t>
            </a:r>
            <a:r>
              <a:rPr lang="en-US" sz="2400" b="0" i="0" dirty="0">
                <a:effectLst/>
                <a:latin typeface="urw-din"/>
              </a:rPr>
              <a:t> stocks are showing an upward trend as depicted by the plot of the closing price of the stocks.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66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B5CC-67A0-2A96-7800-FCCCF8B9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7132-DC43-61B5-5039-25E320B3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356"/>
            <a:ext cx="10515600" cy="49896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There are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two peaks which means the data has varied significantly in two regions, and the Volume data is left-skewed.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B2D10-1654-2227-7146-2F9B3A39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8" y="1778994"/>
            <a:ext cx="9919080" cy="471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2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424C-BCF0-D2C1-C5C4-CA4608C7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4673-34CE-54DD-025C-71DB659B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652"/>
            <a:ext cx="10515600" cy="4962311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From the given boxplot, we can conclude that only volume data contains outliers in it but the data in the rest of the columns are free from any outlier.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3C484-6C07-8D93-8FCC-BE3E33DBC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7982"/>
            <a:ext cx="8690142" cy="44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9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B0F9-ED54-0162-E503-F99F2F15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9026-6012-7E41-4205-2F24230A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this we can say that Open</a:t>
            </a:r>
          </a:p>
          <a:p>
            <a:pPr marL="0" indent="0">
              <a:buNone/>
            </a:pPr>
            <a:r>
              <a:rPr lang="en-US" dirty="0"/>
              <a:t>Price, Close price, highest point of </a:t>
            </a:r>
          </a:p>
          <a:p>
            <a:pPr marL="0" indent="0">
              <a:buNone/>
            </a:pPr>
            <a:r>
              <a:rPr lang="en-US" dirty="0"/>
              <a:t>the stock price and lowest point of </a:t>
            </a:r>
          </a:p>
          <a:p>
            <a:pPr marL="0" indent="0">
              <a:buNone/>
            </a:pPr>
            <a:r>
              <a:rPr lang="en-US" dirty="0"/>
              <a:t>the stock price are highly </a:t>
            </a:r>
          </a:p>
          <a:p>
            <a:pPr marL="0" indent="0">
              <a:buNone/>
            </a:pPr>
            <a:r>
              <a:rPr lang="en-US" dirty="0"/>
              <a:t>correlative.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9BF76-FFC9-E55B-1099-419A070F0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51" y="365124"/>
            <a:ext cx="5257799" cy="2842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F999A-9108-6E16-18EC-89CAFC069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63" y="3207223"/>
            <a:ext cx="5040573" cy="32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4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775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</vt:lpstr>
      <vt:lpstr>Century Gothic</vt:lpstr>
      <vt:lpstr>Helvetica Neue</vt:lpstr>
      <vt:lpstr>inherit</vt:lpstr>
      <vt:lpstr>Noto Sans Symbols</vt:lpstr>
      <vt:lpstr>Roboto</vt:lpstr>
      <vt:lpstr>Trebuchet MS</vt:lpstr>
      <vt:lpstr>urw-din</vt:lpstr>
      <vt:lpstr>Verdana</vt:lpstr>
      <vt:lpstr>Wingdings</vt:lpstr>
      <vt:lpstr>Wingdings 3</vt:lpstr>
      <vt:lpstr>Facet</vt:lpstr>
      <vt:lpstr>Stock Market Analysis</vt:lpstr>
      <vt:lpstr>Business Problem: </vt:lpstr>
      <vt:lpstr>Project Flow</vt:lpstr>
      <vt:lpstr>Data Scrapping</vt:lpstr>
      <vt:lpstr>Details of the dataset</vt:lpstr>
      <vt:lpstr>Exploratory Data Analysis (EDA)  </vt:lpstr>
      <vt:lpstr>Continue…</vt:lpstr>
      <vt:lpstr>Continue…</vt:lpstr>
      <vt:lpstr>Continue</vt:lpstr>
      <vt:lpstr> Feature Engineering </vt:lpstr>
      <vt:lpstr>Continue…</vt:lpstr>
      <vt:lpstr>Continue…</vt:lpstr>
      <vt:lpstr>Continue…</vt:lpstr>
      <vt:lpstr>Data Splitting and Normalization </vt:lpstr>
      <vt:lpstr>Model Building</vt:lpstr>
      <vt:lpstr>Continue…</vt:lpstr>
      <vt:lpstr>Continue…</vt:lpstr>
      <vt:lpstr>Continue…</vt:lpstr>
      <vt:lpstr>Continue…</vt:lpstr>
      <vt:lpstr>Continue..</vt:lpstr>
      <vt:lpstr>Deployment:  </vt:lpstr>
      <vt:lpstr>Forecasting of next 30days of Reliance stock :</vt:lpstr>
      <vt:lpstr>Slider shows the no. of days predicted close of Reliance stock.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uzra furqan</dc:creator>
  <cp:lastModifiedBy>Srinu Guddala</cp:lastModifiedBy>
  <cp:revision>2</cp:revision>
  <dcterms:created xsi:type="dcterms:W3CDTF">2023-02-24T05:22:57Z</dcterms:created>
  <dcterms:modified xsi:type="dcterms:W3CDTF">2023-03-07T08:56:22Z</dcterms:modified>
</cp:coreProperties>
</file>