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3" r:id="rId5"/>
    <p:sldId id="258" r:id="rId6"/>
    <p:sldId id="259" r:id="rId7"/>
    <p:sldId id="262" r:id="rId8"/>
    <p:sldId id="279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7D7E-5465-EA26-650E-0C54140D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FE417-EBD1-8660-B2B4-543E78434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- By Srinu</a:t>
            </a:r>
          </a:p>
        </p:txBody>
      </p:sp>
    </p:spTree>
    <p:extLst>
      <p:ext uri="{BB962C8B-B14F-4D97-AF65-F5344CB8AC3E}">
        <p14:creationId xmlns:p14="http://schemas.microsoft.com/office/powerpoint/2010/main" val="406623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A58E-E23F-3718-17E7-FEFE449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"/>
            <a:ext cx="9291215" cy="712922"/>
          </a:xfrm>
        </p:spPr>
        <p:txBody>
          <a:bodyPr>
            <a:normAutofit fontScale="90000"/>
          </a:bodyPr>
          <a:lstStyle/>
          <a:p>
            <a:r>
              <a:rPr lang="en-IN" dirty="0"/>
              <a:t>Treatment on Year of publication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C772-DCB5-55CD-60ED-8164BA6D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7" y="1007390"/>
            <a:ext cx="10169357" cy="4458955"/>
          </a:xfrm>
        </p:spPr>
        <p:txBody>
          <a:bodyPr/>
          <a:lstStyle/>
          <a:p>
            <a:r>
              <a:rPr lang="en-IN" dirty="0"/>
              <a:t>In the Year-Of-Publication columns, Years  0 &amp; 2022 are invalid years. Replacing this invalid years with max year.</a:t>
            </a:r>
          </a:p>
          <a:p>
            <a:r>
              <a:rPr lang="en-IN" dirty="0"/>
              <a:t>Max year in the Year-Of-Publication column is 2002. So, replace invalid years with 2002.</a:t>
            </a:r>
          </a:p>
          <a:p>
            <a:r>
              <a:rPr lang="en-IN" dirty="0"/>
              <a:t>Why replacing with max year?</a:t>
            </a:r>
          </a:p>
          <a:p>
            <a:pPr marL="0" indent="0">
              <a:buNone/>
            </a:pPr>
            <a:r>
              <a:rPr lang="en-IN" dirty="0"/>
              <a:t>   -Because most number of publications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takesplace</a:t>
            </a:r>
            <a:r>
              <a:rPr lang="en-IN" dirty="0"/>
              <a:t> in this year(2002). So, that’s   </a:t>
            </a:r>
          </a:p>
          <a:p>
            <a:pPr marL="0" indent="0">
              <a:buNone/>
            </a:pPr>
            <a:r>
              <a:rPr lang="en-IN" dirty="0"/>
              <a:t>the reason to replace with max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113F-6095-F5DA-E4EA-06E3B710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65" y="2436276"/>
            <a:ext cx="4742482" cy="31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6CB-FB0E-43FB-BEC7-7450A645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5981"/>
            <a:ext cx="9291215" cy="728419"/>
          </a:xfrm>
        </p:spPr>
        <p:txBody>
          <a:bodyPr/>
          <a:lstStyle/>
          <a:p>
            <a:r>
              <a:rPr lang="en-IN" dirty="0"/>
              <a:t>TOP 10 BOOKS ACCORDING TO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0E14-C316-2016-EE5A-51CA29CA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04" y="1141878"/>
            <a:ext cx="11690984" cy="4855966"/>
          </a:xfrm>
        </p:spPr>
        <p:txBody>
          <a:bodyPr/>
          <a:lstStyle/>
          <a:p>
            <a:r>
              <a:rPr lang="en-IN" dirty="0"/>
              <a:t>Selected poems has the highest </a:t>
            </a:r>
            <a:r>
              <a:rPr lang="en-IN" dirty="0" err="1"/>
              <a:t>no.of</a:t>
            </a:r>
            <a:r>
              <a:rPr lang="en-IN" dirty="0"/>
              <a:t> volumes(27),  followed by Little Women, </a:t>
            </a:r>
          </a:p>
          <a:p>
            <a:pPr marL="0" indent="0">
              <a:buNone/>
            </a:pPr>
            <a:r>
              <a:rPr lang="en-IN" dirty="0"/>
              <a:t>    Wuthering Heights …..acc. to given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2D7C1-89C9-9F67-AF0E-E4E06FE2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4" y="2169763"/>
            <a:ext cx="7036231" cy="382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547A0-B98E-F815-27E4-8C52734F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10" y="2169763"/>
            <a:ext cx="3238952" cy="37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408-F3AE-8CF5-796A-71FD89A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2476"/>
            <a:ext cx="9291215" cy="712922"/>
          </a:xfrm>
        </p:spPr>
        <p:txBody>
          <a:bodyPr/>
          <a:lstStyle/>
          <a:p>
            <a:r>
              <a:rPr lang="en-IN" dirty="0"/>
              <a:t>Top 10 authors with most </a:t>
            </a:r>
            <a:r>
              <a:rPr lang="en-IN" dirty="0" err="1"/>
              <a:t>no.of</a:t>
            </a:r>
            <a:r>
              <a:rPr lang="en-IN" dirty="0"/>
              <a:t> Books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29B94-6F52-C5CE-B74D-0861FDCB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" y="945398"/>
            <a:ext cx="11949193" cy="4974956"/>
          </a:xfrm>
        </p:spPr>
        <p:txBody>
          <a:bodyPr/>
          <a:lstStyle/>
          <a:p>
            <a:r>
              <a:rPr lang="en-IN" dirty="0"/>
              <a:t>Agatha Christie wrote the highest </a:t>
            </a:r>
            <a:r>
              <a:rPr lang="en-IN" dirty="0" err="1"/>
              <a:t>no.of</a:t>
            </a:r>
            <a:r>
              <a:rPr lang="en-IN" dirty="0"/>
              <a:t> books (632),  then followed by     </a:t>
            </a:r>
          </a:p>
          <a:p>
            <a:pPr marL="0" indent="0">
              <a:buNone/>
            </a:pPr>
            <a:r>
              <a:rPr lang="en-IN" dirty="0"/>
              <a:t>    William Shakespeare,……….according to given dataset(Books).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86A56-F736-E002-112F-DB5B8A79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0" y="1968286"/>
            <a:ext cx="11076121" cy="37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3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5AD-2764-54BD-7ADD-4A5819E2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63471"/>
            <a:ext cx="9291215" cy="743919"/>
          </a:xfrm>
        </p:spPr>
        <p:txBody>
          <a:bodyPr>
            <a:normAutofit/>
          </a:bodyPr>
          <a:lstStyle/>
          <a:p>
            <a:r>
              <a:rPr lang="en-IN" sz="2800" dirty="0"/>
              <a:t>TOP 10 PUBLISHERS WITH MOST BOOKS PUBLISHED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0A58-E35B-1D71-C7C6-55DD4861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" y="1007390"/>
            <a:ext cx="11732217" cy="5005952"/>
          </a:xfrm>
        </p:spPr>
        <p:txBody>
          <a:bodyPr/>
          <a:lstStyle/>
          <a:p>
            <a:r>
              <a:rPr lang="en-IN" dirty="0"/>
              <a:t>Harlequin published highest </a:t>
            </a:r>
            <a:r>
              <a:rPr lang="en-IN" dirty="0" err="1"/>
              <a:t>no.of</a:t>
            </a:r>
            <a:r>
              <a:rPr lang="en-IN" dirty="0"/>
              <a:t> books (7535),  followed by </a:t>
            </a:r>
            <a:r>
              <a:rPr lang="en-IN" dirty="0" err="1"/>
              <a:t>Silhoette</a:t>
            </a:r>
            <a:r>
              <a:rPr lang="en-IN" dirty="0"/>
              <a:t>, Pocket,….according to given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FD5F6-462C-30AA-9555-DCA39786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6" y="1937289"/>
            <a:ext cx="7643362" cy="407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DB2B4-A228-6589-11C4-30D5C4B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110" y="1937289"/>
            <a:ext cx="3321592" cy="40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348-E580-2C02-C678-1EE28D03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485"/>
            <a:ext cx="9291215" cy="960895"/>
          </a:xfrm>
        </p:spPr>
        <p:txBody>
          <a:bodyPr/>
          <a:lstStyle/>
          <a:p>
            <a:r>
              <a:rPr lang="en-IN" dirty="0"/>
              <a:t>INSIGHTS FROM RATINGS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819A-DD83-5137-C979-D65F99CA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1410"/>
            <a:ext cx="11995687" cy="5207431"/>
          </a:xfrm>
        </p:spPr>
        <p:txBody>
          <a:bodyPr/>
          <a:lstStyle/>
          <a:p>
            <a:r>
              <a:rPr lang="en-IN" dirty="0"/>
              <a:t>Ratings starts from 0 tom10</a:t>
            </a:r>
          </a:p>
          <a:p>
            <a:r>
              <a:rPr lang="en-IN" dirty="0"/>
              <a:t>Ratings‘0’  means users doesn’t rate/read the book.</a:t>
            </a:r>
          </a:p>
          <a:p>
            <a:r>
              <a:rPr lang="en-IN" dirty="0"/>
              <a:t>Ratings  </a:t>
            </a:r>
            <a:r>
              <a:rPr lang="en-IN" dirty="0" err="1"/>
              <a:t>otherthan</a:t>
            </a:r>
            <a:r>
              <a:rPr lang="en-IN" dirty="0"/>
              <a:t> 0 i.e., from 1 to 10 means rated the book .</a:t>
            </a:r>
          </a:p>
          <a:p>
            <a:r>
              <a:rPr lang="en-IN" dirty="0"/>
              <a:t>So, I divided ratings column into 2 categories.</a:t>
            </a:r>
          </a:p>
          <a:p>
            <a:pPr marL="0" indent="0">
              <a:buNone/>
            </a:pPr>
            <a:r>
              <a:rPr lang="en-IN" dirty="0"/>
              <a:t>    -Ratings implicit(0-rating) and Ratings explicit(1-10 ratings).</a:t>
            </a:r>
          </a:p>
          <a:p>
            <a:r>
              <a:rPr lang="en-IN" dirty="0"/>
              <a:t>Ignoring the Ratings implicit category, because </a:t>
            </a:r>
          </a:p>
          <a:p>
            <a:pPr marL="0" indent="0">
              <a:buNone/>
            </a:pPr>
            <a:r>
              <a:rPr lang="en-IN" dirty="0"/>
              <a:t>    we can’t recommend books on 0 ratings.</a:t>
            </a:r>
          </a:p>
          <a:p>
            <a:r>
              <a:rPr lang="en-IN" dirty="0"/>
              <a:t>Among the Ratings explicit(1-10), rating 8 has been </a:t>
            </a:r>
          </a:p>
          <a:p>
            <a:pPr marL="0" indent="0">
              <a:buNone/>
            </a:pPr>
            <a:r>
              <a:rPr lang="en-IN" dirty="0"/>
              <a:t>    rated the highest </a:t>
            </a:r>
            <a:r>
              <a:rPr lang="en-IN" dirty="0" err="1"/>
              <a:t>no.of</a:t>
            </a:r>
            <a:r>
              <a:rPr lang="en-IN" dirty="0"/>
              <a:t> times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A90D7-0362-4ADD-CD54-ADF38EA5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81" y="2092271"/>
            <a:ext cx="4293030" cy="37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4C2-41E9-560E-C96C-7B96854F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59" y="170481"/>
            <a:ext cx="9456435" cy="663385"/>
          </a:xfrm>
        </p:spPr>
        <p:txBody>
          <a:bodyPr/>
          <a:lstStyle/>
          <a:p>
            <a:r>
              <a:rPr lang="en-IN" dirty="0"/>
              <a:t>INSIGHTS FROM USERS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4F41-9E1C-2604-9C29-8454590A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70" y="833865"/>
            <a:ext cx="11530738" cy="4931503"/>
          </a:xfrm>
        </p:spPr>
        <p:txBody>
          <a:bodyPr/>
          <a:lstStyle/>
          <a:p>
            <a:r>
              <a:rPr lang="en-IN" dirty="0"/>
              <a:t>Age column has  ~40% null values that means there are  110762 empty age values in the 278858(total age values) of users dataset.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E6906-F0BE-68DB-DF3C-F79D42FA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09" y="1845131"/>
            <a:ext cx="4076053" cy="20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7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C8F5-65D6-18FA-5320-6FB2903C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38" y="139485"/>
            <a:ext cx="9291215" cy="728420"/>
          </a:xfrm>
        </p:spPr>
        <p:txBody>
          <a:bodyPr>
            <a:normAutofit/>
          </a:bodyPr>
          <a:lstStyle/>
          <a:p>
            <a:r>
              <a:rPr lang="en-IN" sz="2400" dirty="0"/>
              <a:t>Outliers detection and Treatment of Nan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B33E-E2F5-1E70-6C73-4CB05218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7905"/>
            <a:ext cx="11701219" cy="5191932"/>
          </a:xfrm>
        </p:spPr>
        <p:txBody>
          <a:bodyPr/>
          <a:lstStyle/>
          <a:p>
            <a:r>
              <a:rPr lang="en-IN" dirty="0"/>
              <a:t>Plotting a boxplot for age column to detect outliers .</a:t>
            </a:r>
          </a:p>
          <a:p>
            <a:r>
              <a:rPr lang="en-IN" dirty="0"/>
              <a:t>By observing the boxplot, Age below 10 and  above 80  can be treated as outliers.</a:t>
            </a:r>
          </a:p>
          <a:p>
            <a:r>
              <a:rPr lang="en-IN" dirty="0"/>
              <a:t>Age has positive skewness, So we can use median to fill outliers and Nan values.</a:t>
            </a:r>
          </a:p>
          <a:p>
            <a:r>
              <a:rPr lang="en-IN" dirty="0"/>
              <a:t>From distribution plot,  most </a:t>
            </a:r>
            <a:r>
              <a:rPr lang="en-IN" dirty="0" err="1"/>
              <a:t>no.of</a:t>
            </a:r>
            <a:r>
              <a:rPr lang="en-IN" dirty="0"/>
              <a:t> users lies in between 30-40years of 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C5E13-1FB1-DCB5-936A-C5F627AF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7" y="2867186"/>
            <a:ext cx="5371134" cy="3068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F401D-2ACA-BE51-942C-3CB9E59A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88" y="2867186"/>
            <a:ext cx="5386631" cy="30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7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52E-7780-F965-6BC8-C54DB210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5981"/>
            <a:ext cx="9291215" cy="991890"/>
          </a:xfrm>
        </p:spPr>
        <p:txBody>
          <a:bodyPr/>
          <a:lstStyle/>
          <a:p>
            <a:r>
              <a:rPr lang="en-IN" dirty="0"/>
              <a:t>TREATMENT OF LOCATION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BD9A-8357-C485-5AFA-28723D70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77872"/>
            <a:ext cx="9291215" cy="4288474"/>
          </a:xfrm>
        </p:spPr>
        <p:txBody>
          <a:bodyPr/>
          <a:lstStyle/>
          <a:p>
            <a:r>
              <a:rPr lang="en-IN" dirty="0"/>
              <a:t>Split the location column into City, State and Country columns by using the below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ABF92-05D8-C080-FEC6-DF19F897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75" y="2138766"/>
            <a:ext cx="8152108" cy="30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7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D04F-353F-B570-87C5-86DA2CF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489"/>
            <a:ext cx="9291215" cy="867904"/>
          </a:xfrm>
        </p:spPr>
        <p:txBody>
          <a:bodyPr/>
          <a:lstStyle/>
          <a:p>
            <a:r>
              <a:rPr lang="en-IN" dirty="0"/>
              <a:t>IMPUTATION OF Country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86A7-4126-2B1B-D609-D24D62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1" y="774916"/>
            <a:ext cx="11794211" cy="5300420"/>
          </a:xfrm>
        </p:spPr>
        <p:txBody>
          <a:bodyPr/>
          <a:lstStyle/>
          <a:p>
            <a:r>
              <a:rPr lang="en-IN" dirty="0"/>
              <a:t>There are 4561 entries with empty </a:t>
            </a:r>
            <a:r>
              <a:rPr lang="en-IN" dirty="0" err="1"/>
              <a:t>stringsa</a:t>
            </a:r>
            <a:r>
              <a:rPr lang="en-IN" dirty="0"/>
              <a:t> and 2 Nan entries in the Country column.</a:t>
            </a:r>
          </a:p>
          <a:p>
            <a:r>
              <a:rPr lang="en-IN" dirty="0"/>
              <a:t>So, replacing empty strings with Nan.</a:t>
            </a:r>
          </a:p>
          <a:p>
            <a:r>
              <a:rPr lang="en-IN" dirty="0"/>
              <a:t>Why?</a:t>
            </a:r>
          </a:p>
          <a:p>
            <a:pPr marL="0" indent="0">
              <a:buNone/>
            </a:pPr>
            <a:r>
              <a:rPr lang="en-IN" dirty="0"/>
              <a:t>  - Data type of country column is object , There is no other ways to replace empty string values. So that’s why replacing empty strings in the country column  with Nan entries</a:t>
            </a:r>
          </a:p>
        </p:txBody>
      </p:sp>
    </p:spTree>
    <p:extLst>
      <p:ext uri="{BB962C8B-B14F-4D97-AF65-F5344CB8AC3E}">
        <p14:creationId xmlns:p14="http://schemas.microsoft.com/office/powerpoint/2010/main" val="62307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2DD8-A2C1-F146-2DAF-3B6AD56D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804518"/>
          </a:xfrm>
        </p:spPr>
        <p:txBody>
          <a:bodyPr/>
          <a:lstStyle/>
          <a:p>
            <a:r>
              <a:rPr lang="en-IN" dirty="0"/>
              <a:t>TOP 10 CITIES WITH MOST NO.OF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91D8-5B94-B9BE-03F0-A392821B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6" y="804520"/>
            <a:ext cx="10432829" cy="5248962"/>
          </a:xfrm>
        </p:spPr>
        <p:txBody>
          <a:bodyPr/>
          <a:lstStyle/>
          <a:p>
            <a:r>
              <a:rPr lang="en-IN" dirty="0"/>
              <a:t>London has the most </a:t>
            </a:r>
            <a:r>
              <a:rPr lang="en-IN" dirty="0" err="1"/>
              <a:t>no.of</a:t>
            </a:r>
            <a:r>
              <a:rPr lang="en-IN" dirty="0"/>
              <a:t> users (4105) among the Top 10 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3A0A7-47DD-BF84-A6FD-689596C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6" y="1409811"/>
            <a:ext cx="7284203" cy="4554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DC27B-3AB3-D484-9573-9DAF54E9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087" y="1372189"/>
            <a:ext cx="3439005" cy="45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C0C7-0CA1-CA81-0593-A82ED7D1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5B26-080F-7D99-C290-A83668EC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</a:rPr>
              <a:t>              BOOK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1488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664B-1F0B-452C-131A-6E5B7339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87"/>
            <a:ext cx="9291215" cy="891152"/>
          </a:xfrm>
        </p:spPr>
        <p:txBody>
          <a:bodyPr/>
          <a:lstStyle/>
          <a:p>
            <a:r>
              <a:rPr lang="en-IN" dirty="0"/>
              <a:t>Top 10 countries with most </a:t>
            </a:r>
            <a:r>
              <a:rPr lang="en-IN" dirty="0" err="1"/>
              <a:t>no.of</a:t>
            </a:r>
            <a:r>
              <a:rPr lang="en-IN" dirty="0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3B49-6C27-3DD4-DAE9-FCFC311A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89" y="1015139"/>
            <a:ext cx="10414860" cy="4951708"/>
          </a:xfrm>
        </p:spPr>
        <p:txBody>
          <a:bodyPr/>
          <a:lstStyle/>
          <a:p>
            <a:r>
              <a:rPr lang="en-IN" dirty="0"/>
              <a:t>U.S.A has the most </a:t>
            </a:r>
            <a:r>
              <a:rPr lang="en-IN" dirty="0" err="1"/>
              <a:t>no.of</a:t>
            </a:r>
            <a:r>
              <a:rPr lang="en-IN" dirty="0"/>
              <a:t> users (139183) among the Top 10 Countries.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5D274-B78C-CA9C-4E26-4BBAC536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0" y="1596326"/>
            <a:ext cx="7171982" cy="424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5AF077-D84E-78B4-1583-0F4ECF59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33" y="1596325"/>
            <a:ext cx="3953427" cy="42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7DDD-2F34-5DD0-A8AB-21459101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23987"/>
            <a:ext cx="9291215" cy="805912"/>
          </a:xfrm>
        </p:spPr>
        <p:txBody>
          <a:bodyPr/>
          <a:lstStyle/>
          <a:p>
            <a:r>
              <a:rPr lang="en-IN" dirty="0"/>
              <a:t>Merging 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6273-978D-4FB7-79A8-92BB42ED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9" y="1042261"/>
            <a:ext cx="11577233" cy="4773478"/>
          </a:xfrm>
        </p:spPr>
        <p:txBody>
          <a:bodyPr/>
          <a:lstStyle/>
          <a:p>
            <a:r>
              <a:rPr lang="en-IN" dirty="0"/>
              <a:t>After Data cleaning, merge three datasets on their respective similar columns.</a:t>
            </a:r>
          </a:p>
          <a:p>
            <a:r>
              <a:rPr lang="en-IN" dirty="0"/>
              <a:t>After merging, the size of the dataset is 383842 rows and 14 columns.</a:t>
            </a:r>
          </a:p>
          <a:p>
            <a:r>
              <a:rPr lang="en-IN" dirty="0"/>
              <a:t>Only Country column has the null values among the 14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8CE3-F4DD-9B9D-1D66-32B23461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31" y="2578179"/>
            <a:ext cx="4432515" cy="33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85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AE2A-A161-C43C-A40C-228C37A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929897"/>
          </a:xfrm>
        </p:spPr>
        <p:txBody>
          <a:bodyPr/>
          <a:lstStyle/>
          <a:p>
            <a:r>
              <a:rPr lang="en-IN" dirty="0"/>
              <a:t>Top 10 Most rated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C050-3B2D-8948-2DA8-6E635E8B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" y="697425"/>
            <a:ext cx="11577233" cy="5439904"/>
          </a:xfrm>
        </p:spPr>
        <p:txBody>
          <a:bodyPr/>
          <a:lstStyle/>
          <a:p>
            <a:r>
              <a:rPr lang="en-IN" dirty="0"/>
              <a:t>The following books ‘The Stand(The Complete and Uncut Edition), Gift from the sea,….. got the highest ratings(10/10).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79A8-D307-95A4-E338-DA3BAAF7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" y="1627322"/>
            <a:ext cx="11096787" cy="438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A395-F5E8-DF85-405A-901D1A4D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742" y="0"/>
            <a:ext cx="9291215" cy="945397"/>
          </a:xfrm>
        </p:spPr>
        <p:txBody>
          <a:bodyPr/>
          <a:lstStyle/>
          <a:p>
            <a:r>
              <a:rPr lang="en-IN" dirty="0"/>
              <a:t>Top 10 most </a:t>
            </a:r>
            <a:r>
              <a:rPr lang="en-IN" dirty="0" err="1"/>
              <a:t>prolifc</a:t>
            </a:r>
            <a:r>
              <a:rPr lang="en-IN" dirty="0"/>
              <a:t>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5905-94E0-7FC1-0F1B-FA442C0F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836907"/>
            <a:ext cx="11701221" cy="5222929"/>
          </a:xfrm>
        </p:spPr>
        <p:txBody>
          <a:bodyPr/>
          <a:lstStyle/>
          <a:p>
            <a:r>
              <a:rPr lang="en-IN" dirty="0"/>
              <a:t>Stephen King wrote the ,highest </a:t>
            </a:r>
            <a:r>
              <a:rPr lang="en-IN" dirty="0" err="1"/>
              <a:t>no.of</a:t>
            </a:r>
            <a:r>
              <a:rPr lang="en-IN" dirty="0"/>
              <a:t> books (4569), followed by Nora Roberts,</a:t>
            </a:r>
          </a:p>
          <a:p>
            <a:pPr marL="0" indent="0">
              <a:buNone/>
            </a:pPr>
            <a:r>
              <a:rPr lang="en-IN" dirty="0"/>
              <a:t>   John Grisham…….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8BF51-8B1C-BA87-A575-1786D991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782305"/>
            <a:ext cx="7284204" cy="4107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9576E-E0F0-E7A1-417D-18659FA6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5" y="1782305"/>
            <a:ext cx="3587744" cy="4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7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3BDD-F7C3-F682-83A5-BC573664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0481"/>
            <a:ext cx="9291215" cy="103838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111F-DDEC-A231-FCAA-5E399120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069384"/>
            <a:ext cx="11189776" cy="4618494"/>
          </a:xfrm>
        </p:spPr>
        <p:txBody>
          <a:bodyPr/>
          <a:lstStyle/>
          <a:p>
            <a:r>
              <a:rPr lang="en-IN" sz="1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main objective of this project is generate the features from the dataset and use them to recommend the books accordingly to the users.</a:t>
            </a:r>
            <a:endParaRPr lang="en-IN" sz="1800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ADCE-A214-AF86-37A4-FE438DFF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1DF5-0E82-7CA7-4BDC-7F8AA962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8999-1C73-F949-C42D-7460AFE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5" y="108488"/>
            <a:ext cx="9554590" cy="960895"/>
          </a:xfrm>
        </p:spPr>
        <p:txBody>
          <a:bodyPr>
            <a:normAutofit/>
          </a:bodyPr>
          <a:lstStyle/>
          <a:p>
            <a:r>
              <a:rPr lang="en-IN" sz="2700" dirty="0"/>
              <a:t>At first, import the required python libraries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A904-10B6-C7BB-AD2B-B58E81FC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1" y="1069384"/>
            <a:ext cx="11344760" cy="489746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-Pandas ((used for data analysis)</a:t>
            </a:r>
          </a:p>
          <a:p>
            <a:pPr marL="0" indent="0">
              <a:buNone/>
            </a:pPr>
            <a:r>
              <a:rPr lang="en-IN" dirty="0"/>
              <a:t>       -</a:t>
            </a:r>
            <a:r>
              <a:rPr lang="en-IN" dirty="0" err="1"/>
              <a:t>Numpy</a:t>
            </a:r>
            <a:r>
              <a:rPr lang="en-IN" dirty="0"/>
              <a:t> (used for working with arrays)</a:t>
            </a:r>
          </a:p>
          <a:p>
            <a:pPr marL="0" indent="0">
              <a:buNone/>
            </a:pPr>
            <a:r>
              <a:rPr lang="en-IN" dirty="0"/>
              <a:t>       -Matplotlib (used for visual representation like plotting graphs)</a:t>
            </a:r>
          </a:p>
          <a:p>
            <a:pPr marL="0" indent="0">
              <a:buNone/>
            </a:pPr>
            <a:r>
              <a:rPr lang="en-IN" dirty="0"/>
              <a:t>       -Seaborn (used for data visualization and exploring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5856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C1AF-3909-4D26-2C5A-40CD4FED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4984"/>
            <a:ext cx="9291215" cy="805912"/>
          </a:xfrm>
        </p:spPr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A76-A58E-4AC7-A928-6683B69D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43" y="960895"/>
            <a:ext cx="11404284" cy="50679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The dataset is comprised of 3 csv files:- </a:t>
            </a:r>
          </a:p>
          <a:p>
            <a:pPr marL="0" indent="0">
              <a:buNone/>
            </a:pPr>
            <a:r>
              <a:rPr lang="en-IN" dirty="0"/>
              <a:t>    -Books dataset</a:t>
            </a:r>
          </a:p>
          <a:p>
            <a:pPr marL="0" indent="0">
              <a:buNone/>
            </a:pPr>
            <a:r>
              <a:rPr lang="en-IN" dirty="0"/>
              <a:t>    -Ratings dataset</a:t>
            </a:r>
          </a:p>
          <a:p>
            <a:pPr marL="0" indent="0">
              <a:buNone/>
            </a:pPr>
            <a:r>
              <a:rPr lang="en-IN" dirty="0"/>
              <a:t>    -Users dataset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1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5B43-563D-16A4-D699-7BC63FEB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4984"/>
            <a:ext cx="9291215" cy="1038386"/>
          </a:xfrm>
        </p:spPr>
        <p:txBody>
          <a:bodyPr/>
          <a:lstStyle/>
          <a:p>
            <a:r>
              <a:rPr lang="en-IN" dirty="0" err="1"/>
              <a:t>Insigths</a:t>
            </a:r>
            <a:r>
              <a:rPr lang="en-IN" dirty="0"/>
              <a:t> from Books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98D7-4872-93A1-1FFA-5485A5AD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960895"/>
            <a:ext cx="11158779" cy="50059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There are 3 null value columns in the </a:t>
            </a:r>
            <a:r>
              <a:rPr lang="en-IN" dirty="0" err="1"/>
              <a:t>books_data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They are:- Book-Author</a:t>
            </a:r>
          </a:p>
          <a:p>
            <a:pPr marL="0" indent="0">
              <a:buNone/>
            </a:pPr>
            <a:r>
              <a:rPr lang="en-IN" dirty="0"/>
              <a:t>                  -Publisher</a:t>
            </a:r>
          </a:p>
          <a:p>
            <a:pPr marL="0" indent="0">
              <a:buNone/>
            </a:pPr>
            <a:r>
              <a:rPr lang="en-IN" dirty="0"/>
              <a:t>                  -Image-URL-L</a:t>
            </a:r>
          </a:p>
          <a:p>
            <a:pPr marL="0" indent="0">
              <a:buNone/>
            </a:pPr>
            <a:r>
              <a:rPr lang="en-IN" dirty="0"/>
              <a:t>So, drop these null value columns</a:t>
            </a:r>
          </a:p>
          <a:p>
            <a:pPr marL="0" indent="0">
              <a:buNone/>
            </a:pPr>
            <a:r>
              <a:rPr lang="en-IN" dirty="0"/>
              <a:t>from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54C5D-C6D6-459D-A9DB-B4C94E3E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66" y="1308310"/>
            <a:ext cx="4293029" cy="42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471A-7B6A-B44B-61DE-677C00A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4984"/>
            <a:ext cx="9291215" cy="712922"/>
          </a:xfrm>
        </p:spPr>
        <p:txBody>
          <a:bodyPr/>
          <a:lstStyle/>
          <a:p>
            <a:r>
              <a:rPr lang="en-IN" dirty="0"/>
              <a:t>Imputation of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7F56-BC5C-89FE-FDA0-DB059634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" y="1052288"/>
            <a:ext cx="11670224" cy="4753423"/>
          </a:xfrm>
        </p:spPr>
        <p:txBody>
          <a:bodyPr/>
          <a:lstStyle/>
          <a:p>
            <a:r>
              <a:rPr lang="en-IN" dirty="0"/>
              <a:t>Fill Nan values in the ‘Book-Author’ and ‘Publication’ with ‘No Mention’.</a:t>
            </a:r>
          </a:p>
          <a:p>
            <a:r>
              <a:rPr lang="en-IN" dirty="0"/>
              <a:t>Why?</a:t>
            </a:r>
          </a:p>
          <a:p>
            <a:pPr marL="0" indent="0">
              <a:buNone/>
            </a:pPr>
            <a:r>
              <a:rPr lang="en-IN" dirty="0"/>
              <a:t>   - Because we can’t replace  Book-Author and Publisher with other names. So, using ‘No mention’ to fill the Nan values</a:t>
            </a:r>
          </a:p>
        </p:txBody>
      </p:sp>
    </p:spTree>
    <p:extLst>
      <p:ext uri="{BB962C8B-B14F-4D97-AF65-F5344CB8AC3E}">
        <p14:creationId xmlns:p14="http://schemas.microsoft.com/office/powerpoint/2010/main" val="220347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3875-68E0-582A-89DF-70E2C8E1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0482"/>
            <a:ext cx="9291215" cy="937648"/>
          </a:xfrm>
        </p:spPr>
        <p:txBody>
          <a:bodyPr>
            <a:normAutofit/>
          </a:bodyPr>
          <a:lstStyle/>
          <a:p>
            <a:r>
              <a:rPr lang="en-IN" sz="2400" dirty="0"/>
              <a:t>Correcting the mismatched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2660-7C04-3AE9-7256-4FADBB01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929898"/>
            <a:ext cx="11654725" cy="5176434"/>
          </a:xfrm>
        </p:spPr>
        <p:txBody>
          <a:bodyPr/>
          <a:lstStyle/>
          <a:p>
            <a:r>
              <a:rPr lang="en-IN" dirty="0"/>
              <a:t>There are two string values i.e., DK Publishing and Gallimard are appeared in the Year-Of-Publication </a:t>
            </a:r>
            <a:r>
              <a:rPr lang="en-IN" dirty="0" err="1"/>
              <a:t>column.This</a:t>
            </a:r>
            <a:r>
              <a:rPr lang="en-IN" dirty="0"/>
              <a:t> leads to invalid results.</a:t>
            </a:r>
          </a:p>
          <a:p>
            <a:r>
              <a:rPr lang="en-IN" dirty="0"/>
              <a:t>Lets make it correct by using the following code.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2C317-9E8A-45CD-29E9-7CB7E9D9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75" y="2324746"/>
            <a:ext cx="9894722" cy="32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463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308</TotalTime>
  <Words>846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Rockwell</vt:lpstr>
      <vt:lpstr>Gallery</vt:lpstr>
      <vt:lpstr>TEAM-4</vt:lpstr>
      <vt:lpstr>Project TITLE</vt:lpstr>
      <vt:lpstr>Problem statement</vt:lpstr>
      <vt:lpstr>EXPLORATORY DATA ANALYSIS</vt:lpstr>
      <vt:lpstr>At first, import the required python libraries </vt:lpstr>
      <vt:lpstr>DATASET INFORMATION</vt:lpstr>
      <vt:lpstr>Insigths from Books dataset</vt:lpstr>
      <vt:lpstr>Imputation of null values</vt:lpstr>
      <vt:lpstr>Correcting the mismatched columns</vt:lpstr>
      <vt:lpstr>Treatment on Year of publication column</vt:lpstr>
      <vt:lpstr>TOP 10 BOOKS ACCORDING TO VOLUMES</vt:lpstr>
      <vt:lpstr>Top 10 authors with most no.of Books </vt:lpstr>
      <vt:lpstr>TOP 10 PUBLISHERS WITH MOST BOOKS PUBLISHED</vt:lpstr>
      <vt:lpstr>INSIGHTS FROM RATINGS DATASET</vt:lpstr>
      <vt:lpstr>INSIGHTS FROM USERS DATASET</vt:lpstr>
      <vt:lpstr>Outliers detection and Treatment of Nan values</vt:lpstr>
      <vt:lpstr>TREATMENT OF LOCATION COLUMN</vt:lpstr>
      <vt:lpstr>IMPUTATION OF Country column</vt:lpstr>
      <vt:lpstr>TOP 10 CITIES WITH MOST NO.OF USERS</vt:lpstr>
      <vt:lpstr>Top 10 countries with most no.of users</vt:lpstr>
      <vt:lpstr>Merging  datasets </vt:lpstr>
      <vt:lpstr>Top 10 Most rated books</vt:lpstr>
      <vt:lpstr>Top 10 most prolifc authors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TEAM-4</dc:title>
  <dc:creator>Srinu Guddala</dc:creator>
  <cp:lastModifiedBy>Srinu Guddala</cp:lastModifiedBy>
  <cp:revision>2</cp:revision>
  <dcterms:created xsi:type="dcterms:W3CDTF">2022-12-05T06:05:20Z</dcterms:created>
  <dcterms:modified xsi:type="dcterms:W3CDTF">2022-12-05T11:14:12Z</dcterms:modified>
</cp:coreProperties>
</file>