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sldIdLst>
    <p:sldId id="256" r:id="rId2"/>
    <p:sldId id="257" r:id="rId3"/>
    <p:sldId id="286" r:id="rId4"/>
    <p:sldId id="258" r:id="rId5"/>
    <p:sldId id="259" r:id="rId6"/>
    <p:sldId id="271" r:id="rId7"/>
    <p:sldId id="278" r:id="rId8"/>
    <p:sldId id="266" r:id="rId9"/>
    <p:sldId id="275" r:id="rId10"/>
    <p:sldId id="267" r:id="rId11"/>
    <p:sldId id="261" r:id="rId12"/>
    <p:sldId id="287" r:id="rId13"/>
    <p:sldId id="288" r:id="rId14"/>
    <p:sldId id="279" r:id="rId15"/>
    <p:sldId id="269" r:id="rId16"/>
    <p:sldId id="272" r:id="rId17"/>
    <p:sldId id="280" r:id="rId18"/>
    <p:sldId id="284" r:id="rId19"/>
    <p:sldId id="273" r:id="rId20"/>
    <p:sldId id="281" r:id="rId21"/>
    <p:sldId id="282" r:id="rId22"/>
    <p:sldId id="283" r:id="rId23"/>
    <p:sldId id="285" r:id="rId24"/>
    <p:sldId id="274" r:id="rId25"/>
    <p:sldId id="276"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5" d="100"/>
          <a:sy n="105" d="100"/>
        </p:scale>
        <p:origin x="-1794"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AD716-7ED4-43EC-AC8F-DDF3B5C6F607}" type="datetimeFigureOut">
              <a:rPr lang="en-US" smtClean="0"/>
              <a:pPr/>
              <a:t>12/10/2017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00FD9-59BB-4EA5-B401-3B7799582814}" type="slidenum">
              <a:rPr lang="en-US" smtClean="0"/>
              <a:pPr/>
              <a:t>‹#›</a:t>
            </a:fld>
            <a:endParaRPr lang="en-US"/>
          </a:p>
        </p:txBody>
      </p:sp>
    </p:spTree>
    <p:extLst>
      <p:ext uri="{BB962C8B-B14F-4D97-AF65-F5344CB8AC3E}">
        <p14:creationId xmlns:p14="http://schemas.microsoft.com/office/powerpoint/2010/main" xmlns="" val="2528610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E00FD9-59BB-4EA5-B401-3B7799582814}" type="slidenum">
              <a:rPr lang="en-US" smtClean="0"/>
              <a:pPr/>
              <a:t>24</a:t>
            </a:fld>
            <a:endParaRPr lang="en-US"/>
          </a:p>
        </p:txBody>
      </p:sp>
    </p:spTree>
    <p:extLst>
      <p:ext uri="{BB962C8B-B14F-4D97-AF65-F5344CB8AC3E}">
        <p14:creationId xmlns:p14="http://schemas.microsoft.com/office/powerpoint/2010/main" xmlns="" val="423016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337BA-6021-4D50-9BC3-04483A1A3833}"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463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33148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161888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258176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337BA-6021-4D50-9BC3-04483A1A3833}"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3033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241319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102250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329031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329543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EFB46BF-4CB8-4C0E-A45B-DB0B70C2F4C8}" type="datetimeFigureOut">
              <a:rPr lang="en-US" smtClean="0"/>
              <a:pPr/>
              <a:t>12/10/2017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49581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B46BF-4CB8-4C0E-A45B-DB0B70C2F4C8}" type="datetimeFigureOut">
              <a:rPr lang="en-US" smtClean="0"/>
              <a:pPr/>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337BA-6021-4D50-9BC3-04483A1A3833}" type="slidenum">
              <a:rPr lang="en-US" smtClean="0"/>
              <a:pPr/>
              <a:t>‹#›</a:t>
            </a:fld>
            <a:endParaRPr lang="en-US"/>
          </a:p>
        </p:txBody>
      </p:sp>
    </p:spTree>
    <p:extLst>
      <p:ext uri="{BB962C8B-B14F-4D97-AF65-F5344CB8AC3E}">
        <p14:creationId xmlns:p14="http://schemas.microsoft.com/office/powerpoint/2010/main" xmlns="" val="37406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EFB46BF-4CB8-4C0E-A45B-DB0B70C2F4C8}" type="datetimeFigureOut">
              <a:rPr lang="en-US" smtClean="0"/>
              <a:pPr/>
              <a:t>12/10/2017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E4337BA-6021-4D50-9BC3-04483A1A3833}"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708904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279648"/>
          </a:xfrm>
        </p:spPr>
        <p:txBody>
          <a:bodyPr>
            <a:normAutofit/>
          </a:bodyPr>
          <a:lstStyle/>
          <a:p>
            <a:r>
              <a:rPr lang="en-US" sz="5400" dirty="0" smtClean="0"/>
              <a:t>Series &amp; Parallel FFT on GPU</a:t>
            </a:r>
            <a:br>
              <a:rPr lang="en-US" sz="5400" dirty="0" smtClean="0"/>
            </a:br>
            <a:r>
              <a:rPr lang="en-US" sz="5400" dirty="0" smtClean="0"/>
              <a:t/>
            </a:r>
            <a:br>
              <a:rPr lang="en-US" sz="5400" dirty="0" smtClean="0"/>
            </a:br>
            <a:r>
              <a:rPr lang="en-US" sz="2400" dirty="0" smtClean="0"/>
              <a:t>GACS-7306 Final Project Presentation</a:t>
            </a:r>
            <a:endParaRPr lang="en-US" sz="5400" dirty="0"/>
          </a:p>
        </p:txBody>
      </p:sp>
      <p:sp>
        <p:nvSpPr>
          <p:cNvPr id="3" name="Subtitle 2"/>
          <p:cNvSpPr>
            <a:spLocks noGrp="1"/>
          </p:cNvSpPr>
          <p:nvPr>
            <p:ph type="subTitle" idx="1"/>
          </p:nvPr>
        </p:nvSpPr>
        <p:spPr/>
        <p:txBody>
          <a:bodyPr/>
          <a:lstStyle/>
          <a:p>
            <a:r>
              <a:rPr lang="en-US" dirty="0" smtClean="0">
                <a:solidFill>
                  <a:schemeClr val="tx1"/>
                </a:solidFill>
              </a:rPr>
              <a:t>Srinivas KASTURI</a:t>
            </a:r>
          </a:p>
          <a:p>
            <a:r>
              <a:rPr lang="en-US" dirty="0" smtClean="0">
                <a:solidFill>
                  <a:schemeClr val="tx1"/>
                </a:solidFill>
              </a:rPr>
              <a:t>3078674</a:t>
            </a:r>
            <a:endParaRPr lang="en-US" dirty="0">
              <a:solidFill>
                <a:schemeClr val="tx1"/>
              </a:solidFill>
            </a:endParaRPr>
          </a:p>
        </p:txBody>
      </p:sp>
    </p:spTree>
    <p:extLst>
      <p:ext uri="{BB962C8B-B14F-4D97-AF65-F5344CB8AC3E}">
        <p14:creationId xmlns:p14="http://schemas.microsoft.com/office/powerpoint/2010/main" xmlns="" val="715929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es-ES" sz="4000" dirty="0">
                <a:ea typeface="ＭＳ Ｐゴシック" panose="020B0600070205080204" pitchFamily="34" charset="-128"/>
              </a:rPr>
              <a:t>FFT: </a:t>
            </a:r>
            <a:r>
              <a:rPr lang="en-US" altLang="es-ES" sz="4000" dirty="0" smtClean="0">
                <a:ea typeface="ＭＳ Ｐゴシック" panose="020B0600070205080204" pitchFamily="34" charset="-128"/>
              </a:rPr>
              <a:t>Cooley-Turkey </a:t>
            </a:r>
            <a:r>
              <a:rPr lang="en-US" altLang="es-ES" sz="4000" dirty="0">
                <a:ea typeface="ＭＳ Ｐゴシック" panose="020B0600070205080204" pitchFamily="34" charset="-128"/>
              </a:rPr>
              <a:t>algorithm</a:t>
            </a:r>
          </a:p>
        </p:txBody>
      </p:sp>
      <p:sp>
        <p:nvSpPr>
          <p:cNvPr id="26" name="Content Placeholder 53"/>
          <p:cNvSpPr>
            <a:spLocks noGrp="1"/>
          </p:cNvSpPr>
          <p:nvPr>
            <p:ph idx="1"/>
          </p:nvPr>
        </p:nvSpPr>
        <p:spPr>
          <a:xfrm>
            <a:off x="822959" y="2133600"/>
            <a:ext cx="7543801" cy="3735494"/>
          </a:xfrm>
        </p:spPr>
        <p:txBody>
          <a:bodyPr>
            <a:normAutofit/>
          </a:bodyPr>
          <a:lstStyle/>
          <a:p>
            <a:pPr>
              <a:buFont typeface="Courier New" panose="02070309020205020404" pitchFamily="49" charset="0"/>
              <a:buChar char="o"/>
              <a:defRPr/>
            </a:pPr>
            <a:r>
              <a:rPr lang="en-US" dirty="0" smtClean="0">
                <a:solidFill>
                  <a:schemeClr val="tx1"/>
                </a:solidFill>
                <a:ea typeface="ＭＳ Ｐゴシック" pitchFamily="1" charset="-128"/>
              </a:rPr>
              <a:t> Most </a:t>
            </a:r>
            <a:r>
              <a:rPr lang="en-US" dirty="0">
                <a:solidFill>
                  <a:schemeClr val="tx1"/>
                </a:solidFill>
                <a:ea typeface="ＭＳ Ｐゴシック" pitchFamily="1" charset="-128"/>
              </a:rPr>
              <a:t>common FFT </a:t>
            </a:r>
            <a:r>
              <a:rPr lang="en-US" dirty="0" smtClean="0">
                <a:solidFill>
                  <a:schemeClr val="tx1"/>
                </a:solidFill>
                <a:ea typeface="ＭＳ Ｐゴシック" pitchFamily="1" charset="-128"/>
              </a:rPr>
              <a:t>algorithm, why</a:t>
            </a:r>
          </a:p>
          <a:p>
            <a:pPr marL="0" indent="0">
              <a:buNone/>
              <a:defRPr/>
            </a:pPr>
            <a:r>
              <a:rPr lang="en-US" dirty="0">
                <a:solidFill>
                  <a:schemeClr val="tx1"/>
                </a:solidFill>
                <a:ea typeface="ＭＳ Ｐゴシック" pitchFamily="1" charset="-128"/>
              </a:rPr>
              <a:t>	</a:t>
            </a:r>
            <a:r>
              <a:rPr lang="en-US" dirty="0" smtClean="0">
                <a:solidFill>
                  <a:schemeClr val="tx1"/>
                </a:solidFill>
                <a:ea typeface="ＭＳ Ｐゴシック" pitchFamily="1" charset="-128"/>
              </a:rPr>
              <a:t>- Divide </a:t>
            </a:r>
            <a:r>
              <a:rPr lang="en-US" dirty="0">
                <a:solidFill>
                  <a:schemeClr val="tx1"/>
                </a:solidFill>
                <a:ea typeface="ＭＳ Ｐゴシック" pitchFamily="1" charset="-128"/>
              </a:rPr>
              <a:t>and conquer </a:t>
            </a:r>
            <a:r>
              <a:rPr lang="en-US" dirty="0" smtClean="0">
                <a:solidFill>
                  <a:schemeClr val="tx1"/>
                </a:solidFill>
                <a:ea typeface="ＭＳ Ｐゴシック" pitchFamily="1" charset="-128"/>
              </a:rPr>
              <a:t>algorithm</a:t>
            </a:r>
          </a:p>
          <a:p>
            <a:pPr marL="201168" lvl="1" indent="0">
              <a:buNone/>
              <a:defRPr/>
            </a:pPr>
            <a:endParaRPr lang="en-US" sz="2000" dirty="0">
              <a:solidFill>
                <a:schemeClr val="tx1"/>
              </a:solidFill>
              <a:ea typeface="ＭＳ Ｐゴシック" pitchFamily="1" charset="-128"/>
            </a:endParaRPr>
          </a:p>
          <a:p>
            <a:pPr>
              <a:buFont typeface="Courier New" panose="02070309020205020404" pitchFamily="49" charset="0"/>
              <a:buChar char="o"/>
              <a:defRPr/>
            </a:pPr>
            <a:r>
              <a:rPr lang="en-US" dirty="0" smtClean="0">
                <a:solidFill>
                  <a:schemeClr val="tx1"/>
                </a:solidFill>
                <a:ea typeface="ＭＳ Ｐゴシック" pitchFamily="1" charset="-128"/>
              </a:rPr>
              <a:t> Methodology</a:t>
            </a:r>
            <a:endParaRPr lang="en-US" dirty="0">
              <a:solidFill>
                <a:schemeClr val="tx1"/>
              </a:solidFill>
              <a:ea typeface="ＭＳ Ｐゴシック" pitchFamily="1" charset="-128"/>
            </a:endParaRPr>
          </a:p>
          <a:p>
            <a:pPr marL="201168" lvl="1" indent="0">
              <a:buNone/>
              <a:defRPr/>
            </a:pPr>
            <a:r>
              <a:rPr lang="en-US" sz="2000" dirty="0" smtClean="0">
                <a:solidFill>
                  <a:schemeClr val="tx1"/>
                </a:solidFill>
                <a:ea typeface="ＭＳ Ｐゴシック" pitchFamily="1" charset="-128"/>
              </a:rPr>
              <a:t>	- Breaks </a:t>
            </a:r>
            <a:r>
              <a:rPr lang="en-US" sz="2000" dirty="0">
                <a:solidFill>
                  <a:schemeClr val="tx1"/>
                </a:solidFill>
                <a:ea typeface="ＭＳ Ｐゴシック" pitchFamily="1" charset="-128"/>
              </a:rPr>
              <a:t>up DFT of </a:t>
            </a:r>
            <a:r>
              <a:rPr lang="en-US" sz="2000" i="1" dirty="0">
                <a:solidFill>
                  <a:schemeClr val="tx1"/>
                </a:solidFill>
                <a:ea typeface="ＭＳ Ｐゴシック" pitchFamily="1" charset="-128"/>
              </a:rPr>
              <a:t>N</a:t>
            </a:r>
            <a:r>
              <a:rPr lang="en-US" sz="2000" dirty="0">
                <a:solidFill>
                  <a:schemeClr val="tx1"/>
                </a:solidFill>
                <a:ea typeface="ＭＳ Ｐゴシック" pitchFamily="1" charset="-128"/>
              </a:rPr>
              <a:t> samples into </a:t>
            </a:r>
            <a:r>
              <a:rPr lang="en-US" sz="2000" dirty="0" smtClean="0">
                <a:solidFill>
                  <a:schemeClr val="tx1"/>
                </a:solidFill>
                <a:ea typeface="ＭＳ Ｐゴシック" pitchFamily="1" charset="-128"/>
              </a:rPr>
              <a:t>N=N</a:t>
            </a:r>
            <a:r>
              <a:rPr lang="en-US" sz="2000" baseline="-25000" dirty="0" smtClean="0">
                <a:solidFill>
                  <a:schemeClr val="tx1"/>
                </a:solidFill>
                <a:ea typeface="ＭＳ Ｐゴシック" pitchFamily="1" charset="-128"/>
              </a:rPr>
              <a:t>1</a:t>
            </a:r>
            <a:r>
              <a:rPr lang="en-US" sz="2000" dirty="0" smtClean="0">
                <a:solidFill>
                  <a:schemeClr val="tx1"/>
                </a:solidFill>
                <a:ea typeface="ＭＳ Ｐゴシック" pitchFamily="1" charset="-128"/>
              </a:rPr>
              <a:t>N</a:t>
            </a:r>
            <a:r>
              <a:rPr lang="en-US" sz="2000" baseline="-25000" dirty="0" smtClean="0">
                <a:solidFill>
                  <a:schemeClr val="tx1"/>
                </a:solidFill>
                <a:ea typeface="ＭＳ Ｐゴシック" pitchFamily="1" charset="-128"/>
              </a:rPr>
              <a:t>2</a:t>
            </a:r>
          </a:p>
          <a:p>
            <a:pPr lvl="1">
              <a:buFont typeface="Courier New" panose="02070309020205020404" pitchFamily="49" charset="0"/>
              <a:buChar char="o"/>
              <a:defRPr/>
            </a:pPr>
            <a:endParaRPr lang="en-US" sz="2000" baseline="-25000" dirty="0">
              <a:solidFill>
                <a:schemeClr val="tx1"/>
              </a:solidFill>
              <a:ea typeface="ＭＳ Ｐゴシック" pitchFamily="1" charset="-128"/>
            </a:endParaRPr>
          </a:p>
          <a:p>
            <a:pPr>
              <a:buFont typeface="Courier New" panose="02070309020205020404" pitchFamily="49" charset="0"/>
              <a:buChar char="o"/>
              <a:defRPr/>
            </a:pPr>
            <a:r>
              <a:rPr lang="en-US" dirty="0" smtClean="0">
                <a:solidFill>
                  <a:schemeClr val="tx1"/>
                </a:solidFill>
                <a:ea typeface="ＭＳ Ｐゴシック" pitchFamily="1" charset="-128"/>
              </a:rPr>
              <a:t> Benefits</a:t>
            </a:r>
            <a:endParaRPr lang="en-US" dirty="0">
              <a:solidFill>
                <a:schemeClr val="tx1"/>
              </a:solidFill>
              <a:ea typeface="ＭＳ Ｐゴシック" pitchFamily="1" charset="-128"/>
            </a:endParaRPr>
          </a:p>
          <a:p>
            <a:pPr marL="201168" lvl="1" indent="0">
              <a:buNone/>
              <a:defRPr/>
            </a:pPr>
            <a:r>
              <a:rPr lang="en-US" sz="2000" dirty="0" smtClean="0">
                <a:solidFill>
                  <a:schemeClr val="tx1"/>
                </a:solidFill>
                <a:ea typeface="ＭＳ Ｐゴシック" pitchFamily="1" charset="-128"/>
              </a:rPr>
              <a:t>	- Can </a:t>
            </a:r>
            <a:r>
              <a:rPr lang="en-US" sz="2000" dirty="0">
                <a:solidFill>
                  <a:schemeClr val="tx1"/>
                </a:solidFill>
                <a:ea typeface="ＭＳ Ｐゴシック" pitchFamily="1" charset="-128"/>
              </a:rPr>
              <a:t>be combined with any other DFT </a:t>
            </a:r>
            <a:r>
              <a:rPr lang="en-US" sz="2000" dirty="0" smtClean="0">
                <a:solidFill>
                  <a:schemeClr val="tx1"/>
                </a:solidFill>
                <a:ea typeface="ＭＳ Ｐゴシック" pitchFamily="1" charset="-128"/>
              </a:rPr>
              <a:t>algorithm with less 		  number of complex operations</a:t>
            </a:r>
          </a:p>
          <a:p>
            <a:pPr marL="201168" lvl="1" indent="0">
              <a:buNone/>
              <a:defRPr/>
            </a:pPr>
            <a:r>
              <a:rPr lang="en-US" sz="2000" dirty="0" smtClean="0">
                <a:solidFill>
                  <a:schemeClr val="tx1"/>
                </a:solidFill>
                <a:ea typeface="ＭＳ Ｐゴシック" pitchFamily="1" charset="-128"/>
              </a:rPr>
              <a:t>	- Mainly used in </a:t>
            </a:r>
            <a:r>
              <a:rPr lang="en-US" sz="2000" dirty="0" err="1" smtClean="0">
                <a:solidFill>
                  <a:schemeClr val="tx1"/>
                </a:solidFill>
                <a:ea typeface="ＭＳ Ｐゴシック" pitchFamily="1" charset="-128"/>
              </a:rPr>
              <a:t>Matlab</a:t>
            </a:r>
            <a:r>
              <a:rPr lang="en-US" sz="2000" dirty="0" smtClean="0">
                <a:solidFill>
                  <a:schemeClr val="tx1"/>
                </a:solidFill>
                <a:ea typeface="ＭＳ Ｐゴシック" pitchFamily="1" charset="-128"/>
              </a:rPr>
              <a:t> </a:t>
            </a:r>
            <a:r>
              <a:rPr lang="en-US" sz="2000" b="1" dirty="0" smtClean="0">
                <a:solidFill>
                  <a:schemeClr val="tx1"/>
                </a:solidFill>
                <a:ea typeface="ＭＳ Ｐゴシック" pitchFamily="1" charset="-128"/>
              </a:rPr>
              <a:t>FFT </a:t>
            </a:r>
            <a:r>
              <a:rPr lang="en-US" sz="2000" dirty="0" smtClean="0">
                <a:solidFill>
                  <a:schemeClr val="tx1"/>
                </a:solidFill>
                <a:ea typeface="ＭＳ Ｐゴシック" pitchFamily="1" charset="-128"/>
              </a:rPr>
              <a:t>function for </a:t>
            </a:r>
            <a:r>
              <a:rPr lang="en-US" sz="2000" dirty="0">
                <a:solidFill>
                  <a:schemeClr val="tx1"/>
                </a:solidFill>
                <a:ea typeface="ＭＳ Ｐゴシック" pitchFamily="1" charset="-128"/>
              </a:rPr>
              <a:t>optimization</a:t>
            </a:r>
          </a:p>
          <a:p>
            <a:pPr>
              <a:buFont typeface="Courier New" panose="02070309020205020404" pitchFamily="49" charset="0"/>
              <a:buChar char="o"/>
              <a:defRPr/>
            </a:pPr>
            <a:endParaRPr lang="en-US" dirty="0">
              <a:solidFill>
                <a:schemeClr val="tx1"/>
              </a:solidFill>
              <a:ea typeface="ＭＳ Ｐゴシック" pitchFamily="1" charset="-128"/>
            </a:endParaRPr>
          </a:p>
          <a:p>
            <a:pPr>
              <a:buFont typeface="Courier New" panose="02070309020205020404" pitchFamily="49" charset="0"/>
              <a:buChar char="o"/>
              <a:defRPr/>
            </a:pPr>
            <a:endParaRPr lang="en-US" dirty="0">
              <a:solidFill>
                <a:schemeClr val="tx1"/>
              </a:solidFill>
              <a:ea typeface="ＭＳ Ｐゴシック" pitchFamily="1" charset="-128"/>
            </a:endParaRPr>
          </a:p>
          <a:p>
            <a:pPr>
              <a:buFont typeface="Courier New" panose="02070309020205020404" pitchFamily="49" charset="0"/>
              <a:buChar char="o"/>
              <a:defRPr/>
            </a:pPr>
            <a:endParaRPr lang="en-US" dirty="0">
              <a:solidFill>
                <a:schemeClr val="tx1"/>
              </a:solidFill>
              <a:ea typeface="ＭＳ Ｐゴシック" pitchFamily="1" charset="-128"/>
            </a:endParaRPr>
          </a:p>
        </p:txBody>
      </p:sp>
      <p:sp>
        <p:nvSpPr>
          <p:cNvPr id="10244" name="Slide Number Placeholder 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ＭＳ Ｐゴシック" panose="020B0600070205080204" pitchFamily="34" charset="-128"/>
              </a:defRPr>
            </a:lvl1pPr>
            <a:lvl2pPr marL="742950" indent="-285750">
              <a:defRPr sz="3600">
                <a:solidFill>
                  <a:schemeClr val="tx1"/>
                </a:solidFill>
                <a:latin typeface="Times New Roman" panose="02020603050405020304" pitchFamily="18" charset="0"/>
                <a:ea typeface="ＭＳ Ｐゴシック" panose="020B0600070205080204" pitchFamily="34" charset="-128"/>
              </a:defRPr>
            </a:lvl2pPr>
            <a:lvl3pPr marL="1143000" indent="-228600">
              <a:defRPr sz="3600">
                <a:solidFill>
                  <a:schemeClr val="tx1"/>
                </a:solidFill>
                <a:latin typeface="Times New Roman" panose="02020603050405020304" pitchFamily="18" charset="0"/>
                <a:ea typeface="ＭＳ Ｐゴシック" panose="020B0600070205080204" pitchFamily="34" charset="-128"/>
              </a:defRPr>
            </a:lvl3pPr>
            <a:lvl4pPr marL="1600200" indent="-228600">
              <a:defRPr sz="3600">
                <a:solidFill>
                  <a:schemeClr val="tx1"/>
                </a:solidFill>
                <a:latin typeface="Times New Roman" panose="02020603050405020304" pitchFamily="18" charset="0"/>
                <a:ea typeface="ＭＳ Ｐゴシック" panose="020B0600070205080204" pitchFamily="34" charset="-128"/>
              </a:defRPr>
            </a:lvl4pPr>
            <a:lvl5pPr marL="2057400" indent="-228600">
              <a:defRPr sz="3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fld id="{38004E2D-C63C-4E77-BE15-E12F1D14B58A}" type="slidenum">
              <a:rPr lang="en-US" altLang="es-ES" sz="1600">
                <a:solidFill>
                  <a:schemeClr val="folHlink"/>
                </a:solidFill>
                <a:latin typeface="Trebuchet MS" panose="020B0603020202020204" pitchFamily="34" charset="0"/>
              </a:rPr>
              <a:pPr/>
              <a:t>10</a:t>
            </a:fld>
            <a:endParaRPr lang="en-US" altLang="es-ES" sz="1600">
              <a:solidFill>
                <a:schemeClr val="folHlink"/>
              </a:solidFill>
              <a:latin typeface="Trebuchet MS" panose="020B0603020202020204" pitchFamily="34" charset="0"/>
            </a:endParaRPr>
          </a:p>
        </p:txBody>
      </p:sp>
    </p:spTree>
    <p:extLst>
      <p:ext uri="{BB962C8B-B14F-4D97-AF65-F5344CB8AC3E}">
        <p14:creationId xmlns:p14="http://schemas.microsoft.com/office/powerpoint/2010/main" xmlns="" val="576140740"/>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418900"/>
          </a:xfrm>
        </p:spPr>
        <p:txBody>
          <a:bodyPr>
            <a:normAutofit/>
          </a:bodyPr>
          <a:lstStyle/>
          <a:p>
            <a:pPr marL="279400" indent="-266700">
              <a:lnSpc>
                <a:spcPct val="100000"/>
              </a:lnSpc>
              <a:spcBef>
                <a:spcPts val="100"/>
              </a:spcBef>
              <a:tabLst>
                <a:tab pos="279400" algn="l"/>
              </a:tabLst>
            </a:pPr>
            <a:r>
              <a:rPr lang="en-US" altLang="es-ES" sz="4000" dirty="0">
                <a:ea typeface="ＭＳ Ｐゴシック" panose="020B0600070205080204" pitchFamily="34" charset="-128"/>
              </a:rPr>
              <a:t>FFT: </a:t>
            </a:r>
            <a:r>
              <a:rPr lang="en-US" altLang="es-ES" sz="4000" dirty="0" smtClean="0">
                <a:ea typeface="ＭＳ Ｐゴシック" panose="020B0600070205080204" pitchFamily="34" charset="-128"/>
              </a:rPr>
              <a:t>Cooley-Turkey </a:t>
            </a:r>
            <a:r>
              <a:rPr lang="en-US" altLang="es-ES" sz="4000" dirty="0">
                <a:ea typeface="ＭＳ Ｐゴシック" panose="020B0600070205080204" pitchFamily="34" charset="-128"/>
              </a:rPr>
              <a:t>algorithm</a:t>
            </a:r>
            <a:endParaRPr lang="en-US" sz="4000" dirty="0">
              <a:latin typeface="Lucida Sans"/>
              <a:cs typeface="Lucida Sans"/>
            </a:endParaRPr>
          </a:p>
        </p:txBody>
      </p:sp>
      <p:sp>
        <p:nvSpPr>
          <p:cNvPr id="3" name="Content Placeholder 2"/>
          <p:cNvSpPr>
            <a:spLocks noGrp="1"/>
          </p:cNvSpPr>
          <p:nvPr>
            <p:ph idx="1"/>
          </p:nvPr>
        </p:nvSpPr>
        <p:spPr/>
        <p:txBody>
          <a:bodyPr>
            <a:normAutofit/>
          </a:bodyPr>
          <a:lstStyle/>
          <a:p>
            <a:pPr lvl="1"/>
            <a:r>
              <a:rPr lang="en-US" altLang="es-ES" sz="2000" dirty="0" smtClean="0">
                <a:solidFill>
                  <a:schemeClr val="tx1"/>
                </a:solidFill>
                <a:ea typeface="ＭＳ Ｐゴシック" panose="020B0600070205080204" pitchFamily="34" charset="-128"/>
              </a:rPr>
              <a:t>Input </a:t>
            </a:r>
            <a:r>
              <a:rPr lang="en-US" altLang="es-ES" sz="2000" dirty="0">
                <a:solidFill>
                  <a:schemeClr val="tx1"/>
                </a:solidFill>
                <a:ea typeface="ＭＳ Ｐゴシック" panose="020B0600070205080204" pitchFamily="34" charset="-128"/>
              </a:rPr>
              <a:t>data must be a power of 2</a:t>
            </a:r>
          </a:p>
          <a:p>
            <a:pPr lvl="1"/>
            <a:r>
              <a:rPr lang="en-US" altLang="es-ES" sz="2000" dirty="0">
                <a:solidFill>
                  <a:schemeClr val="tx1"/>
                </a:solidFill>
                <a:ea typeface="ＭＳ Ｐゴシック" panose="020B0600070205080204" pitchFamily="34" charset="-128"/>
              </a:rPr>
              <a:t>If it’s not, data is either truncated or padded with zeros</a:t>
            </a:r>
          </a:p>
          <a:p>
            <a:pPr lvl="1"/>
            <a:endParaRPr lang="en-US" altLang="es-ES" sz="2000" dirty="0">
              <a:solidFill>
                <a:schemeClr val="tx1"/>
              </a:solidFill>
              <a:ea typeface="ＭＳ Ｐゴシック" panose="020B0600070205080204" pitchFamily="34" charset="-128"/>
            </a:endParaRPr>
          </a:p>
          <a:p>
            <a:pPr marL="302260" indent="0">
              <a:lnSpc>
                <a:spcPct val="100000"/>
              </a:lnSpc>
              <a:spcBef>
                <a:spcPts val="2960"/>
              </a:spcBef>
              <a:buNone/>
            </a:pPr>
            <a:endParaRPr lang="en-US" dirty="0" smtClean="0">
              <a:solidFill>
                <a:schemeClr val="tx1"/>
              </a:solidFill>
              <a:latin typeface="Lucida Sans"/>
              <a:cs typeface="Lucida Sans"/>
            </a:endParaRPr>
          </a:p>
          <a:p>
            <a:pPr marL="302260" indent="0">
              <a:lnSpc>
                <a:spcPct val="100000"/>
              </a:lnSpc>
              <a:spcBef>
                <a:spcPts val="2960"/>
              </a:spcBef>
              <a:buNone/>
            </a:pPr>
            <a:endParaRPr lang="en-US" dirty="0" smtClean="0">
              <a:solidFill>
                <a:schemeClr val="tx1"/>
              </a:solidFill>
              <a:latin typeface="Lucida Sans"/>
              <a:cs typeface="Lucida Sans"/>
            </a:endParaRPr>
          </a:p>
        </p:txBody>
      </p:sp>
      <p:pic>
        <p:nvPicPr>
          <p:cNvPr id="4" name="image5.jpeg"/>
          <p:cNvPicPr/>
          <p:nvPr/>
        </p:nvPicPr>
        <p:blipFill>
          <a:blip r:embed="rId2" cstate="print"/>
          <a:stretch>
            <a:fillRect/>
          </a:stretch>
        </p:blipFill>
        <p:spPr>
          <a:xfrm>
            <a:off x="1143000" y="2971800"/>
            <a:ext cx="6477000" cy="2808923"/>
          </a:xfrm>
          <a:prstGeom prst="rect">
            <a:avLst/>
          </a:prstGeom>
        </p:spPr>
      </p:pic>
    </p:spTree>
    <p:extLst>
      <p:ext uri="{BB962C8B-B14F-4D97-AF65-F5344CB8AC3E}">
        <p14:creationId xmlns:p14="http://schemas.microsoft.com/office/powerpoint/2010/main" xmlns="" val="1345076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s-ES" sz="4000" dirty="0">
                <a:ea typeface="ＭＳ Ｐゴシック" panose="020B0600070205080204" pitchFamily="34" charset="-128"/>
              </a:rPr>
              <a:t>FFT: Cooley-Turkey algorithm</a:t>
            </a:r>
            <a:endParaRPr lang="en-US" sz="4000" dirty="0"/>
          </a:p>
        </p:txBody>
      </p:sp>
      <p:sp>
        <p:nvSpPr>
          <p:cNvPr id="3" name="Content Placeholder 2"/>
          <p:cNvSpPr>
            <a:spLocks noGrp="1"/>
          </p:cNvSpPr>
          <p:nvPr>
            <p:ph idx="1"/>
          </p:nvPr>
        </p:nvSpPr>
        <p:spPr/>
        <p:txBody>
          <a:bodyPr>
            <a:noAutofit/>
          </a:bodyPr>
          <a:lstStyle/>
          <a:p>
            <a:pPr>
              <a:buFont typeface="Courier New" panose="02070309020205020404" pitchFamily="49" charset="0"/>
              <a:buChar char="o"/>
            </a:pPr>
            <a:r>
              <a:rPr lang="en-US" sz="1800" dirty="0" smtClean="0">
                <a:solidFill>
                  <a:schemeClr val="tx1"/>
                </a:solidFill>
              </a:rPr>
              <a:t> By doing this recursively until there is no sum, you get log(N) levels</a:t>
            </a:r>
          </a:p>
          <a:p>
            <a:pPr>
              <a:buFont typeface="Courier New" panose="02070309020205020404" pitchFamily="49" charset="0"/>
              <a:buChar char="o"/>
            </a:pPr>
            <a:r>
              <a:rPr lang="en-US" sz="1800" dirty="0" smtClean="0">
                <a:solidFill>
                  <a:schemeClr val="tx1"/>
                </a:solidFill>
              </a:rPr>
              <a:t> Sum is decomposed and redundant operations appear</a:t>
            </a:r>
          </a:p>
          <a:p>
            <a:pPr>
              <a:buFont typeface="Courier New" panose="02070309020205020404" pitchFamily="49" charset="0"/>
              <a:buChar char="o"/>
            </a:pPr>
            <a:r>
              <a:rPr lang="en-US" sz="1800" dirty="0" smtClean="0">
                <a:solidFill>
                  <a:schemeClr val="tx1"/>
                </a:solidFill>
              </a:rPr>
              <a:t> 4 point transform</a:t>
            </a:r>
          </a:p>
          <a:p>
            <a:pPr marL="0" indent="0">
              <a:buNone/>
            </a:pPr>
            <a:r>
              <a:rPr lang="en-US" sz="1800" dirty="0" err="1">
                <a:solidFill>
                  <a:schemeClr val="tx1"/>
                </a:solidFill>
              </a:rPr>
              <a:t>eg</a:t>
            </a:r>
            <a:r>
              <a:rPr lang="en-US" sz="1800" dirty="0">
                <a:solidFill>
                  <a:schemeClr val="tx1"/>
                </a:solidFill>
              </a:rPr>
              <a:t>: 𝑁=8</a:t>
            </a:r>
            <a:endParaRPr lang="en-US" sz="1800" dirty="0" smtClean="0">
              <a:solidFill>
                <a:schemeClr val="tx1"/>
              </a:solidFill>
            </a:endParaRPr>
          </a:p>
          <a:p>
            <a:pPr>
              <a:buFont typeface="Courier New" panose="02070309020205020404" pitchFamily="49" charset="0"/>
              <a:buChar char="o"/>
            </a:pPr>
            <a:endParaRPr lang="en-US" sz="1800" dirty="0">
              <a:solidFill>
                <a:schemeClr val="tx1"/>
              </a:solidFill>
            </a:endParaRPr>
          </a:p>
          <a:p>
            <a:pPr>
              <a:buFont typeface="Courier New" panose="02070309020205020404" pitchFamily="49" charset="0"/>
              <a:buChar char="o"/>
            </a:pPr>
            <a:endParaRPr lang="en-US" sz="1800" dirty="0" smtClean="0">
              <a:solidFill>
                <a:schemeClr val="tx1"/>
              </a:solidFill>
            </a:endParaRPr>
          </a:p>
          <a:p>
            <a:pPr>
              <a:buFont typeface="Courier New" panose="02070309020205020404" pitchFamily="49" charset="0"/>
              <a:buChar char="o"/>
            </a:pPr>
            <a:endParaRPr lang="en-US" sz="1800" dirty="0">
              <a:solidFill>
                <a:schemeClr val="tx1"/>
              </a:solidFill>
            </a:endParaRPr>
          </a:p>
          <a:p>
            <a:pPr>
              <a:buFont typeface="Courier New" panose="02070309020205020404" pitchFamily="49" charset="0"/>
              <a:buChar char="o"/>
            </a:pPr>
            <a:endParaRPr lang="en-US" sz="1800" dirty="0" smtClean="0">
              <a:solidFill>
                <a:schemeClr val="tx1"/>
              </a:solidFill>
            </a:endParaRPr>
          </a:p>
          <a:p>
            <a:pPr>
              <a:buFont typeface="Courier New" panose="02070309020205020404" pitchFamily="49" charset="0"/>
              <a:buChar char="o"/>
            </a:pPr>
            <a:r>
              <a:rPr lang="en-US" sz="1800" dirty="0" smtClean="0">
                <a:solidFill>
                  <a:schemeClr val="tx1"/>
                </a:solidFill>
              </a:rPr>
              <a:t> Data </a:t>
            </a:r>
            <a:r>
              <a:rPr lang="en-US" sz="1800" dirty="0">
                <a:solidFill>
                  <a:schemeClr val="tx1"/>
                </a:solidFill>
              </a:rPr>
              <a:t>flow diagram for </a:t>
            </a:r>
            <a:r>
              <a:rPr lang="en-US" sz="1800" i="1" dirty="0">
                <a:solidFill>
                  <a:schemeClr val="tx1"/>
                </a:solidFill>
              </a:rPr>
              <a:t>N</a:t>
            </a:r>
            <a:r>
              <a:rPr lang="en-US" sz="1800" dirty="0">
                <a:solidFill>
                  <a:schemeClr val="tx1"/>
                </a:solidFill>
              </a:rPr>
              <a:t>=8: a decimation-in-time radix-2 FFT breaks a length-</a:t>
            </a:r>
            <a:r>
              <a:rPr lang="en-US" sz="1800" i="1" dirty="0">
                <a:solidFill>
                  <a:schemeClr val="tx1"/>
                </a:solidFill>
              </a:rPr>
              <a:t>N</a:t>
            </a:r>
            <a:r>
              <a:rPr lang="en-US" sz="1800" dirty="0">
                <a:solidFill>
                  <a:schemeClr val="tx1"/>
                </a:solidFill>
              </a:rPr>
              <a:t> DFT into two length-</a:t>
            </a:r>
            <a:r>
              <a:rPr lang="en-US" sz="1800" i="1" dirty="0">
                <a:solidFill>
                  <a:schemeClr val="tx1"/>
                </a:solidFill>
              </a:rPr>
              <a:t>N</a:t>
            </a:r>
            <a:r>
              <a:rPr lang="en-US" sz="1800" dirty="0">
                <a:solidFill>
                  <a:schemeClr val="tx1"/>
                </a:solidFill>
              </a:rPr>
              <a:t>/2 DFTs followed by a combining stage consisting of many size-2 DFTs called "butterfly" operations (so-called because of the shape of the data-flow diagrams).</a:t>
            </a:r>
          </a:p>
        </p:txBody>
      </p:sp>
      <p:sp>
        <p:nvSpPr>
          <p:cNvPr id="4" name="AutoShape 2" descr="{\displaystyle {\begin{matrix}X_{k}=\underbrace {\sum \limits _{m=0}^{N/2-1}x_{2m}e^{-{\frac {2\pi i}{N/2}}mk}} _{\mathrm {DFT\;of\;even-indexed\;part\;of\;} x_{n}}{}+e^{-{\frac {2\pi i}{N}}k}\underbrace {\sum \limits _{m=0}^{N/2-1}x_{2m+1}e^{-{\frac {2\pi i}{N/2}}mk}} _{\mathrm {DFT\;of\;odd-indexed\;part\;of\;} x_{n}}=E_{k}+e^{-{\frac {2\pi i}{N}}k}O_{k}.\end{matr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s://upload.wikimedia.org/wikipedia/commons/thumb/c/cb/DIT-FFT-butterfly.png/300px-DIT-FFT-butterfly.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0" y="2667000"/>
            <a:ext cx="2435901" cy="19812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a:stretch>
            <a:fillRect/>
          </a:stretch>
        </p:blipFill>
        <p:spPr>
          <a:xfrm>
            <a:off x="460375" y="3672689"/>
            <a:ext cx="4705350" cy="838200"/>
          </a:xfrm>
          <a:prstGeom prst="rect">
            <a:avLst/>
          </a:prstGeom>
        </p:spPr>
      </p:pic>
    </p:spTree>
    <p:extLst>
      <p:ext uri="{BB962C8B-B14F-4D97-AF65-F5344CB8AC3E}">
        <p14:creationId xmlns:p14="http://schemas.microsoft.com/office/powerpoint/2010/main" xmlns="" val="56148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s-ES" sz="4000" dirty="0">
                <a:ea typeface="ＭＳ Ｐゴシック" panose="020B0600070205080204" pitchFamily="34" charset="-128"/>
              </a:rPr>
              <a:t>FFT: Cooley-Turkey algorithm</a:t>
            </a:r>
            <a:endParaRPr lang="en-US" sz="4000" dirty="0"/>
          </a:p>
        </p:txBody>
      </p:sp>
      <p:sp>
        <p:nvSpPr>
          <p:cNvPr id="3" name="Content Placeholder 2"/>
          <p:cNvSpPr>
            <a:spLocks noGrp="1"/>
          </p:cNvSpPr>
          <p:nvPr>
            <p:ph idx="1"/>
          </p:nvPr>
        </p:nvSpPr>
        <p:spPr>
          <a:xfrm>
            <a:off x="822959" y="1981200"/>
            <a:ext cx="7543801" cy="4023360"/>
          </a:xfrm>
        </p:spPr>
        <p:txBody>
          <a:bodyPr/>
          <a:lstStyle/>
          <a:p>
            <a:endParaRPr lang="en-US" dirty="0" smtClean="0"/>
          </a:p>
          <a:p>
            <a:pPr>
              <a:buFont typeface="Courier New" panose="02070309020205020404" pitchFamily="49" charset="0"/>
              <a:buChar char="o"/>
            </a:pPr>
            <a:r>
              <a:rPr lang="en-US" dirty="0"/>
              <a:t> </a:t>
            </a:r>
            <a:r>
              <a:rPr lang="en-US" dirty="0" smtClean="0"/>
              <a:t>The operations </a:t>
            </a:r>
            <a:r>
              <a:rPr lang="en-US" dirty="0"/>
              <a:t>of radix-2 decimation in Cooley–Tukey FFT </a:t>
            </a:r>
            <a:r>
              <a:rPr lang="en-US" dirty="0" smtClean="0"/>
              <a:t>algorithm </a:t>
            </a:r>
            <a:r>
              <a:rPr lang="en-US" dirty="0"/>
              <a:t>can be represented by the butterfly diagram</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008696" y="3124200"/>
            <a:ext cx="7172325" cy="2238375"/>
          </a:xfrm>
          <a:prstGeom prst="rect">
            <a:avLst/>
          </a:prstGeom>
        </p:spPr>
      </p:pic>
    </p:spTree>
    <p:extLst>
      <p:ext uri="{BB962C8B-B14F-4D97-AF65-F5344CB8AC3E}">
        <p14:creationId xmlns:p14="http://schemas.microsoft.com/office/powerpoint/2010/main" xmlns="" val="314107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ES" dirty="0">
                <a:ea typeface="ＭＳ Ｐゴシック" panose="020B0600070205080204" pitchFamily="34" charset="-128"/>
              </a:rPr>
              <a:t>FFT: Cooley-Turkey algorithm</a:t>
            </a:r>
            <a:endParaRPr lang="en-US" dirty="0"/>
          </a:p>
        </p:txBody>
      </p:sp>
      <p:sp>
        <p:nvSpPr>
          <p:cNvPr id="3" name="Content Placeholder 2"/>
          <p:cNvSpPr>
            <a:spLocks noGrp="1"/>
          </p:cNvSpPr>
          <p:nvPr>
            <p:ph idx="1"/>
          </p:nvPr>
        </p:nvSpPr>
        <p:spPr/>
        <p:txBody>
          <a:bodyPr>
            <a:noAutofit/>
          </a:bodyPr>
          <a:lstStyle/>
          <a:p>
            <a:pPr>
              <a:buFont typeface="Courier New" panose="02070309020205020404" pitchFamily="49" charset="0"/>
              <a:buChar char="o"/>
            </a:pPr>
            <a:r>
              <a:rPr lang="en-US" dirty="0" smtClean="0">
                <a:solidFill>
                  <a:schemeClr val="tx1"/>
                </a:solidFill>
              </a:rPr>
              <a:t> We can find an eight point sequence input signal, and we start with 2 point Fourier transforms. Then, we get 4 points, and 8 points Fourier transforms.</a:t>
            </a:r>
            <a:endParaRPr lang="en-US" dirty="0">
              <a:solidFill>
                <a:schemeClr val="tx1"/>
              </a:solidFill>
            </a:endParaRPr>
          </a:p>
          <a:p>
            <a:pPr marL="0" indent="0">
              <a:buNone/>
            </a:pPr>
            <a:r>
              <a:rPr lang="en-US" dirty="0" smtClean="0">
                <a:solidFill>
                  <a:schemeClr val="tx1"/>
                </a:solidFill>
              </a:rPr>
              <a:t>	</a:t>
            </a:r>
            <a:endParaRPr lang="en-US" dirty="0">
              <a:solidFill>
                <a:schemeClr val="tx1"/>
              </a:solidFill>
            </a:endParaRPr>
          </a:p>
          <a:p>
            <a:pPr marL="0" indent="0">
              <a:buNone/>
            </a:pPr>
            <a:endParaRPr lang="en-US" dirty="0">
              <a:solidFill>
                <a:schemeClr val="tx1"/>
              </a:solidFill>
            </a:endParaRPr>
          </a:p>
          <a:p>
            <a:pPr>
              <a:buFont typeface="Courier New" panose="02070309020205020404" pitchFamily="49" charset="0"/>
              <a:buChar char="o"/>
            </a:pPr>
            <a:endParaRPr lang="en-US" dirty="0">
              <a:solidFill>
                <a:schemeClr val="tx1"/>
              </a:solidFill>
            </a:endParaRPr>
          </a:p>
          <a:p>
            <a:pPr marL="0" indent="0">
              <a:buNone/>
            </a:pPr>
            <a:r>
              <a:rPr lang="en-US" dirty="0">
                <a:solidFill>
                  <a:schemeClr val="tx1"/>
                </a:solidFill>
              </a:rPr>
              <a:t> </a:t>
            </a:r>
            <a:endParaRPr lang="en-US" dirty="0" smtClean="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a:buFont typeface="Courier New" panose="02070309020205020404" pitchFamily="49" charset="0"/>
              <a:buChar char="o"/>
            </a:pPr>
            <a:r>
              <a:rPr lang="en-US" dirty="0" smtClean="0">
                <a:solidFill>
                  <a:schemeClr val="tx1"/>
                </a:solidFill>
              </a:rPr>
              <a:t> 𝑁</a:t>
            </a:r>
            <a:r>
              <a:rPr lang="en-US" dirty="0">
                <a:solidFill>
                  <a:schemeClr val="tx1"/>
                </a:solidFill>
              </a:rPr>
              <a:t>/2+𝑁/2+𝑁/2 complex multiplications </a:t>
            </a:r>
          </a:p>
          <a:p>
            <a:pPr>
              <a:buFont typeface="Courier New" panose="02070309020205020404" pitchFamily="49" charset="0"/>
              <a:buChar char="o"/>
            </a:pPr>
            <a:endParaRPr lang="en-US" dirty="0" smtClean="0">
              <a:solidFill>
                <a:schemeClr val="tx1"/>
              </a:solidFill>
            </a:endParaRPr>
          </a:p>
          <a:p>
            <a:pPr>
              <a:buFont typeface="Courier New" panose="02070309020205020404" pitchFamily="49" charset="0"/>
              <a:buChar char="o"/>
            </a:pPr>
            <a:endParaRPr lang="en-US" dirty="0">
              <a:solidFill>
                <a:schemeClr val="tx1"/>
              </a:solidFill>
            </a:endParaRPr>
          </a:p>
        </p:txBody>
      </p:sp>
      <p:pic>
        <p:nvPicPr>
          <p:cNvPr id="4" name="image6.jpeg"/>
          <p:cNvPicPr>
            <a:picLocks/>
          </p:cNvPicPr>
          <p:nvPr/>
        </p:nvPicPr>
        <p:blipFill>
          <a:blip r:embed="rId2" cstate="print"/>
          <a:stretch>
            <a:fillRect/>
          </a:stretch>
        </p:blipFill>
        <p:spPr>
          <a:xfrm>
            <a:off x="2362861" y="2895600"/>
            <a:ext cx="4463995" cy="2200486"/>
          </a:xfrm>
          <a:prstGeom prst="rect">
            <a:avLst/>
          </a:prstGeom>
        </p:spPr>
      </p:pic>
    </p:spTree>
    <p:extLst>
      <p:ext uri="{BB962C8B-B14F-4D97-AF65-F5344CB8AC3E}">
        <p14:creationId xmlns:p14="http://schemas.microsoft.com/office/powerpoint/2010/main" xmlns="" val="467736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57200"/>
            <a:ext cx="7543800" cy="1676400"/>
          </a:xfrm>
        </p:spPr>
        <p:txBody>
          <a:bodyPr>
            <a:noAutofit/>
          </a:bodyPr>
          <a:lstStyle/>
          <a:p>
            <a:r>
              <a:rPr lang="en-US" sz="4000" dirty="0"/>
              <a:t/>
            </a:r>
            <a:br>
              <a:rPr lang="en-US" sz="4000" dirty="0"/>
            </a:br>
            <a:r>
              <a:rPr lang="en-US" sz="4000" dirty="0"/>
              <a:t/>
            </a:r>
            <a:br>
              <a:rPr lang="en-US" sz="4000" dirty="0"/>
            </a:br>
            <a:r>
              <a:rPr lang="en-US" sz="4000" dirty="0" smtClean="0"/>
              <a:t>Comparison </a:t>
            </a:r>
            <a:r>
              <a:rPr lang="en-US" sz="4000" dirty="0"/>
              <a:t>of numbers of complex multiplications </a:t>
            </a:r>
            <a:br>
              <a:rPr lang="en-US" sz="4000" dirty="0"/>
            </a:br>
            <a:endParaRPr lang="en-US" sz="4000" dirty="0"/>
          </a:p>
        </p:txBody>
      </p:sp>
      <mc:AlternateContent xmlns:mc="http://schemas.openxmlformats.org/markup-compatibility/2006">
        <mc:Choice xmlns:a14="http://schemas.microsoft.com/office/drawing/2010/main" xmlns="" Requires="a14">
          <p:graphicFrame>
            <p:nvGraphicFramePr>
              <p:cNvPr id="4" name="Content Placeholder 3"/>
              <p:cNvGraphicFramePr>
                <a:graphicFrameLocks noGrp="1"/>
              </p:cNvGraphicFramePr>
              <p:nvPr>
                <p:ph idx="1"/>
                <p:extLst>
                  <p:ext uri="{D42A27DB-BD31-4B8C-83A1-F6EECF244321}">
                    <p14:modId xmlns:p14="http://schemas.microsoft.com/office/powerpoint/2010/main" val="3368932942"/>
                  </p:ext>
                </p:extLst>
              </p:nvPr>
            </p:nvGraphicFramePr>
            <p:xfrm>
              <a:off x="609600" y="2133599"/>
              <a:ext cx="8229600" cy="3540761"/>
            </p:xfrm>
            <a:graphic>
              <a:graphicData uri="http://schemas.openxmlformats.org/drawingml/2006/table">
                <a:tbl>
                  <a:tblPr firstRow="1" bandRow="1">
                    <a:tableStyleId>{5C22544A-7EE6-4342-B048-85BDC9FD1C3A}</a:tableStyleId>
                  </a:tblPr>
                  <a:tblGrid>
                    <a:gridCol w="2743200"/>
                    <a:gridCol w="2743200"/>
                    <a:gridCol w="2743200"/>
                  </a:tblGrid>
                  <a:tr h="700371">
                    <a:tc>
                      <a:txBody>
                        <a:bodyPr/>
                        <a:lstStyle/>
                        <a:p>
                          <a:pPr algn="ctr"/>
                          <a:endParaRPr lang="en-US" dirty="0"/>
                        </a:p>
                      </a:txBody>
                      <a:tcPr/>
                    </a:tc>
                    <a:tc>
                      <a:txBody>
                        <a:bodyPr/>
                        <a:lstStyle/>
                        <a:p>
                          <a:pPr algn="ctr"/>
                          <a:r>
                            <a:rPr lang="en-US" dirty="0" smtClean="0"/>
                            <a:t>Direct Process</a:t>
                          </a:r>
                          <a:r>
                            <a:rPr lang="en-US" baseline="0" dirty="0" smtClean="0"/>
                            <a:t> of DFT</a:t>
                          </a:r>
                          <a:endParaRPr lang="en-US" dirty="0"/>
                        </a:p>
                      </a:txBody>
                      <a:tcPr/>
                    </a:tc>
                    <a:tc>
                      <a:txBody>
                        <a:bodyPr/>
                        <a:lstStyle/>
                        <a:p>
                          <a:pPr algn="ctr"/>
                          <a:r>
                            <a:rPr lang="en-US" sz="1800" b="0" i="0" u="none" strike="noStrike" kern="1200" baseline="0" dirty="0" smtClean="0">
                              <a:solidFill>
                                <a:schemeClr val="lt1"/>
                              </a:solidFill>
                              <a:latin typeface="+mn-lt"/>
                              <a:ea typeface="+mn-ea"/>
                              <a:cs typeface="+mn-cs"/>
                            </a:rPr>
                            <a:t>Cooley–</a:t>
                          </a:r>
                          <a:r>
                            <a:rPr lang="en-US" sz="1800" b="0" i="0" u="none" strike="noStrike" kern="1200" baseline="0" dirty="0" err="1" smtClean="0">
                              <a:solidFill>
                                <a:schemeClr val="lt1"/>
                              </a:solidFill>
                              <a:latin typeface="+mn-lt"/>
                              <a:ea typeface="+mn-ea"/>
                              <a:cs typeface="+mn-cs"/>
                            </a:rPr>
                            <a:t>Tukey</a:t>
                          </a:r>
                          <a:r>
                            <a:rPr lang="en-US" sz="1800" b="0" i="0" u="none" strike="noStrike" kern="1200" baseline="0" dirty="0" smtClean="0">
                              <a:solidFill>
                                <a:schemeClr val="lt1"/>
                              </a:solidFill>
                              <a:latin typeface="+mn-lt"/>
                              <a:ea typeface="+mn-ea"/>
                              <a:cs typeface="+mn-cs"/>
                            </a:rPr>
                            <a:t> FFT algorithm 	</a:t>
                          </a:r>
                        </a:p>
                      </a:txBody>
                      <a:tcPr/>
                    </a:tc>
                  </a:tr>
                  <a:tr h="405770">
                    <a:tc>
                      <a:txBody>
                        <a:bodyPr/>
                        <a:lstStyle/>
                        <a:p>
                          <a:pPr algn="ctr"/>
                          <a:r>
                            <a:rPr lang="en-US" i="1" dirty="0" smtClean="0"/>
                            <a:t>N</a:t>
                          </a:r>
                          <a:endParaRPr lang="en-US" i="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𝑁</m:t>
                                    </m:r>
                                  </m:e>
                                  <m:sup>
                                    <m:r>
                                      <a:rPr lang="en-US" b="0" i="1" smtClean="0">
                                        <a:latin typeface="Cambria Math"/>
                                      </a:rPr>
                                      <m:t>2</m:t>
                                    </m:r>
                                  </m:sup>
                                </m:sSup>
                              </m:oMath>
                            </m:oMathPara>
                          </a14:m>
                          <a:endParaRPr lang="en-US" dirty="0"/>
                        </a:p>
                      </a:txBody>
                      <a:tcPr/>
                    </a:tc>
                    <a:tc>
                      <a:txBody>
                        <a:bodyPr/>
                        <a:lstStyle/>
                        <a:p>
                          <a:pPr algn="ctr"/>
                          <a:r>
                            <a:rPr lang="en-US" i="1" dirty="0" smtClean="0"/>
                            <a:t>N/2(</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𝑙𝑜𝑔</m:t>
                                  </m:r>
                                </m:e>
                                <m:sub>
                                  <m:r>
                                    <a:rPr lang="en-US" b="0" i="1" smtClean="0">
                                      <a:latin typeface="Cambria Math"/>
                                    </a:rPr>
                                    <m:t>2</m:t>
                                  </m:r>
                                </m:sub>
                              </m:sSub>
                              <m:r>
                                <a:rPr lang="en-US" b="0" i="1" smtClean="0">
                                  <a:latin typeface="Cambria Math"/>
                                </a:rPr>
                                <m:t>𝑁</m:t>
                              </m:r>
                              <m:r>
                                <a:rPr lang="en-US" b="0" i="1" smtClean="0">
                                  <a:latin typeface="Cambria Math"/>
                                </a:rPr>
                                <m:t>)</m:t>
                              </m:r>
                            </m:oMath>
                          </a14:m>
                          <a:endParaRPr lang="en-US" i="1" dirty="0"/>
                        </a:p>
                      </a:txBody>
                      <a:tcPr/>
                    </a:tc>
                  </a:tr>
                  <a:tr h="405770">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a14:m>
                          <a:r>
                            <a:rPr lang="en-US" dirty="0" smtClean="0"/>
                            <a:t>=4</a:t>
                          </a:r>
                          <a:endParaRPr lang="en-US" dirty="0"/>
                        </a:p>
                      </a:txBody>
                      <a:tcPr/>
                    </a:tc>
                    <a:tc>
                      <a:txBody>
                        <a:bodyPr/>
                        <a:lstStyle/>
                        <a:p>
                          <a:pPr algn="ctr"/>
                          <a:r>
                            <a:rPr lang="en-US" dirty="0" smtClean="0"/>
                            <a:t>16</a:t>
                          </a:r>
                        </a:p>
                      </a:txBody>
                      <a:tcPr/>
                    </a:tc>
                    <a:tc>
                      <a:txBody>
                        <a:bodyPr/>
                        <a:lstStyle/>
                        <a:p>
                          <a:pPr algn="ctr"/>
                          <a:r>
                            <a:rPr lang="en-US" dirty="0" smtClean="0"/>
                            <a:t>4</a:t>
                          </a:r>
                          <a:endParaRPr lang="en-US" dirty="0"/>
                        </a:p>
                      </a:txBody>
                      <a:tcPr/>
                    </a:tc>
                  </a:tr>
                  <a:tr h="405770">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oMath>
                          </a14:m>
                          <a:r>
                            <a:rPr lang="en-US" dirty="0" smtClean="0"/>
                            <a:t>=16</a:t>
                          </a:r>
                          <a:endParaRPr lang="en-US" dirty="0"/>
                        </a:p>
                      </a:txBody>
                      <a:tcPr/>
                    </a:tc>
                    <a:tc>
                      <a:txBody>
                        <a:bodyPr/>
                        <a:lstStyle/>
                        <a:p>
                          <a:pPr algn="ctr"/>
                          <a:r>
                            <a:rPr lang="en-US" dirty="0" smtClean="0"/>
                            <a:t>256</a:t>
                          </a:r>
                          <a:endParaRPr lang="en-US" dirty="0"/>
                        </a:p>
                      </a:txBody>
                      <a:tcPr/>
                    </a:tc>
                    <a:tc>
                      <a:txBody>
                        <a:bodyPr/>
                        <a:lstStyle/>
                        <a:p>
                          <a:pPr algn="ctr"/>
                          <a:r>
                            <a:rPr lang="en-US" dirty="0" smtClean="0"/>
                            <a:t>32</a:t>
                          </a:r>
                          <a:endParaRPr lang="en-US" dirty="0"/>
                        </a:p>
                      </a:txBody>
                      <a:tcPr/>
                    </a:tc>
                  </a:tr>
                  <a:tr h="405770">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8</m:t>
                                  </m:r>
                                </m:sup>
                              </m:sSup>
                            </m:oMath>
                          </a14:m>
                          <a:r>
                            <a:rPr lang="en-US" dirty="0" smtClean="0"/>
                            <a:t>=256</a:t>
                          </a:r>
                          <a:endParaRPr lang="en-US" dirty="0"/>
                        </a:p>
                      </a:txBody>
                      <a:tcPr/>
                    </a:tc>
                    <a:tc>
                      <a:txBody>
                        <a:bodyPr/>
                        <a:lstStyle/>
                        <a:p>
                          <a:pPr algn="ctr"/>
                          <a:r>
                            <a:rPr lang="en-US" dirty="0" smtClean="0"/>
                            <a:t>65,536</a:t>
                          </a:r>
                          <a:endParaRPr lang="en-US" dirty="0"/>
                        </a:p>
                      </a:txBody>
                      <a:tcPr/>
                    </a:tc>
                    <a:tc>
                      <a:txBody>
                        <a:bodyPr/>
                        <a:lstStyle/>
                        <a:p>
                          <a:pPr algn="ctr"/>
                          <a:r>
                            <a:rPr lang="en-US" dirty="0" smtClean="0"/>
                            <a:t>1024</a:t>
                          </a:r>
                          <a:endParaRPr lang="en-US" dirty="0"/>
                        </a:p>
                      </a:txBody>
                      <a:tcPr/>
                    </a:tc>
                  </a:tr>
                  <a:tr h="405770">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m:t>
                                  </m:r>
                                </m:sup>
                              </m:sSup>
                            </m:oMath>
                          </a14:m>
                          <a:r>
                            <a:rPr lang="en-US" dirty="0" smtClean="0"/>
                            <a:t>=1024</a:t>
                          </a:r>
                          <a:endParaRPr lang="en-US" dirty="0"/>
                        </a:p>
                      </a:txBody>
                      <a:tcPr/>
                    </a:tc>
                    <a:tc>
                      <a:txBody>
                        <a:bodyPr/>
                        <a:lstStyle/>
                        <a:p>
                          <a:pPr algn="ctr"/>
                          <a:r>
                            <a:rPr lang="en-US" dirty="0" smtClean="0"/>
                            <a:t>1,048,676</a:t>
                          </a:r>
                          <a:endParaRPr lang="en-US" dirty="0"/>
                        </a:p>
                      </a:txBody>
                      <a:tcPr/>
                    </a:tc>
                    <a:tc>
                      <a:txBody>
                        <a:bodyPr/>
                        <a:lstStyle/>
                        <a:p>
                          <a:pPr algn="ctr"/>
                          <a:r>
                            <a:rPr lang="en-US" dirty="0" smtClean="0"/>
                            <a:t>5120</a:t>
                          </a:r>
                          <a:endParaRPr lang="en-US" dirty="0"/>
                        </a:p>
                      </a:txBody>
                      <a:tcPr/>
                    </a:tc>
                  </a:tr>
                  <a:tr h="405770">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11</m:t>
                                  </m:r>
                                </m:sup>
                              </m:sSup>
                            </m:oMath>
                          </a14:m>
                          <a:r>
                            <a:rPr lang="en-US" dirty="0" smtClean="0"/>
                            <a:t>=2048</a:t>
                          </a:r>
                          <a:endParaRPr lang="en-US" dirty="0"/>
                        </a:p>
                      </a:txBody>
                      <a:tcPr/>
                    </a:tc>
                    <a:tc>
                      <a:txBody>
                        <a:bodyPr/>
                        <a:lstStyle/>
                        <a:p>
                          <a:pPr algn="ctr"/>
                          <a:r>
                            <a:rPr lang="en-US" dirty="0" smtClean="0"/>
                            <a:t>4,194,304</a:t>
                          </a:r>
                          <a:endParaRPr lang="en-US" dirty="0"/>
                        </a:p>
                      </a:txBody>
                      <a:tcPr/>
                    </a:tc>
                    <a:tc>
                      <a:txBody>
                        <a:bodyPr/>
                        <a:lstStyle/>
                        <a:p>
                          <a:pPr algn="ctr"/>
                          <a:r>
                            <a:rPr lang="en-US" dirty="0" smtClean="0"/>
                            <a:t>11,264</a:t>
                          </a:r>
                          <a:endParaRPr lang="en-US" dirty="0"/>
                        </a:p>
                      </a:txBody>
                      <a:tcPr/>
                    </a:tc>
                  </a:tr>
                  <a:tr h="405770">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12</m:t>
                                  </m:r>
                                </m:sup>
                              </m:sSup>
                            </m:oMath>
                          </a14:m>
                          <a:r>
                            <a:rPr lang="en-US" dirty="0" smtClean="0"/>
                            <a:t>=4096</a:t>
                          </a:r>
                          <a:endParaRPr lang="en-US" dirty="0"/>
                        </a:p>
                      </a:txBody>
                      <a:tcPr/>
                    </a:tc>
                    <a:tc>
                      <a:txBody>
                        <a:bodyPr/>
                        <a:lstStyle/>
                        <a:p>
                          <a:pPr algn="ctr"/>
                          <a:r>
                            <a:rPr lang="en-US" dirty="0" smtClean="0"/>
                            <a:t>16,777,216</a:t>
                          </a:r>
                          <a:endParaRPr lang="en-US" dirty="0"/>
                        </a:p>
                      </a:txBody>
                      <a:tcPr/>
                    </a:tc>
                    <a:tc>
                      <a:txBody>
                        <a:bodyPr/>
                        <a:lstStyle/>
                        <a:p>
                          <a:pPr algn="ctr"/>
                          <a:r>
                            <a:rPr lang="en-US" dirty="0" smtClean="0"/>
                            <a:t>24,576</a:t>
                          </a:r>
                          <a:endParaRPr lang="en-US" dirty="0"/>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xmlns="" xmlns:a14="http://schemas.microsoft.com/office/drawing/2010/main" val="3368932942"/>
                  </p:ext>
                </p:extLst>
              </p:nvPr>
            </p:nvGraphicFramePr>
            <p:xfrm>
              <a:off x="609600" y="2133599"/>
              <a:ext cx="8229600" cy="3540761"/>
            </p:xfrm>
            <a:graphic>
              <a:graphicData uri="http://schemas.openxmlformats.org/drawingml/2006/table">
                <a:tbl>
                  <a:tblPr firstRow="1" bandRow="1">
                    <a:tableStyleId>{5C22544A-7EE6-4342-B048-85BDC9FD1C3A}</a:tableStyleId>
                  </a:tblPr>
                  <a:tblGrid>
                    <a:gridCol w="2743200"/>
                    <a:gridCol w="2743200"/>
                    <a:gridCol w="2743200"/>
                  </a:tblGrid>
                  <a:tr h="700371">
                    <a:tc>
                      <a:txBody>
                        <a:bodyPr/>
                        <a:lstStyle/>
                        <a:p>
                          <a:pPr algn="ctr"/>
                          <a:endParaRPr lang="en-US" dirty="0"/>
                        </a:p>
                      </a:txBody>
                      <a:tcPr/>
                    </a:tc>
                    <a:tc>
                      <a:txBody>
                        <a:bodyPr/>
                        <a:lstStyle/>
                        <a:p>
                          <a:pPr algn="ctr"/>
                          <a:r>
                            <a:rPr lang="en-US" dirty="0" smtClean="0"/>
                            <a:t>Direct Process</a:t>
                          </a:r>
                          <a:r>
                            <a:rPr lang="en-US" baseline="0" dirty="0" smtClean="0"/>
                            <a:t> of DFT</a:t>
                          </a:r>
                          <a:endParaRPr lang="en-US" dirty="0"/>
                        </a:p>
                      </a:txBody>
                      <a:tcPr/>
                    </a:tc>
                    <a:tc>
                      <a:txBody>
                        <a:bodyPr/>
                        <a:lstStyle/>
                        <a:p>
                          <a:pPr algn="ctr"/>
                          <a:r>
                            <a:rPr lang="en-US" sz="1800" b="0" i="0" u="none" strike="noStrike" kern="1200" baseline="0" dirty="0" smtClean="0">
                              <a:solidFill>
                                <a:schemeClr val="lt1"/>
                              </a:solidFill>
                              <a:latin typeface="+mn-lt"/>
                              <a:ea typeface="+mn-ea"/>
                              <a:cs typeface="+mn-cs"/>
                            </a:rPr>
                            <a:t>Cooley–</a:t>
                          </a:r>
                          <a:r>
                            <a:rPr lang="en-US" sz="1800" b="0" i="0" u="none" strike="noStrike" kern="1200" baseline="0" dirty="0" err="1" smtClean="0">
                              <a:solidFill>
                                <a:schemeClr val="lt1"/>
                              </a:solidFill>
                              <a:latin typeface="+mn-lt"/>
                              <a:ea typeface="+mn-ea"/>
                              <a:cs typeface="+mn-cs"/>
                            </a:rPr>
                            <a:t>Tukey</a:t>
                          </a:r>
                          <a:r>
                            <a:rPr lang="en-US" sz="1800" b="0" i="0" u="none" strike="noStrike" kern="1200" baseline="0" dirty="0" smtClean="0">
                              <a:solidFill>
                                <a:schemeClr val="lt1"/>
                              </a:solidFill>
                              <a:latin typeface="+mn-lt"/>
                              <a:ea typeface="+mn-ea"/>
                              <a:cs typeface="+mn-cs"/>
                            </a:rPr>
                            <a:t> FFT algorithm 	</a:t>
                          </a:r>
                        </a:p>
                      </a:txBody>
                      <a:tcPr/>
                    </a:tc>
                  </a:tr>
                  <a:tr h="405770">
                    <a:tc>
                      <a:txBody>
                        <a:bodyPr/>
                        <a:lstStyle/>
                        <a:p>
                          <a:pPr algn="ctr"/>
                          <a:r>
                            <a:rPr lang="en-US" i="1" dirty="0" smtClean="0"/>
                            <a:t>N</a:t>
                          </a:r>
                          <a:endParaRPr lang="en-US" i="1" dirty="0"/>
                        </a:p>
                      </a:txBody>
                      <a:tcPr/>
                    </a:tc>
                    <a:tc>
                      <a:txBody>
                        <a:bodyPr/>
                        <a:lstStyle/>
                        <a:p>
                          <a:endParaRPr lang="en-US"/>
                        </a:p>
                      </a:txBody>
                      <a:tcPr>
                        <a:blipFill rotWithShape="0">
                          <a:blip r:embed="rId2"/>
                          <a:stretch>
                            <a:fillRect l="-100444" t="-177612" r="-101111" b="-610448"/>
                          </a:stretch>
                        </a:blipFill>
                      </a:tcPr>
                    </a:tc>
                    <a:tc>
                      <a:txBody>
                        <a:bodyPr/>
                        <a:lstStyle/>
                        <a:p>
                          <a:endParaRPr lang="en-US"/>
                        </a:p>
                      </a:txBody>
                      <a:tcPr>
                        <a:blipFill rotWithShape="0">
                          <a:blip r:embed="rId2"/>
                          <a:stretch>
                            <a:fillRect l="-200444" t="-177612" r="-1111" b="-610448"/>
                          </a:stretch>
                        </a:blipFill>
                      </a:tcPr>
                    </a:tc>
                  </a:tr>
                  <a:tr h="405770">
                    <a:tc>
                      <a:txBody>
                        <a:bodyPr/>
                        <a:lstStyle/>
                        <a:p>
                          <a:endParaRPr lang="en-US"/>
                        </a:p>
                      </a:txBody>
                      <a:tcPr>
                        <a:blipFill rotWithShape="0">
                          <a:blip r:embed="rId2"/>
                          <a:stretch>
                            <a:fillRect l="-444" t="-277612" r="-201111" b="-510448"/>
                          </a:stretch>
                        </a:blipFill>
                      </a:tcPr>
                    </a:tc>
                    <a:tc>
                      <a:txBody>
                        <a:bodyPr/>
                        <a:lstStyle/>
                        <a:p>
                          <a:pPr algn="ctr"/>
                          <a:r>
                            <a:rPr lang="en-US" dirty="0" smtClean="0"/>
                            <a:t>16</a:t>
                          </a:r>
                        </a:p>
                      </a:txBody>
                      <a:tcPr/>
                    </a:tc>
                    <a:tc>
                      <a:txBody>
                        <a:bodyPr/>
                        <a:lstStyle/>
                        <a:p>
                          <a:pPr algn="ctr"/>
                          <a:r>
                            <a:rPr lang="en-US" dirty="0" smtClean="0"/>
                            <a:t>4</a:t>
                          </a:r>
                          <a:endParaRPr lang="en-US" dirty="0"/>
                        </a:p>
                      </a:txBody>
                      <a:tcPr/>
                    </a:tc>
                  </a:tr>
                  <a:tr h="405770">
                    <a:tc>
                      <a:txBody>
                        <a:bodyPr/>
                        <a:lstStyle/>
                        <a:p>
                          <a:endParaRPr lang="en-US"/>
                        </a:p>
                      </a:txBody>
                      <a:tcPr>
                        <a:blipFill rotWithShape="0">
                          <a:blip r:embed="rId2"/>
                          <a:stretch>
                            <a:fillRect l="-444" t="-383333" r="-201111" b="-418182"/>
                          </a:stretch>
                        </a:blipFill>
                      </a:tcPr>
                    </a:tc>
                    <a:tc>
                      <a:txBody>
                        <a:bodyPr/>
                        <a:lstStyle/>
                        <a:p>
                          <a:pPr algn="ctr"/>
                          <a:r>
                            <a:rPr lang="en-US" dirty="0" smtClean="0"/>
                            <a:t>256</a:t>
                          </a:r>
                          <a:endParaRPr lang="en-US" dirty="0"/>
                        </a:p>
                      </a:txBody>
                      <a:tcPr/>
                    </a:tc>
                    <a:tc>
                      <a:txBody>
                        <a:bodyPr/>
                        <a:lstStyle/>
                        <a:p>
                          <a:pPr algn="ctr"/>
                          <a:r>
                            <a:rPr lang="en-US" dirty="0" smtClean="0"/>
                            <a:t>32</a:t>
                          </a:r>
                          <a:endParaRPr lang="en-US" dirty="0"/>
                        </a:p>
                      </a:txBody>
                      <a:tcPr/>
                    </a:tc>
                  </a:tr>
                  <a:tr h="405770">
                    <a:tc>
                      <a:txBody>
                        <a:bodyPr/>
                        <a:lstStyle/>
                        <a:p>
                          <a:endParaRPr lang="en-US"/>
                        </a:p>
                      </a:txBody>
                      <a:tcPr>
                        <a:blipFill rotWithShape="0">
                          <a:blip r:embed="rId2"/>
                          <a:stretch>
                            <a:fillRect l="-444" t="-476119" r="-201111" b="-311940"/>
                          </a:stretch>
                        </a:blipFill>
                      </a:tcPr>
                    </a:tc>
                    <a:tc>
                      <a:txBody>
                        <a:bodyPr/>
                        <a:lstStyle/>
                        <a:p>
                          <a:pPr algn="ctr"/>
                          <a:r>
                            <a:rPr lang="en-US" dirty="0" smtClean="0"/>
                            <a:t>65,536</a:t>
                          </a:r>
                          <a:endParaRPr lang="en-US" dirty="0"/>
                        </a:p>
                      </a:txBody>
                      <a:tcPr/>
                    </a:tc>
                    <a:tc>
                      <a:txBody>
                        <a:bodyPr/>
                        <a:lstStyle/>
                        <a:p>
                          <a:pPr algn="ctr"/>
                          <a:r>
                            <a:rPr lang="en-US" dirty="0" smtClean="0"/>
                            <a:t>1024</a:t>
                          </a:r>
                          <a:endParaRPr lang="en-US" dirty="0"/>
                        </a:p>
                      </a:txBody>
                      <a:tcPr/>
                    </a:tc>
                  </a:tr>
                  <a:tr h="405770">
                    <a:tc>
                      <a:txBody>
                        <a:bodyPr/>
                        <a:lstStyle/>
                        <a:p>
                          <a:endParaRPr lang="en-US"/>
                        </a:p>
                      </a:txBody>
                      <a:tcPr>
                        <a:blipFill rotWithShape="0">
                          <a:blip r:embed="rId2"/>
                          <a:stretch>
                            <a:fillRect l="-444" t="-576119" r="-201111" b="-211940"/>
                          </a:stretch>
                        </a:blipFill>
                      </a:tcPr>
                    </a:tc>
                    <a:tc>
                      <a:txBody>
                        <a:bodyPr/>
                        <a:lstStyle/>
                        <a:p>
                          <a:pPr algn="ctr"/>
                          <a:r>
                            <a:rPr lang="en-US" dirty="0" smtClean="0"/>
                            <a:t>1,048,676</a:t>
                          </a:r>
                          <a:endParaRPr lang="en-US" dirty="0"/>
                        </a:p>
                      </a:txBody>
                      <a:tcPr/>
                    </a:tc>
                    <a:tc>
                      <a:txBody>
                        <a:bodyPr/>
                        <a:lstStyle/>
                        <a:p>
                          <a:pPr algn="ctr"/>
                          <a:r>
                            <a:rPr lang="en-US" dirty="0" smtClean="0"/>
                            <a:t>5120</a:t>
                          </a:r>
                          <a:endParaRPr lang="en-US" dirty="0"/>
                        </a:p>
                      </a:txBody>
                      <a:tcPr/>
                    </a:tc>
                  </a:tr>
                  <a:tr h="405770">
                    <a:tc>
                      <a:txBody>
                        <a:bodyPr/>
                        <a:lstStyle/>
                        <a:p>
                          <a:endParaRPr lang="en-US"/>
                        </a:p>
                      </a:txBody>
                      <a:tcPr>
                        <a:blipFill rotWithShape="0">
                          <a:blip r:embed="rId2"/>
                          <a:stretch>
                            <a:fillRect l="-444" t="-686364" r="-201111" b="-115152"/>
                          </a:stretch>
                        </a:blipFill>
                      </a:tcPr>
                    </a:tc>
                    <a:tc>
                      <a:txBody>
                        <a:bodyPr/>
                        <a:lstStyle/>
                        <a:p>
                          <a:pPr algn="ctr"/>
                          <a:r>
                            <a:rPr lang="en-US" dirty="0" smtClean="0"/>
                            <a:t>4,194,304</a:t>
                          </a:r>
                          <a:endParaRPr lang="en-US" dirty="0"/>
                        </a:p>
                      </a:txBody>
                      <a:tcPr/>
                    </a:tc>
                    <a:tc>
                      <a:txBody>
                        <a:bodyPr/>
                        <a:lstStyle/>
                        <a:p>
                          <a:pPr algn="ctr"/>
                          <a:r>
                            <a:rPr lang="en-US" dirty="0" smtClean="0"/>
                            <a:t>11,264</a:t>
                          </a:r>
                          <a:endParaRPr lang="en-US" dirty="0"/>
                        </a:p>
                      </a:txBody>
                      <a:tcPr/>
                    </a:tc>
                  </a:tr>
                  <a:tr h="405770">
                    <a:tc>
                      <a:txBody>
                        <a:bodyPr/>
                        <a:lstStyle/>
                        <a:p>
                          <a:endParaRPr lang="en-US"/>
                        </a:p>
                      </a:txBody>
                      <a:tcPr>
                        <a:blipFill rotWithShape="0">
                          <a:blip r:embed="rId2"/>
                          <a:stretch>
                            <a:fillRect l="-444" t="-774627" r="-201111" b="-13433"/>
                          </a:stretch>
                        </a:blipFill>
                      </a:tcPr>
                    </a:tc>
                    <a:tc>
                      <a:txBody>
                        <a:bodyPr/>
                        <a:lstStyle/>
                        <a:p>
                          <a:pPr algn="ctr"/>
                          <a:r>
                            <a:rPr lang="en-US" dirty="0" smtClean="0"/>
                            <a:t>16,777,216</a:t>
                          </a:r>
                          <a:endParaRPr lang="en-US" dirty="0"/>
                        </a:p>
                      </a:txBody>
                      <a:tcPr/>
                    </a:tc>
                    <a:tc>
                      <a:txBody>
                        <a:bodyPr/>
                        <a:lstStyle/>
                        <a:p>
                          <a:pPr algn="ctr"/>
                          <a:r>
                            <a:rPr lang="en-US" dirty="0" smtClean="0"/>
                            <a:t>24,576</a:t>
                          </a:r>
                          <a:endParaRPr lang="en-US" dirty="0"/>
                        </a:p>
                      </a:txBody>
                      <a:tcPr/>
                    </a:tc>
                  </a:tr>
                </a:tbl>
              </a:graphicData>
            </a:graphic>
          </p:graphicFrame>
        </mc:Fallback>
      </mc:AlternateContent>
    </p:spTree>
    <p:extLst>
      <p:ext uri="{BB962C8B-B14F-4D97-AF65-F5344CB8AC3E}">
        <p14:creationId xmlns:p14="http://schemas.microsoft.com/office/powerpoint/2010/main" xmlns="" val="3657532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Implementation - Block Diagram</a:t>
            </a:r>
            <a:endParaRPr lang="en-US" sz="4000" dirty="0"/>
          </a:p>
        </p:txBody>
      </p:sp>
      <p:pic>
        <p:nvPicPr>
          <p:cNvPr id="4" name="Content Placeholder 3" descr="C:\Users\SRI' Kasturi\Downloads\Untitled Diagram.imgl (2).jpg"/>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76400" y="2133600"/>
            <a:ext cx="5867400" cy="3124200"/>
          </a:xfrm>
          <a:prstGeom prst="rect">
            <a:avLst/>
          </a:prstGeom>
          <a:noFill/>
          <a:ln>
            <a:noFill/>
          </a:ln>
        </p:spPr>
      </p:pic>
    </p:spTree>
    <p:extLst>
      <p:ext uri="{BB962C8B-B14F-4D97-AF65-F5344CB8AC3E}">
        <p14:creationId xmlns:p14="http://schemas.microsoft.com/office/powerpoint/2010/main" xmlns="" val="2209851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Implementation - </a:t>
            </a:r>
            <a:r>
              <a:rPr lang="en-US" sz="4000" dirty="0" smtClean="0"/>
              <a:t>Flow</a:t>
            </a:r>
            <a:endParaRPr lang="en-US" sz="4000" dirty="0"/>
          </a:p>
        </p:txBody>
      </p:sp>
      <p:sp>
        <p:nvSpPr>
          <p:cNvPr id="3" name="Content Placeholder 2"/>
          <p:cNvSpPr>
            <a:spLocks noGrp="1"/>
          </p:cNvSpPr>
          <p:nvPr>
            <p:ph idx="1"/>
          </p:nvPr>
        </p:nvSpPr>
        <p:spPr/>
        <p:txBody>
          <a:bodyPr>
            <a:normAutofit lnSpcReduction="10000"/>
          </a:bodyPr>
          <a:lstStyle/>
          <a:p>
            <a:r>
              <a:rPr lang="en-US" dirty="0">
                <a:solidFill>
                  <a:schemeClr val="tx1"/>
                </a:solidFill>
              </a:rPr>
              <a:t>(1) CUDA starts, </a:t>
            </a:r>
            <a:r>
              <a:rPr lang="en-US" dirty="0" smtClean="0">
                <a:solidFill>
                  <a:schemeClr val="tx1"/>
                </a:solidFill>
              </a:rPr>
              <a:t>after allocating memory in CPU, then </a:t>
            </a:r>
            <a:r>
              <a:rPr lang="en-US" dirty="0">
                <a:solidFill>
                  <a:schemeClr val="tx1"/>
                </a:solidFill>
              </a:rPr>
              <a:t>the memory space </a:t>
            </a:r>
            <a:r>
              <a:rPr lang="en-US" dirty="0" smtClean="0">
                <a:solidFill>
                  <a:schemeClr val="tx1"/>
                </a:solidFill>
              </a:rPr>
              <a:t>allocation is done in the </a:t>
            </a:r>
            <a:r>
              <a:rPr lang="en-US" dirty="0">
                <a:solidFill>
                  <a:schemeClr val="tx1"/>
                </a:solidFill>
              </a:rPr>
              <a:t>device for </a:t>
            </a:r>
            <a:r>
              <a:rPr lang="en-US" dirty="0" smtClean="0">
                <a:solidFill>
                  <a:schemeClr val="tx1"/>
                </a:solidFill>
              </a:rPr>
              <a:t>the </a:t>
            </a:r>
            <a:r>
              <a:rPr lang="en-US" dirty="0">
                <a:solidFill>
                  <a:schemeClr val="tx1"/>
                </a:solidFill>
              </a:rPr>
              <a:t>input data.</a:t>
            </a:r>
          </a:p>
          <a:p>
            <a:r>
              <a:rPr lang="en-US" dirty="0">
                <a:solidFill>
                  <a:schemeClr val="tx1"/>
                </a:solidFill>
              </a:rPr>
              <a:t>(</a:t>
            </a:r>
            <a:r>
              <a:rPr lang="en-US" dirty="0" smtClean="0">
                <a:solidFill>
                  <a:schemeClr val="tx1"/>
                </a:solidFill>
              </a:rPr>
              <a:t>2) The host copies the memory of the data to the memory of device.</a:t>
            </a:r>
            <a:endParaRPr lang="en-US" dirty="0">
              <a:solidFill>
                <a:schemeClr val="tx1"/>
              </a:solidFill>
            </a:endParaRPr>
          </a:p>
          <a:p>
            <a:r>
              <a:rPr lang="en-US" dirty="0">
                <a:solidFill>
                  <a:schemeClr val="tx1"/>
                </a:solidFill>
              </a:rPr>
              <a:t>(3) In the </a:t>
            </a:r>
            <a:r>
              <a:rPr lang="en-US" dirty="0" smtClean="0">
                <a:solidFill>
                  <a:schemeClr val="tx1"/>
                </a:solidFill>
              </a:rPr>
              <a:t>GPU, the </a:t>
            </a:r>
            <a:r>
              <a:rPr lang="en-US" dirty="0">
                <a:solidFill>
                  <a:schemeClr val="tx1"/>
                </a:solidFill>
              </a:rPr>
              <a:t>distribution </a:t>
            </a:r>
            <a:r>
              <a:rPr lang="en-US" dirty="0" smtClean="0">
                <a:solidFill>
                  <a:schemeClr val="tx1"/>
                </a:solidFill>
              </a:rPr>
              <a:t>of memory is used </a:t>
            </a:r>
            <a:r>
              <a:rPr lang="en-US" dirty="0">
                <a:solidFill>
                  <a:schemeClr val="tx1"/>
                </a:solidFill>
              </a:rPr>
              <a:t>for storing the output data.</a:t>
            </a:r>
          </a:p>
          <a:p>
            <a:r>
              <a:rPr lang="en-US" dirty="0">
                <a:solidFill>
                  <a:schemeClr val="tx1"/>
                </a:solidFill>
              </a:rPr>
              <a:t>(4) </a:t>
            </a:r>
            <a:r>
              <a:rPr lang="en-US" dirty="0" smtClean="0">
                <a:solidFill>
                  <a:schemeClr val="tx1"/>
                </a:solidFill>
              </a:rPr>
              <a:t>Calling kernel </a:t>
            </a:r>
            <a:r>
              <a:rPr lang="en-US" dirty="0">
                <a:solidFill>
                  <a:schemeClr val="tx1"/>
                </a:solidFill>
              </a:rPr>
              <a:t>function for calculation, the results into the memory of the corresponding region.</a:t>
            </a:r>
          </a:p>
          <a:p>
            <a:r>
              <a:rPr lang="en-US" dirty="0">
                <a:solidFill>
                  <a:schemeClr val="tx1"/>
                </a:solidFill>
              </a:rPr>
              <a:t>(5) CPU memory allocation, used to store </a:t>
            </a:r>
            <a:r>
              <a:rPr lang="en-US" dirty="0" smtClean="0">
                <a:solidFill>
                  <a:schemeClr val="tx1"/>
                </a:solidFill>
              </a:rPr>
              <a:t>the </a:t>
            </a:r>
            <a:r>
              <a:rPr lang="en-US" dirty="0">
                <a:solidFill>
                  <a:schemeClr val="tx1"/>
                </a:solidFill>
              </a:rPr>
              <a:t>output </a:t>
            </a:r>
            <a:r>
              <a:rPr lang="en-US" dirty="0" smtClean="0">
                <a:solidFill>
                  <a:schemeClr val="tx1"/>
                </a:solidFill>
              </a:rPr>
              <a:t>data came from GPU.</a:t>
            </a:r>
            <a:endParaRPr lang="en-US" dirty="0">
              <a:solidFill>
                <a:schemeClr val="tx1"/>
              </a:solidFill>
            </a:endParaRPr>
          </a:p>
          <a:p>
            <a:r>
              <a:rPr lang="en-US" dirty="0">
                <a:solidFill>
                  <a:schemeClr val="tx1"/>
                </a:solidFill>
              </a:rPr>
              <a:t>(6) The memory of the results </a:t>
            </a:r>
            <a:r>
              <a:rPr lang="en-US" dirty="0" smtClean="0">
                <a:solidFill>
                  <a:schemeClr val="tx1"/>
                </a:solidFill>
              </a:rPr>
              <a:t>using </a:t>
            </a:r>
            <a:r>
              <a:rPr lang="en-US" dirty="0">
                <a:solidFill>
                  <a:schemeClr val="tx1"/>
                </a:solidFill>
              </a:rPr>
              <a:t>CPU for data and other processing.</a:t>
            </a:r>
          </a:p>
          <a:p>
            <a:r>
              <a:rPr lang="en-US" dirty="0">
                <a:solidFill>
                  <a:schemeClr val="tx1"/>
                </a:solidFill>
              </a:rPr>
              <a:t>(7) The release of </a:t>
            </a:r>
            <a:r>
              <a:rPr lang="en-US" dirty="0" smtClean="0">
                <a:solidFill>
                  <a:schemeClr val="tx1"/>
                </a:solidFill>
              </a:rPr>
              <a:t>memory space in GPU.</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xmlns="" val="176232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9904"/>
            <a:ext cx="7543800" cy="1237396"/>
          </a:xfrm>
        </p:spPr>
        <p:txBody>
          <a:bodyPr>
            <a:normAutofit/>
          </a:bodyPr>
          <a:lstStyle/>
          <a:p>
            <a:r>
              <a:rPr lang="en-US" sz="4000" dirty="0" smtClean="0"/>
              <a:t>Code Screenshots</a:t>
            </a:r>
            <a:endParaRPr lang="en-US" sz="4000" dirty="0"/>
          </a:p>
        </p:txBody>
      </p:sp>
      <p:pic>
        <p:nvPicPr>
          <p:cNvPr id="4" name="Content Placeholder 3"/>
          <p:cNvPicPr>
            <a:picLocks noGrp="1" noChangeAspect="1"/>
          </p:cNvPicPr>
          <p:nvPr>
            <p:ph idx="1"/>
          </p:nvPr>
        </p:nvPicPr>
        <p:blipFill>
          <a:blip r:embed="rId2"/>
          <a:stretch>
            <a:fillRect/>
          </a:stretch>
        </p:blipFill>
        <p:spPr>
          <a:xfrm>
            <a:off x="381000" y="1770491"/>
            <a:ext cx="7300452" cy="2286000"/>
          </a:xfrm>
          <a:prstGeom prst="rect">
            <a:avLst/>
          </a:prstGeom>
        </p:spPr>
      </p:pic>
      <p:pic>
        <p:nvPicPr>
          <p:cNvPr id="5" name="Picture 4"/>
          <p:cNvPicPr>
            <a:picLocks noChangeAspect="1"/>
          </p:cNvPicPr>
          <p:nvPr/>
        </p:nvPicPr>
        <p:blipFill>
          <a:blip r:embed="rId3"/>
          <a:stretch>
            <a:fillRect/>
          </a:stretch>
        </p:blipFill>
        <p:spPr>
          <a:xfrm>
            <a:off x="1981200" y="4056491"/>
            <a:ext cx="4653915" cy="2801509"/>
          </a:xfrm>
          <a:prstGeom prst="rect">
            <a:avLst/>
          </a:prstGeom>
        </p:spPr>
      </p:pic>
    </p:spTree>
    <p:extLst>
      <p:ext uri="{BB962C8B-B14F-4D97-AF65-F5344CB8AC3E}">
        <p14:creationId xmlns:p14="http://schemas.microsoft.com/office/powerpoint/2010/main" xmlns="" val="3076714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System Architecture</a:t>
            </a:r>
            <a:endParaRPr lang="en-US" sz="4000" dirty="0"/>
          </a:p>
        </p:txBody>
      </p:sp>
      <p:sp>
        <p:nvSpPr>
          <p:cNvPr id="3" name="Content Placeholder 2"/>
          <p:cNvSpPr>
            <a:spLocks noGrp="1"/>
          </p:cNvSpPr>
          <p:nvPr>
            <p:ph idx="1"/>
          </p:nvPr>
        </p:nvSpPr>
        <p:spPr/>
        <p:txBody>
          <a:bodyPr>
            <a:normAutofit/>
          </a:bodyPr>
          <a:lstStyle/>
          <a:p>
            <a:pPr marL="0" indent="0">
              <a:buNone/>
            </a:pPr>
            <a:r>
              <a:rPr lang="en-US" b="1" dirty="0" smtClean="0">
                <a:solidFill>
                  <a:schemeClr val="tx1"/>
                </a:solidFill>
              </a:rPr>
              <a:t>Software</a:t>
            </a:r>
            <a:r>
              <a:rPr lang="en-US" b="1" dirty="0">
                <a:solidFill>
                  <a:schemeClr val="tx1"/>
                </a:solidFill>
              </a:rPr>
              <a:t>: </a:t>
            </a:r>
            <a:endParaRPr lang="en-US" dirty="0">
              <a:solidFill>
                <a:schemeClr val="tx1"/>
              </a:solidFill>
            </a:endParaRPr>
          </a:p>
          <a:p>
            <a:pPr lvl="1">
              <a:buFont typeface="Courier New" panose="02070309020205020404" pitchFamily="49" charset="0"/>
              <a:buChar char="o"/>
            </a:pPr>
            <a:r>
              <a:rPr lang="en-US" sz="2000" dirty="0" smtClean="0">
                <a:solidFill>
                  <a:schemeClr val="tx1"/>
                </a:solidFill>
              </a:rPr>
              <a:t> CUDA </a:t>
            </a:r>
            <a:r>
              <a:rPr lang="en-US" sz="2000" dirty="0">
                <a:solidFill>
                  <a:schemeClr val="tx1"/>
                </a:solidFill>
              </a:rPr>
              <a:t>toolkit 6.0+ </a:t>
            </a:r>
            <a:endParaRPr lang="en-US" b="1" dirty="0" smtClean="0">
              <a:solidFill>
                <a:schemeClr val="tx1"/>
              </a:solidFill>
            </a:endParaRPr>
          </a:p>
          <a:p>
            <a:pPr marL="0" indent="0">
              <a:buNone/>
            </a:pPr>
            <a:r>
              <a:rPr lang="en-US" b="1" dirty="0" smtClean="0">
                <a:solidFill>
                  <a:schemeClr val="tx1"/>
                </a:solidFill>
              </a:rPr>
              <a:t>Hardware</a:t>
            </a:r>
            <a:r>
              <a:rPr lang="en-US" b="1" dirty="0">
                <a:solidFill>
                  <a:schemeClr val="tx1"/>
                </a:solidFill>
              </a:rPr>
              <a:t>: </a:t>
            </a:r>
            <a:endParaRPr lang="en-US" dirty="0">
              <a:solidFill>
                <a:schemeClr val="tx1"/>
              </a:solidFill>
            </a:endParaRPr>
          </a:p>
          <a:p>
            <a:pPr lvl="1" fontAlgn="base">
              <a:buFont typeface="Courier New" panose="02070309020205020404" pitchFamily="49" charset="0"/>
              <a:buChar char="o"/>
            </a:pPr>
            <a:r>
              <a:rPr lang="en-US" sz="2000" dirty="0" smtClean="0">
                <a:solidFill>
                  <a:schemeClr val="tx1"/>
                </a:solidFill>
              </a:rPr>
              <a:t> Host </a:t>
            </a:r>
            <a:r>
              <a:rPr lang="en-US" sz="2000" dirty="0">
                <a:solidFill>
                  <a:schemeClr val="tx1"/>
                </a:solidFill>
              </a:rPr>
              <a:t>- Windows 7 or later with minimum 2GB ram and 2</a:t>
            </a:r>
            <a:r>
              <a:rPr lang="en-US" sz="2000" baseline="30000" dirty="0">
                <a:solidFill>
                  <a:schemeClr val="tx1"/>
                </a:solidFill>
              </a:rPr>
              <a:t>nd</a:t>
            </a:r>
            <a:r>
              <a:rPr lang="en-US" sz="2000" dirty="0">
                <a:solidFill>
                  <a:schemeClr val="tx1"/>
                </a:solidFill>
              </a:rPr>
              <a:t> gen  dual core processors</a:t>
            </a:r>
            <a:r>
              <a:rPr lang="en-US" sz="2000" dirty="0" smtClean="0">
                <a:solidFill>
                  <a:schemeClr val="tx1"/>
                </a:solidFill>
              </a:rPr>
              <a:t>.</a:t>
            </a:r>
          </a:p>
          <a:p>
            <a:pPr lvl="1" fontAlgn="base">
              <a:buFont typeface="Courier New" panose="02070309020205020404" pitchFamily="49" charset="0"/>
              <a:buChar char="o"/>
            </a:pPr>
            <a:r>
              <a:rPr lang="en-US" sz="2000" dirty="0" smtClean="0">
                <a:solidFill>
                  <a:schemeClr val="tx1"/>
                </a:solidFill>
              </a:rPr>
              <a:t> Device- </a:t>
            </a:r>
            <a:r>
              <a:rPr lang="en-US" sz="2000" dirty="0">
                <a:solidFill>
                  <a:schemeClr val="tx1"/>
                </a:solidFill>
              </a:rPr>
              <a:t>CUDA enabled GPU device with compute capability of 2.0+ higher</a:t>
            </a:r>
            <a:r>
              <a:rPr lang="en-US" sz="2000" dirty="0" smtClean="0">
                <a:solidFill>
                  <a:schemeClr val="tx1"/>
                </a:solidFill>
              </a:rPr>
              <a:t>.(GeForce GTX 780)</a:t>
            </a:r>
          </a:p>
          <a:p>
            <a:pPr marL="201168" lvl="1" indent="0" fontAlgn="base">
              <a:buNone/>
            </a:pPr>
            <a:r>
              <a:rPr lang="en-US" sz="2000" dirty="0" smtClean="0">
                <a:solidFill>
                  <a:schemeClr val="tx1"/>
                </a:solidFill>
              </a:rPr>
              <a:t> </a:t>
            </a:r>
            <a:endParaRPr lang="en-US" sz="2000" dirty="0">
              <a:solidFill>
                <a:schemeClr val="tx1"/>
              </a:solidFill>
            </a:endParaRPr>
          </a:p>
        </p:txBody>
      </p:sp>
      <p:pic>
        <p:nvPicPr>
          <p:cNvPr id="4" name="Picture 3"/>
          <p:cNvPicPr>
            <a:picLocks noChangeAspect="1"/>
          </p:cNvPicPr>
          <p:nvPr/>
        </p:nvPicPr>
        <p:blipFill>
          <a:blip r:embed="rId2"/>
          <a:stretch>
            <a:fillRect/>
          </a:stretch>
        </p:blipFill>
        <p:spPr>
          <a:xfrm>
            <a:off x="2923221" y="4374874"/>
            <a:ext cx="3343275" cy="2178326"/>
          </a:xfrm>
          <a:prstGeom prst="rect">
            <a:avLst/>
          </a:prstGeom>
        </p:spPr>
      </p:pic>
    </p:spTree>
    <p:extLst>
      <p:ext uri="{BB962C8B-B14F-4D97-AF65-F5344CB8AC3E}">
        <p14:creationId xmlns:p14="http://schemas.microsoft.com/office/powerpoint/2010/main" xmlns="" val="1346299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389795"/>
          </a:xfrm>
        </p:spPr>
        <p:txBody>
          <a:bodyPr/>
          <a:lstStyle/>
          <a:p>
            <a:r>
              <a:rPr lang="en-US" altLang="es-ES" sz="4000" dirty="0" smtClean="0">
                <a:ea typeface="ＭＳ Ｐゴシック" panose="020B0600070205080204" pitchFamily="34" charset="-128"/>
              </a:rPr>
              <a:t>Outline</a:t>
            </a:r>
            <a:endParaRPr lang="en-US" sz="4000" dirty="0"/>
          </a:p>
        </p:txBody>
      </p:sp>
      <p:sp>
        <p:nvSpPr>
          <p:cNvPr id="3" name="Content Placeholder 2"/>
          <p:cNvSpPr>
            <a:spLocks noGrp="1"/>
          </p:cNvSpPr>
          <p:nvPr>
            <p:ph idx="1"/>
          </p:nvPr>
        </p:nvSpPr>
        <p:spPr>
          <a:xfrm>
            <a:off x="457200" y="2057400"/>
            <a:ext cx="8229600" cy="4068763"/>
          </a:xfrm>
        </p:spPr>
        <p:txBody>
          <a:bodyPr>
            <a:normAutofit/>
          </a:bodyPr>
          <a:lstStyle/>
          <a:p>
            <a:pPr>
              <a:buFont typeface="Courier New" panose="02070309020205020404" pitchFamily="49" charset="0"/>
              <a:buChar char="o"/>
            </a:pPr>
            <a:r>
              <a:rPr lang="en-US" dirty="0" smtClean="0">
                <a:solidFill>
                  <a:schemeClr val="tx1"/>
                </a:solidFill>
              </a:rPr>
              <a:t> Introduction</a:t>
            </a:r>
          </a:p>
          <a:p>
            <a:pPr>
              <a:buFont typeface="Courier New" panose="02070309020205020404" pitchFamily="49" charset="0"/>
              <a:buChar char="o"/>
            </a:pPr>
            <a:r>
              <a:rPr lang="en-US" dirty="0" smtClean="0">
                <a:solidFill>
                  <a:schemeClr val="tx1"/>
                </a:solidFill>
              </a:rPr>
              <a:t> Literature Review</a:t>
            </a:r>
          </a:p>
          <a:p>
            <a:pPr>
              <a:buFont typeface="Courier New" panose="02070309020205020404" pitchFamily="49" charset="0"/>
              <a:buChar char="o"/>
            </a:pPr>
            <a:r>
              <a:rPr lang="en-US" dirty="0" smtClean="0">
                <a:solidFill>
                  <a:schemeClr val="tx1"/>
                </a:solidFill>
              </a:rPr>
              <a:t> Problem Description</a:t>
            </a:r>
          </a:p>
          <a:p>
            <a:pPr>
              <a:buFont typeface="Courier New" panose="02070309020205020404" pitchFamily="49" charset="0"/>
              <a:buChar char="o"/>
            </a:pPr>
            <a:r>
              <a:rPr lang="en-US" dirty="0" smtClean="0">
                <a:solidFill>
                  <a:schemeClr val="tx1"/>
                </a:solidFill>
              </a:rPr>
              <a:t> Theoretical Framework &amp; Algorithm</a:t>
            </a:r>
          </a:p>
          <a:p>
            <a:pPr>
              <a:buFont typeface="Courier New" panose="02070309020205020404" pitchFamily="49" charset="0"/>
              <a:buChar char="o"/>
            </a:pPr>
            <a:r>
              <a:rPr lang="en-US" dirty="0" smtClean="0">
                <a:solidFill>
                  <a:schemeClr val="tx1"/>
                </a:solidFill>
              </a:rPr>
              <a:t> Implementation</a:t>
            </a:r>
          </a:p>
          <a:p>
            <a:pPr>
              <a:buFont typeface="Courier New" panose="02070309020205020404" pitchFamily="49" charset="0"/>
              <a:buChar char="o"/>
            </a:pPr>
            <a:r>
              <a:rPr lang="en-US" dirty="0" smtClean="0">
                <a:solidFill>
                  <a:schemeClr val="tx1"/>
                </a:solidFill>
              </a:rPr>
              <a:t> System Architecture </a:t>
            </a:r>
          </a:p>
          <a:p>
            <a:pPr>
              <a:buFont typeface="Courier New" panose="02070309020205020404" pitchFamily="49" charset="0"/>
              <a:buChar char="o"/>
            </a:pPr>
            <a:r>
              <a:rPr lang="en-US" dirty="0" smtClean="0">
                <a:solidFill>
                  <a:schemeClr val="tx1"/>
                </a:solidFill>
              </a:rPr>
              <a:t> Experiments &amp; Results</a:t>
            </a:r>
          </a:p>
          <a:p>
            <a:pPr>
              <a:buFont typeface="Courier New" panose="02070309020205020404" pitchFamily="49" charset="0"/>
              <a:buChar char="o"/>
            </a:pPr>
            <a:r>
              <a:rPr lang="en-US" dirty="0" smtClean="0">
                <a:solidFill>
                  <a:schemeClr val="tx1"/>
                </a:solidFill>
              </a:rPr>
              <a:t> Conclusion</a:t>
            </a:r>
          </a:p>
          <a:p>
            <a:pPr>
              <a:buFont typeface="Courier New" panose="02070309020205020404" pitchFamily="49" charset="0"/>
              <a:buChar char="o"/>
            </a:pPr>
            <a:r>
              <a:rPr lang="en-US" dirty="0" smtClean="0">
                <a:solidFill>
                  <a:schemeClr val="tx1"/>
                </a:solidFill>
              </a:rPr>
              <a:t> References</a:t>
            </a:r>
            <a:endParaRPr lang="en-US" dirty="0">
              <a:solidFill>
                <a:schemeClr val="tx1"/>
              </a:solidFill>
            </a:endParaRPr>
          </a:p>
        </p:txBody>
      </p:sp>
    </p:spTree>
    <p:extLst>
      <p:ext uri="{BB962C8B-B14F-4D97-AF65-F5344CB8AC3E}">
        <p14:creationId xmlns:p14="http://schemas.microsoft.com/office/powerpoint/2010/main" xmlns="" val="938495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Experiments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590869228"/>
              </p:ext>
            </p:extLst>
          </p:nvPr>
        </p:nvGraphicFramePr>
        <p:xfrm>
          <a:off x="990599" y="1981195"/>
          <a:ext cx="6553200" cy="3657601"/>
        </p:xfrm>
        <a:graphic>
          <a:graphicData uri="http://schemas.openxmlformats.org/drawingml/2006/table">
            <a:tbl>
              <a:tblPr firstRow="1" firstCol="1" lastRow="1" lastCol="1" bandRow="1" bandCol="1">
                <a:tableStyleId>{5C22544A-7EE6-4342-B048-85BDC9FD1C3A}</a:tableStyleId>
              </a:tblPr>
              <a:tblGrid>
                <a:gridCol w="1092200"/>
                <a:gridCol w="1092200"/>
                <a:gridCol w="1092200"/>
                <a:gridCol w="1092200"/>
                <a:gridCol w="1092200"/>
                <a:gridCol w="1092200"/>
              </a:tblGrid>
              <a:tr h="600285">
                <a:tc>
                  <a:txBody>
                    <a:bodyPr/>
                    <a:lstStyle/>
                    <a:p>
                      <a:pPr marL="5080" marR="0" algn="ctr">
                        <a:lnSpc>
                          <a:spcPct val="107000"/>
                        </a:lnSpc>
                        <a:spcBef>
                          <a:spcPts val="605"/>
                        </a:spcBef>
                        <a:spcAft>
                          <a:spcPts val="0"/>
                        </a:spcAft>
                      </a:pPr>
                      <a:r>
                        <a:rPr lang="en-US" sz="1100" dirty="0">
                          <a:effectLst/>
                        </a:rPr>
                        <a:t>N</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5440" marR="90805" indent="-247650" algn="l">
                        <a:lnSpc>
                          <a:spcPct val="106000"/>
                        </a:lnSpc>
                        <a:spcBef>
                          <a:spcPts val="605"/>
                        </a:spcBef>
                        <a:spcAft>
                          <a:spcPts val="0"/>
                        </a:spcAft>
                      </a:pPr>
                      <a:r>
                        <a:rPr lang="en-US" sz="1100">
                          <a:effectLst/>
                        </a:rPr>
                        <a:t>DFT(millisec ond)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80645" algn="ctr">
                        <a:lnSpc>
                          <a:spcPct val="107000"/>
                        </a:lnSpc>
                        <a:spcBef>
                          <a:spcPts val="605"/>
                        </a:spcBef>
                        <a:spcAft>
                          <a:spcPts val="0"/>
                        </a:spcAft>
                      </a:pPr>
                      <a:r>
                        <a:rPr lang="en-US" sz="1100">
                          <a:effectLst/>
                        </a:rPr>
                        <a:t>FFT</a:t>
                      </a:r>
                    </a:p>
                    <a:p>
                      <a:pPr marL="88265" marR="95885" algn="ctr">
                        <a:lnSpc>
                          <a:spcPct val="106000"/>
                        </a:lnSpc>
                        <a:spcBef>
                          <a:spcPts val="85"/>
                        </a:spcBef>
                        <a:spcAft>
                          <a:spcPts val="0"/>
                        </a:spcAft>
                      </a:pPr>
                      <a:r>
                        <a:rPr lang="en-US" sz="1100">
                          <a:effectLst/>
                        </a:rPr>
                        <a:t>Serial(millise c)</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212090" marR="97155" indent="-104775" algn="l">
                        <a:lnSpc>
                          <a:spcPct val="106000"/>
                        </a:lnSpc>
                        <a:spcBef>
                          <a:spcPts val="605"/>
                        </a:spcBef>
                        <a:spcAft>
                          <a:spcPts val="0"/>
                        </a:spcAft>
                      </a:pPr>
                      <a:r>
                        <a:rPr lang="en-US" sz="1100">
                          <a:effectLst/>
                        </a:rPr>
                        <a:t>FFT Parallel (millisec)</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97790" marR="94615" indent="-7620" algn="ctr">
                        <a:lnSpc>
                          <a:spcPct val="106000"/>
                        </a:lnSpc>
                        <a:spcBef>
                          <a:spcPts val="605"/>
                        </a:spcBef>
                        <a:spcAft>
                          <a:spcPts val="0"/>
                        </a:spcAft>
                      </a:pPr>
                      <a:r>
                        <a:rPr lang="en-US" sz="1100">
                          <a:effectLst/>
                        </a:rPr>
                        <a:t>RMSE value (FFT serial v DFT)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80645" indent="9525" algn="just">
                        <a:lnSpc>
                          <a:spcPct val="106000"/>
                        </a:lnSpc>
                        <a:spcBef>
                          <a:spcPts val="605"/>
                        </a:spcBef>
                        <a:spcAft>
                          <a:spcPts val="0"/>
                        </a:spcAft>
                      </a:pPr>
                      <a:r>
                        <a:rPr lang="en-US" sz="1100">
                          <a:effectLst/>
                        </a:rPr>
                        <a:t>RMSE value (FFT Parallel v FFT serial)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83820" algn="ctr">
                        <a:lnSpc>
                          <a:spcPct val="107000"/>
                        </a:lnSpc>
                        <a:spcBef>
                          <a:spcPts val="605"/>
                        </a:spcBef>
                        <a:spcAft>
                          <a:spcPts val="0"/>
                        </a:spcAft>
                      </a:pPr>
                      <a:r>
                        <a:rPr lang="en-US" sz="1100" dirty="0">
                          <a:effectLst/>
                        </a:rPr>
                        <a:t>512</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dirty="0">
                          <a:effectLst/>
                        </a:rPr>
                        <a:t>0.045761</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0.000294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0.000037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a:effectLst/>
                        </a:rPr>
                        <a:t>0.000002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0.000001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82550" algn="ctr">
                        <a:lnSpc>
                          <a:spcPct val="107000"/>
                        </a:lnSpc>
                        <a:spcBef>
                          <a:spcPts val="605"/>
                        </a:spcBef>
                        <a:spcAft>
                          <a:spcPts val="0"/>
                        </a:spcAft>
                      </a:pPr>
                      <a:r>
                        <a:rPr lang="en-US" sz="1100">
                          <a:effectLst/>
                        </a:rPr>
                        <a:t>1024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a:effectLst/>
                        </a:rPr>
                        <a:t>0.175117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0.000628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0.000041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a:effectLst/>
                        </a:rPr>
                        <a:t>0.000005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0.000002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82550" algn="ctr">
                        <a:lnSpc>
                          <a:spcPct val="107000"/>
                        </a:lnSpc>
                        <a:spcBef>
                          <a:spcPts val="605"/>
                        </a:spcBef>
                        <a:spcAft>
                          <a:spcPts val="0"/>
                        </a:spcAft>
                      </a:pPr>
                      <a:r>
                        <a:rPr lang="en-US" sz="1100">
                          <a:effectLst/>
                        </a:rPr>
                        <a:t>2048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a:effectLst/>
                        </a:rPr>
                        <a:t>0.607248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0.001178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0.000045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a:effectLst/>
                        </a:rPr>
                        <a:t>0.000013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0.000003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82550" algn="ctr">
                        <a:lnSpc>
                          <a:spcPct val="107000"/>
                        </a:lnSpc>
                        <a:spcBef>
                          <a:spcPts val="605"/>
                        </a:spcBef>
                        <a:spcAft>
                          <a:spcPts val="0"/>
                        </a:spcAft>
                      </a:pPr>
                      <a:r>
                        <a:rPr lang="en-US" sz="1100">
                          <a:effectLst/>
                        </a:rPr>
                        <a:t>4096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a:effectLst/>
                        </a:rPr>
                        <a:t>2.034476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0.002497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0.000049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a:effectLst/>
                        </a:rPr>
                        <a:t>0.000028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0.000002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81280" algn="ctr">
                        <a:lnSpc>
                          <a:spcPct val="107000"/>
                        </a:lnSpc>
                        <a:spcBef>
                          <a:spcPts val="605"/>
                        </a:spcBef>
                        <a:spcAft>
                          <a:spcPts val="0"/>
                        </a:spcAft>
                      </a:pPr>
                      <a:r>
                        <a:rPr lang="en-US" sz="1100">
                          <a:effectLst/>
                        </a:rPr>
                        <a:t>16384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3345" algn="ctr">
                        <a:lnSpc>
                          <a:spcPct val="107000"/>
                        </a:lnSpc>
                        <a:spcBef>
                          <a:spcPts val="605"/>
                        </a:spcBef>
                        <a:spcAft>
                          <a:spcPts val="0"/>
                        </a:spcAft>
                      </a:pPr>
                      <a:r>
                        <a:rPr lang="en-US" sz="1100">
                          <a:effectLst/>
                        </a:rPr>
                        <a:t>31.012565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0.012119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0.000057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8265" marR="94615" algn="ctr">
                        <a:lnSpc>
                          <a:spcPct val="107000"/>
                        </a:lnSpc>
                        <a:spcBef>
                          <a:spcPts val="605"/>
                        </a:spcBef>
                        <a:spcAft>
                          <a:spcPts val="0"/>
                        </a:spcAft>
                      </a:pPr>
                      <a:r>
                        <a:rPr lang="en-US" sz="1100">
                          <a:effectLst/>
                        </a:rPr>
                        <a:t>0.000029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0.000009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81280" algn="ctr">
                        <a:lnSpc>
                          <a:spcPct val="107000"/>
                        </a:lnSpc>
                        <a:spcBef>
                          <a:spcPts val="605"/>
                        </a:spcBef>
                        <a:spcAft>
                          <a:spcPts val="0"/>
                        </a:spcAft>
                      </a:pPr>
                      <a:r>
                        <a:rPr lang="en-US" sz="1100">
                          <a:effectLst/>
                        </a:rPr>
                        <a:t>65536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dirty="0">
                          <a:effectLst/>
                        </a:rPr>
                        <a: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0.053196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0.000064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0.000022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56072">
                <a:tc>
                  <a:txBody>
                    <a:bodyPr/>
                    <a:lstStyle/>
                    <a:p>
                      <a:pPr marL="88265" marR="79375" algn="ctr">
                        <a:lnSpc>
                          <a:spcPct val="107000"/>
                        </a:lnSpc>
                        <a:spcBef>
                          <a:spcPts val="605"/>
                        </a:spcBef>
                        <a:spcAft>
                          <a:spcPts val="0"/>
                        </a:spcAft>
                      </a:pPr>
                      <a:r>
                        <a:rPr lang="en-US" sz="1100">
                          <a:effectLst/>
                        </a:rPr>
                        <a:t>131072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0.087167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0.000068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0.000027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79375" algn="ctr">
                        <a:lnSpc>
                          <a:spcPct val="107000"/>
                        </a:lnSpc>
                        <a:spcBef>
                          <a:spcPts val="605"/>
                        </a:spcBef>
                        <a:spcAft>
                          <a:spcPts val="0"/>
                        </a:spcAft>
                      </a:pPr>
                      <a:r>
                        <a:rPr lang="en-US" sz="1100">
                          <a:effectLst/>
                        </a:rPr>
                        <a:t>262144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0.170273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0.000072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0.000050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79375" algn="ctr">
                        <a:lnSpc>
                          <a:spcPct val="107000"/>
                        </a:lnSpc>
                        <a:spcBef>
                          <a:spcPts val="605"/>
                        </a:spcBef>
                        <a:spcAft>
                          <a:spcPts val="0"/>
                        </a:spcAft>
                      </a:pPr>
                      <a:r>
                        <a:rPr lang="en-US" sz="1100">
                          <a:effectLst/>
                        </a:rPr>
                        <a:t>524288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0.357368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0.000075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0.000079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95250" algn="ctr">
                        <a:lnSpc>
                          <a:spcPct val="107000"/>
                        </a:lnSpc>
                        <a:spcBef>
                          <a:spcPts val="605"/>
                        </a:spcBef>
                        <a:spcAft>
                          <a:spcPts val="0"/>
                        </a:spcAft>
                      </a:pPr>
                      <a:r>
                        <a:rPr lang="en-US" sz="1100">
                          <a:effectLst/>
                        </a:rPr>
                        <a:t>1048576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0.737331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0.000073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0.000074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95250" algn="ctr">
                        <a:lnSpc>
                          <a:spcPct val="107000"/>
                        </a:lnSpc>
                        <a:spcBef>
                          <a:spcPts val="605"/>
                        </a:spcBef>
                        <a:spcAft>
                          <a:spcPts val="0"/>
                        </a:spcAft>
                      </a:pPr>
                      <a:r>
                        <a:rPr lang="en-US" sz="1100">
                          <a:effectLst/>
                        </a:rPr>
                        <a:t>2097152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1.540531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0.000088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0.000103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95250" algn="ctr">
                        <a:lnSpc>
                          <a:spcPct val="107000"/>
                        </a:lnSpc>
                        <a:spcBef>
                          <a:spcPts val="605"/>
                        </a:spcBef>
                        <a:spcAft>
                          <a:spcPts val="0"/>
                        </a:spcAft>
                      </a:pPr>
                      <a:r>
                        <a:rPr lang="en-US" sz="1100">
                          <a:effectLst/>
                        </a:rPr>
                        <a:t>4194304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00025" algn="r">
                        <a:lnSpc>
                          <a:spcPct val="107000"/>
                        </a:lnSpc>
                        <a:spcBef>
                          <a:spcPts val="605"/>
                        </a:spcBef>
                        <a:spcAft>
                          <a:spcPts val="0"/>
                        </a:spcAft>
                      </a:pPr>
                      <a:r>
                        <a:rPr lang="en-US" sz="1100">
                          <a:effectLst/>
                        </a:rPr>
                        <a:t>3.237195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0.000092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0.000151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233437">
                <a:tc>
                  <a:txBody>
                    <a:bodyPr/>
                    <a:lstStyle/>
                    <a:p>
                      <a:pPr marL="88265" marR="95250" algn="ctr">
                        <a:lnSpc>
                          <a:spcPct val="107000"/>
                        </a:lnSpc>
                        <a:spcBef>
                          <a:spcPts val="605"/>
                        </a:spcBef>
                        <a:spcAft>
                          <a:spcPts val="0"/>
                        </a:spcAft>
                      </a:pPr>
                      <a:r>
                        <a:rPr lang="en-US" sz="1100">
                          <a:effectLst/>
                        </a:rPr>
                        <a:t>8388608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dirty="0">
                          <a:effectLst/>
                        </a:rPr>
                        <a: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230505" algn="r">
                        <a:lnSpc>
                          <a:spcPct val="107000"/>
                        </a:lnSpc>
                        <a:spcBef>
                          <a:spcPts val="605"/>
                        </a:spcBef>
                        <a:spcAft>
                          <a:spcPts val="0"/>
                        </a:spcAft>
                      </a:pPr>
                      <a:r>
                        <a:rPr lang="en-US" sz="1100" dirty="0">
                          <a:effectLst/>
                        </a:rPr>
                        <a:t>7.65048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a:effectLst/>
                        </a:rPr>
                        <a:t>0.000097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8255" marR="0" algn="ctr">
                        <a:lnSpc>
                          <a:spcPct val="107000"/>
                        </a:lnSpc>
                        <a:spcBef>
                          <a:spcPts val="605"/>
                        </a:spcBef>
                        <a:spcAft>
                          <a:spcPts val="0"/>
                        </a:spcAft>
                      </a:pPr>
                      <a:r>
                        <a:rPr lang="en-US" sz="1100">
                          <a:effectLst/>
                        </a:rPr>
                        <a: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93040" marR="0" algn="l">
                        <a:lnSpc>
                          <a:spcPct val="107000"/>
                        </a:lnSpc>
                        <a:spcBef>
                          <a:spcPts val="605"/>
                        </a:spcBef>
                        <a:spcAft>
                          <a:spcPts val="0"/>
                        </a:spcAft>
                      </a:pPr>
                      <a:r>
                        <a:rPr lang="en-US" sz="1100" dirty="0">
                          <a:effectLst/>
                        </a:rPr>
                        <a:t>0.000263</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bl>
          </a:graphicData>
        </a:graphic>
      </p:graphicFrame>
      <p:sp>
        <p:nvSpPr>
          <p:cNvPr id="3" name="Rectangle 2"/>
          <p:cNvSpPr/>
          <p:nvPr/>
        </p:nvSpPr>
        <p:spPr>
          <a:xfrm>
            <a:off x="975360" y="5715000"/>
            <a:ext cx="7239000" cy="646331"/>
          </a:xfrm>
          <a:prstGeom prst="rect">
            <a:avLst/>
          </a:prstGeom>
        </p:spPr>
        <p:txBody>
          <a:bodyPr wrap="square">
            <a:spAutoFit/>
          </a:bodyPr>
          <a:lstStyle/>
          <a:p>
            <a:pPr marL="285750" indent="-285750">
              <a:buFont typeface="Courier New" panose="02070309020205020404" pitchFamily="49" charset="0"/>
              <a:buChar char="o"/>
            </a:pPr>
            <a:r>
              <a:rPr lang="en-US" dirty="0"/>
              <a:t>http://calculator.vhex.net/calculator/fast-fourier-transform-calculator-fft/1d-discrete-fourier-transform</a:t>
            </a:r>
          </a:p>
        </p:txBody>
      </p:sp>
    </p:spTree>
    <p:extLst>
      <p:ext uri="{BB962C8B-B14F-4D97-AF65-F5344CB8AC3E}">
        <p14:creationId xmlns:p14="http://schemas.microsoft.com/office/powerpoint/2010/main" xmlns="" val="1813193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time</a:t>
            </a:r>
            <a:endParaRPr lang="en-US" dirty="0"/>
          </a:p>
        </p:txBody>
      </p:sp>
      <p:pic>
        <p:nvPicPr>
          <p:cNvPr id="4" name="image9.jpeg"/>
          <p:cNvPicPr>
            <a:picLocks noGrp="1"/>
          </p:cNvPicPr>
          <p:nvPr>
            <p:ph idx="1"/>
          </p:nvPr>
        </p:nvPicPr>
        <p:blipFill>
          <a:blip r:embed="rId2" cstate="print"/>
          <a:stretch>
            <a:fillRect/>
          </a:stretch>
        </p:blipFill>
        <p:spPr>
          <a:xfrm>
            <a:off x="2133600" y="1905000"/>
            <a:ext cx="4572000" cy="2952750"/>
          </a:xfrm>
          <a:prstGeom prst="rect">
            <a:avLst/>
          </a:prstGeom>
        </p:spPr>
      </p:pic>
      <p:sp>
        <p:nvSpPr>
          <p:cNvPr id="6" name="Rectangle 5"/>
          <p:cNvSpPr/>
          <p:nvPr/>
        </p:nvSpPr>
        <p:spPr>
          <a:xfrm>
            <a:off x="822960" y="5032843"/>
            <a:ext cx="7635240" cy="1200329"/>
          </a:xfrm>
          <a:prstGeom prst="rect">
            <a:avLst/>
          </a:prstGeom>
        </p:spPr>
        <p:txBody>
          <a:bodyPr wrap="square">
            <a:spAutoFit/>
          </a:bodyPr>
          <a:lstStyle/>
          <a:p>
            <a:pPr marL="285750" indent="-285750">
              <a:buFont typeface="Courier New" panose="02070309020205020404" pitchFamily="49" charset="0"/>
              <a:buChar char="o"/>
            </a:pPr>
            <a:r>
              <a:rPr lang="en-US" dirty="0">
                <a:solidFill>
                  <a:srgbClr val="000000"/>
                </a:solidFill>
                <a:ea typeface="Times New Roman" panose="02020603050405020304" pitchFamily="18" charset="0"/>
              </a:rPr>
              <a:t>It can be seen that running time of DFT increased exponentially whereas running time of FFT serial implementation increased almost linearly, however, on the other hand running time of parallel version remained almost constant</a:t>
            </a:r>
            <a:endParaRPr lang="en-US" dirty="0"/>
          </a:p>
        </p:txBody>
      </p:sp>
    </p:spTree>
    <p:extLst>
      <p:ext uri="{BB962C8B-B14F-4D97-AF65-F5344CB8AC3E}">
        <p14:creationId xmlns:p14="http://schemas.microsoft.com/office/powerpoint/2010/main" xmlns="" val="3286804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RMSE(root mean square error)</a:t>
            </a:r>
            <a:endParaRPr lang="en-US" dirty="0"/>
          </a:p>
        </p:txBody>
      </p:sp>
      <p:pic>
        <p:nvPicPr>
          <p:cNvPr id="4" name="image8.jpeg"/>
          <p:cNvPicPr>
            <a:picLocks noGrp="1"/>
          </p:cNvPicPr>
          <p:nvPr>
            <p:ph idx="1"/>
          </p:nvPr>
        </p:nvPicPr>
        <p:blipFill>
          <a:blip r:embed="rId2" cstate="print"/>
          <a:stretch>
            <a:fillRect/>
          </a:stretch>
        </p:blipFill>
        <p:spPr>
          <a:xfrm>
            <a:off x="2304097" y="1905000"/>
            <a:ext cx="4581525" cy="2743200"/>
          </a:xfrm>
          <a:prstGeom prst="rect">
            <a:avLst/>
          </a:prstGeom>
        </p:spPr>
      </p:pic>
      <p:sp>
        <p:nvSpPr>
          <p:cNvPr id="5" name="Rectangle 4"/>
          <p:cNvSpPr/>
          <p:nvPr/>
        </p:nvSpPr>
        <p:spPr>
          <a:xfrm>
            <a:off x="1051559" y="4953000"/>
            <a:ext cx="7086600" cy="923330"/>
          </a:xfrm>
          <a:prstGeom prst="rect">
            <a:avLst/>
          </a:prstGeom>
        </p:spPr>
        <p:txBody>
          <a:bodyPr wrap="square">
            <a:spAutoFit/>
          </a:bodyPr>
          <a:lstStyle/>
          <a:p>
            <a:pPr marL="285750" indent="-285750">
              <a:buFont typeface="Courier New" panose="02070309020205020404" pitchFamily="49" charset="0"/>
              <a:buChar char="o"/>
            </a:pPr>
            <a:r>
              <a:rPr lang="en-US" dirty="0">
                <a:solidFill>
                  <a:srgbClr val="000000"/>
                </a:solidFill>
                <a:ea typeface="Times New Roman" panose="02020603050405020304" pitchFamily="18" charset="0"/>
              </a:rPr>
              <a:t>It is interesting to see that RMSE value increased sharply initially but increased rather slowly afterwards. However, it is interesting to note that magnitude increase in RMSE value still remains very less</a:t>
            </a:r>
            <a:endParaRPr lang="en-US" dirty="0"/>
          </a:p>
        </p:txBody>
      </p:sp>
    </p:spTree>
    <p:extLst>
      <p:ext uri="{BB962C8B-B14F-4D97-AF65-F5344CB8AC3E}">
        <p14:creationId xmlns:p14="http://schemas.microsoft.com/office/powerpoint/2010/main" xmlns="" val="662990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RMSE(root mean square error)</a:t>
            </a:r>
          </a:p>
        </p:txBody>
      </p:sp>
      <p:sp>
        <p:nvSpPr>
          <p:cNvPr id="3" name="Content Placeholder 2"/>
          <p:cNvSpPr>
            <a:spLocks noGrp="1"/>
          </p:cNvSpPr>
          <p:nvPr>
            <p:ph idx="1"/>
          </p:nvPr>
        </p:nvSpPr>
        <p:spPr/>
        <p:txBody>
          <a:bodyPr>
            <a:normAutofit fontScale="92500" lnSpcReduction="20000"/>
          </a:body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pPr marL="0" indent="0">
              <a:buNone/>
            </a:pPr>
            <a:endParaRPr lang="en-US" dirty="0">
              <a:solidFill>
                <a:schemeClr val="tx1"/>
              </a:solidFill>
            </a:endParaRPr>
          </a:p>
          <a:p>
            <a:endParaRPr lang="en-US" dirty="0" smtClean="0">
              <a:solidFill>
                <a:schemeClr val="tx1"/>
              </a:solidFill>
            </a:endParaRPr>
          </a:p>
          <a:p>
            <a:pPr>
              <a:buFont typeface="Courier New" panose="02070309020205020404" pitchFamily="49" charset="0"/>
              <a:buChar char="o"/>
            </a:pPr>
            <a:r>
              <a:rPr lang="en-US" dirty="0" smtClean="0">
                <a:solidFill>
                  <a:schemeClr val="tx1"/>
                </a:solidFill>
              </a:rPr>
              <a:t> As </a:t>
            </a:r>
            <a:r>
              <a:rPr lang="en-US" dirty="0">
                <a:solidFill>
                  <a:schemeClr val="tx1"/>
                </a:solidFill>
              </a:rPr>
              <a:t>you can see, RMSE value increases linearly but on having a closer look at the graph, it can be seen that the magnitude of increase in RMSE is very small.</a:t>
            </a:r>
          </a:p>
        </p:txBody>
      </p:sp>
      <p:pic>
        <p:nvPicPr>
          <p:cNvPr id="4" name="image7.jpeg"/>
          <p:cNvPicPr/>
          <p:nvPr/>
        </p:nvPicPr>
        <p:blipFill>
          <a:blip r:embed="rId2" cstate="print"/>
          <a:stretch>
            <a:fillRect/>
          </a:stretch>
        </p:blipFill>
        <p:spPr>
          <a:xfrm>
            <a:off x="2133600" y="1845734"/>
            <a:ext cx="4489450" cy="2964814"/>
          </a:xfrm>
          <a:prstGeom prst="rect">
            <a:avLst/>
          </a:prstGeom>
        </p:spPr>
      </p:pic>
    </p:spTree>
    <p:extLst>
      <p:ext uri="{BB962C8B-B14F-4D97-AF65-F5344CB8AC3E}">
        <p14:creationId xmlns:p14="http://schemas.microsoft.com/office/powerpoint/2010/main" xmlns="" val="3268900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846" y="762000"/>
            <a:ext cx="7543800" cy="1051561"/>
          </a:xfrm>
        </p:spPr>
        <p:txBody>
          <a:bodyPr>
            <a:noAutofit/>
          </a:bodyPr>
          <a:lstStyle/>
          <a:p>
            <a:r>
              <a:rPr lang="en-US" sz="4000" dirty="0" smtClean="0"/>
              <a:t>Conclusion</a:t>
            </a:r>
            <a:endParaRPr lang="en-US" sz="4000" dirty="0"/>
          </a:p>
        </p:txBody>
      </p:sp>
      <p:sp>
        <p:nvSpPr>
          <p:cNvPr id="3" name="Content Placeholder 2"/>
          <p:cNvSpPr>
            <a:spLocks noGrp="1"/>
          </p:cNvSpPr>
          <p:nvPr>
            <p:ph idx="1"/>
          </p:nvPr>
        </p:nvSpPr>
        <p:spPr>
          <a:xfrm>
            <a:off x="835785" y="2362200"/>
            <a:ext cx="7543801" cy="4023360"/>
          </a:xfrm>
        </p:spPr>
        <p:txBody>
          <a:bodyPr>
            <a:normAutofit/>
          </a:bodyPr>
          <a:lstStyle/>
          <a:p>
            <a:pPr>
              <a:buFont typeface="Courier New" panose="02070309020205020404" pitchFamily="49" charset="0"/>
              <a:buChar char="o"/>
            </a:pPr>
            <a:r>
              <a:rPr lang="en-US" dirty="0" smtClean="0"/>
              <a:t>  FFT </a:t>
            </a:r>
            <a:r>
              <a:rPr lang="en-US" dirty="0"/>
              <a:t>and Parallel FFT can reduce the computation time of DFT tremendously as can be seen from our results. We verified that our serial implementation and parallel implementation of FFT are correct as can be seen from the RMSE value which we calculated at each step. </a:t>
            </a:r>
            <a:endParaRPr lang="en-US" dirty="0" smtClean="0"/>
          </a:p>
          <a:p>
            <a:pPr>
              <a:buFont typeface="Courier New" panose="02070309020205020404" pitchFamily="49" charset="0"/>
              <a:buChar char="o"/>
            </a:pPr>
            <a:r>
              <a:rPr lang="en-US" dirty="0"/>
              <a:t> </a:t>
            </a:r>
            <a:r>
              <a:rPr lang="en-US" dirty="0" smtClean="0"/>
              <a:t>Our </a:t>
            </a:r>
            <a:r>
              <a:rPr lang="en-US" dirty="0"/>
              <a:t>parallel version has sped up the process. It can be seen that running time has been reduced considerably for parallel FFT. </a:t>
            </a:r>
            <a:endParaRPr lang="en-US" dirty="0">
              <a:solidFill>
                <a:schemeClr val="tx1"/>
              </a:solidFill>
            </a:endParaRPr>
          </a:p>
        </p:txBody>
      </p:sp>
    </p:spTree>
    <p:extLst>
      <p:ext uri="{BB962C8B-B14F-4D97-AF65-F5344CB8AC3E}">
        <p14:creationId xmlns:p14="http://schemas.microsoft.com/office/powerpoint/2010/main" xmlns="" val="4244866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References</a:t>
            </a:r>
            <a:endParaRPr lang="en-US" sz="4000" dirty="0"/>
          </a:p>
        </p:txBody>
      </p:sp>
      <p:sp>
        <p:nvSpPr>
          <p:cNvPr id="3" name="Content Placeholder 2"/>
          <p:cNvSpPr>
            <a:spLocks noGrp="1"/>
          </p:cNvSpPr>
          <p:nvPr>
            <p:ph idx="1"/>
          </p:nvPr>
        </p:nvSpPr>
        <p:spPr/>
        <p:txBody>
          <a:bodyPr>
            <a:normAutofit/>
          </a:bodyPr>
          <a:lstStyle/>
          <a:p>
            <a:r>
              <a:rPr lang="en-US" sz="1800" dirty="0">
                <a:solidFill>
                  <a:schemeClr val="tx1"/>
                </a:solidFill>
              </a:rPr>
              <a:t>[1] </a:t>
            </a:r>
            <a:r>
              <a:rPr lang="en-US" sz="1800" dirty="0"/>
              <a:t>Naga K. </a:t>
            </a:r>
            <a:r>
              <a:rPr lang="en-US" sz="1800" dirty="0" err="1"/>
              <a:t>Govindaraju</a:t>
            </a:r>
            <a:r>
              <a:rPr lang="en-US" sz="1800" dirty="0"/>
              <a:t>, Brandon Lloyd, Yuri </a:t>
            </a:r>
            <a:r>
              <a:rPr lang="en-US" sz="1800" dirty="0" err="1"/>
              <a:t>Dotsenko</a:t>
            </a:r>
            <a:r>
              <a:rPr lang="en-US" sz="1800" dirty="0"/>
              <a:t>, Burton Smith, and John </a:t>
            </a:r>
            <a:r>
              <a:rPr lang="en-US" sz="1800" dirty="0" err="1"/>
              <a:t>Manferdelli</a:t>
            </a:r>
            <a:r>
              <a:rPr lang="en-US" sz="1800" dirty="0"/>
              <a:t>. High performance discrete </a:t>
            </a:r>
            <a:r>
              <a:rPr lang="en-US" sz="1800" dirty="0" err="1"/>
              <a:t>fourier</a:t>
            </a:r>
            <a:r>
              <a:rPr lang="en-US" sz="1800" dirty="0"/>
              <a:t> transforms on graphics processors. In Proceedings of the 2008 ACM/IEEE conference on Supercomputing, SC '08, pages 2:1{2:12, Piscataway, NJ, USA, 2008.IEEE </a:t>
            </a:r>
            <a:r>
              <a:rPr lang="en-US" sz="1800" dirty="0" smtClean="0"/>
              <a:t>Press</a:t>
            </a:r>
          </a:p>
          <a:p>
            <a:r>
              <a:rPr lang="en-US" sz="1800" dirty="0" smtClean="0">
                <a:solidFill>
                  <a:schemeClr val="tx1"/>
                </a:solidFill>
              </a:rPr>
              <a:t>[2</a:t>
            </a:r>
            <a:r>
              <a:rPr lang="en-US" sz="1800" dirty="0">
                <a:solidFill>
                  <a:schemeClr val="tx1"/>
                </a:solidFill>
              </a:rPr>
              <a:t>] An Algorithm for the machine calculation of Complex Fourier Series. By James W. Cooley and John W. Turkey. Mathematics of Computation, </a:t>
            </a:r>
            <a:r>
              <a:rPr lang="en-US" sz="1800" dirty="0" err="1">
                <a:solidFill>
                  <a:schemeClr val="tx1"/>
                </a:solidFill>
              </a:rPr>
              <a:t>Vol</a:t>
            </a:r>
            <a:r>
              <a:rPr lang="en-US" sz="1800" dirty="0">
                <a:solidFill>
                  <a:schemeClr val="tx1"/>
                </a:solidFill>
              </a:rPr>
              <a:t> 19,No. 90.(Apr.,1965), pp.297-301</a:t>
            </a:r>
            <a:r>
              <a:rPr lang="en-US" sz="1800" dirty="0" smtClean="0">
                <a:solidFill>
                  <a:schemeClr val="tx1"/>
                </a:solidFill>
              </a:rPr>
              <a:t>.</a:t>
            </a:r>
          </a:p>
          <a:p>
            <a:r>
              <a:rPr lang="en-US" sz="1800" dirty="0">
                <a:solidFill>
                  <a:schemeClr val="tx1"/>
                </a:solidFill>
              </a:rPr>
              <a:t>[3] Matteo </a:t>
            </a:r>
            <a:r>
              <a:rPr lang="en-US" sz="1800" dirty="0" err="1">
                <a:solidFill>
                  <a:schemeClr val="tx1"/>
                </a:solidFill>
              </a:rPr>
              <a:t>Frigo</a:t>
            </a:r>
            <a:r>
              <a:rPr lang="en-US" sz="1800" dirty="0">
                <a:solidFill>
                  <a:schemeClr val="tx1"/>
                </a:solidFill>
              </a:rPr>
              <a:t> and Steven G. Johnson. The design and implementation of FFTW3. </a:t>
            </a:r>
            <a:r>
              <a:rPr lang="en-US" sz="1800" dirty="0" smtClean="0">
                <a:solidFill>
                  <a:schemeClr val="tx1"/>
                </a:solidFill>
              </a:rPr>
              <a:t>Proceedings of </a:t>
            </a:r>
            <a:r>
              <a:rPr lang="en-US" sz="1800" dirty="0">
                <a:solidFill>
                  <a:schemeClr val="tx1"/>
                </a:solidFill>
              </a:rPr>
              <a:t>the IEEE, 93(2):216{231, 2005. Special issue on \Program Generation, Optimization, </a:t>
            </a:r>
            <a:r>
              <a:rPr lang="en-US" sz="1800" dirty="0" smtClean="0">
                <a:solidFill>
                  <a:schemeClr val="tx1"/>
                </a:solidFill>
              </a:rPr>
              <a:t>and Platform </a:t>
            </a:r>
            <a:r>
              <a:rPr lang="en-US" sz="1800" dirty="0">
                <a:solidFill>
                  <a:schemeClr val="tx1"/>
                </a:solidFill>
              </a:rPr>
              <a:t>Adaptation</a:t>
            </a:r>
            <a:r>
              <a:rPr lang="en-US" sz="1800" dirty="0" smtClean="0">
                <a:solidFill>
                  <a:schemeClr val="tx1"/>
                </a:solidFill>
              </a:rPr>
              <a:t>".</a:t>
            </a:r>
          </a:p>
          <a:p>
            <a:r>
              <a:rPr lang="en-US" sz="1800" dirty="0" smtClean="0">
                <a:solidFill>
                  <a:schemeClr val="tx1"/>
                </a:solidFill>
              </a:rPr>
              <a:t>[</a:t>
            </a:r>
            <a:r>
              <a:rPr lang="en-US" sz="1800" dirty="0">
                <a:solidFill>
                  <a:schemeClr val="tx1"/>
                </a:solidFill>
              </a:rPr>
              <a:t>4] BAILEY, D. H. 1988. A High-Performance FFT Algorithm </a:t>
            </a:r>
            <a:r>
              <a:rPr lang="en-US" sz="1800" dirty="0" smtClean="0">
                <a:solidFill>
                  <a:schemeClr val="tx1"/>
                </a:solidFill>
              </a:rPr>
              <a:t>for Vector Supercomputers</a:t>
            </a:r>
            <a:r>
              <a:rPr lang="en-US" sz="1800" dirty="0">
                <a:solidFill>
                  <a:schemeClr val="tx1"/>
                </a:solidFill>
              </a:rPr>
              <a:t>, International Journal </a:t>
            </a:r>
            <a:r>
              <a:rPr lang="en-US" sz="1800" dirty="0" smtClean="0">
                <a:solidFill>
                  <a:schemeClr val="tx1"/>
                </a:solidFill>
              </a:rPr>
              <a:t>of Supercomputer </a:t>
            </a:r>
            <a:r>
              <a:rPr lang="en-US" sz="1800" dirty="0">
                <a:solidFill>
                  <a:schemeClr val="tx1"/>
                </a:solidFill>
              </a:rPr>
              <a:t>Applications 2, 1, 82–87.</a:t>
            </a:r>
          </a:p>
        </p:txBody>
      </p:sp>
    </p:spTree>
    <p:extLst>
      <p:ext uri="{BB962C8B-B14F-4D97-AF65-F5344CB8AC3E}">
        <p14:creationId xmlns:p14="http://schemas.microsoft.com/office/powerpoint/2010/main" xmlns="" val="1831814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2151796"/>
          </a:xfrm>
        </p:spPr>
        <p:txBody>
          <a:bodyPr/>
          <a:lstStyle/>
          <a:p>
            <a:r>
              <a:rPr lang="en-US" dirty="0"/>
              <a:t>THANK YOU</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33600" y="2057400"/>
            <a:ext cx="5138517" cy="4022725"/>
          </a:xfrm>
        </p:spPr>
      </p:pic>
    </p:spTree>
    <p:extLst>
      <p:ext uri="{BB962C8B-B14F-4D97-AF65-F5344CB8AC3E}">
        <p14:creationId xmlns:p14="http://schemas.microsoft.com/office/powerpoint/2010/main" xmlns="" val="41895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endParaRPr lang="en-US" dirty="0" smtClean="0">
              <a:solidFill>
                <a:schemeClr val="tx1"/>
              </a:solidFill>
            </a:endParaRPr>
          </a:p>
          <a:p>
            <a:pPr>
              <a:buFont typeface="Courier New" panose="02070309020205020404" pitchFamily="49" charset="0"/>
              <a:buChar char="o"/>
            </a:pPr>
            <a:r>
              <a:rPr lang="en-US" dirty="0" smtClean="0">
                <a:solidFill>
                  <a:schemeClr val="tx1"/>
                </a:solidFill>
              </a:rPr>
              <a:t>  I would like to thank our Professor for giving me this opportunity to explore on Parallel </a:t>
            </a:r>
            <a:r>
              <a:rPr lang="en-US" smtClean="0">
                <a:solidFill>
                  <a:schemeClr val="tx1"/>
                </a:solidFill>
              </a:rPr>
              <a:t>Programming </a:t>
            </a:r>
            <a:r>
              <a:rPr lang="en-US" smtClean="0">
                <a:solidFill>
                  <a:schemeClr val="tx1"/>
                </a:solidFill>
              </a:rPr>
              <a:t>and </a:t>
            </a:r>
            <a:r>
              <a:rPr lang="en-US" dirty="0" smtClean="0">
                <a:solidFill>
                  <a:schemeClr val="tx1"/>
                </a:solidFill>
              </a:rPr>
              <a:t>I would like to thank my friends </a:t>
            </a:r>
            <a:r>
              <a:rPr lang="en-US" dirty="0">
                <a:solidFill>
                  <a:schemeClr val="tx1"/>
                </a:solidFill>
              </a:rPr>
              <a:t>S</a:t>
            </a:r>
            <a:r>
              <a:rPr lang="en-US" dirty="0" smtClean="0">
                <a:solidFill>
                  <a:schemeClr val="tx1"/>
                </a:solidFill>
              </a:rPr>
              <a:t>urya &amp; </a:t>
            </a:r>
            <a:r>
              <a:rPr lang="en-US" dirty="0">
                <a:solidFill>
                  <a:schemeClr val="tx1"/>
                </a:solidFill>
              </a:rPr>
              <a:t>S</a:t>
            </a:r>
            <a:r>
              <a:rPr lang="en-US" dirty="0" smtClean="0">
                <a:solidFill>
                  <a:schemeClr val="tx1"/>
                </a:solidFill>
              </a:rPr>
              <a:t>iva who helped me to transfer Python code to CUDA for simulation.</a:t>
            </a:r>
            <a:endParaRPr lang="en-US" dirty="0">
              <a:solidFill>
                <a:schemeClr val="tx1"/>
              </a:solidFill>
            </a:endParaRPr>
          </a:p>
        </p:txBody>
      </p:sp>
    </p:spTree>
    <p:extLst>
      <p:ext uri="{BB962C8B-B14F-4D97-AF65-F5344CB8AC3E}">
        <p14:creationId xmlns:p14="http://schemas.microsoft.com/office/powerpoint/2010/main" xmlns="" val="2651363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85800"/>
            <a:ext cx="7543800" cy="1447800"/>
          </a:xfrm>
        </p:spPr>
        <p:txBody>
          <a:bodyPr>
            <a:noAutofit/>
          </a:bodyPr>
          <a:lstStyle/>
          <a:p>
            <a:r>
              <a:rPr lang="en-US" sz="4000" dirty="0" smtClean="0"/>
              <a:t/>
            </a:r>
            <a:br>
              <a:rPr lang="en-US" sz="4000" dirty="0" smtClean="0"/>
            </a:br>
            <a:r>
              <a:rPr lang="en-US" sz="4000" dirty="0" smtClean="0"/>
              <a:t>Introduction</a:t>
            </a:r>
            <a:br>
              <a:rPr lang="en-US" sz="4000" dirty="0" smtClean="0"/>
            </a:br>
            <a:endParaRPr lang="en-US" sz="4000" dirty="0"/>
          </a:p>
        </p:txBody>
      </p:sp>
      <p:sp>
        <p:nvSpPr>
          <p:cNvPr id="3" name="Content Placeholder 2"/>
          <p:cNvSpPr>
            <a:spLocks noGrp="1"/>
          </p:cNvSpPr>
          <p:nvPr>
            <p:ph idx="1"/>
          </p:nvPr>
        </p:nvSpPr>
        <p:spPr>
          <a:xfrm>
            <a:off x="826732" y="2286000"/>
            <a:ext cx="7543801" cy="3276600"/>
          </a:xfrm>
        </p:spPr>
        <p:txBody>
          <a:bodyPr>
            <a:normAutofit/>
          </a:bodyPr>
          <a:lstStyle/>
          <a:p>
            <a:pPr>
              <a:buFont typeface="Courier New" panose="02070309020205020404" pitchFamily="49" charset="0"/>
              <a:buChar char="o"/>
            </a:pPr>
            <a:r>
              <a:rPr lang="en-US" dirty="0" smtClean="0">
                <a:solidFill>
                  <a:schemeClr val="tx1"/>
                </a:solidFill>
              </a:rPr>
              <a:t> The </a:t>
            </a:r>
            <a:r>
              <a:rPr lang="en-US" dirty="0">
                <a:solidFill>
                  <a:schemeClr val="tx1"/>
                </a:solidFill>
              </a:rPr>
              <a:t>main goal of our project is to implement </a:t>
            </a:r>
            <a:r>
              <a:rPr lang="en-US" dirty="0" smtClean="0">
                <a:solidFill>
                  <a:schemeClr val="tx1"/>
                </a:solidFill>
              </a:rPr>
              <a:t>Fast Fourier </a:t>
            </a:r>
            <a:r>
              <a:rPr lang="en-US" dirty="0">
                <a:solidFill>
                  <a:schemeClr val="tx1"/>
                </a:solidFill>
              </a:rPr>
              <a:t>transform of a function on a </a:t>
            </a:r>
            <a:r>
              <a:rPr lang="en-US" dirty="0" smtClean="0">
                <a:solidFill>
                  <a:schemeClr val="tx1"/>
                </a:solidFill>
              </a:rPr>
              <a:t>GPU in </a:t>
            </a:r>
            <a:r>
              <a:rPr lang="en-US" dirty="0">
                <a:solidFill>
                  <a:schemeClr val="tx1"/>
                </a:solidFill>
              </a:rPr>
              <a:t>order to reduce its execution / running </a:t>
            </a:r>
            <a:r>
              <a:rPr lang="en-US" dirty="0" smtClean="0">
                <a:solidFill>
                  <a:schemeClr val="tx1"/>
                </a:solidFill>
              </a:rPr>
              <a:t>time.</a:t>
            </a:r>
          </a:p>
          <a:p>
            <a:pPr>
              <a:buFont typeface="Courier New" panose="02070309020205020404" pitchFamily="49" charset="0"/>
              <a:buChar char="o"/>
            </a:pPr>
            <a:endParaRPr lang="en-US" dirty="0" smtClean="0">
              <a:solidFill>
                <a:schemeClr val="tx1"/>
              </a:solidFill>
            </a:endParaRPr>
          </a:p>
          <a:p>
            <a:pPr>
              <a:buFont typeface="Courier New" panose="02070309020205020404" pitchFamily="49" charset="0"/>
              <a:buChar char="o"/>
            </a:pPr>
            <a:r>
              <a:rPr lang="en-US" dirty="0" smtClean="0">
                <a:solidFill>
                  <a:schemeClr val="tx1"/>
                </a:solidFill>
              </a:rPr>
              <a:t> Fast </a:t>
            </a:r>
            <a:r>
              <a:rPr lang="en-US" dirty="0">
                <a:solidFill>
                  <a:schemeClr val="tx1"/>
                </a:solidFill>
              </a:rPr>
              <a:t>Fourier Transform is an optimized version of DFT which works on the principle of divide and </a:t>
            </a:r>
            <a:r>
              <a:rPr lang="en-US" dirty="0" smtClean="0">
                <a:solidFill>
                  <a:schemeClr val="tx1"/>
                </a:solidFill>
              </a:rPr>
              <a:t>conquer with respect to the algorithm.</a:t>
            </a:r>
            <a:endParaRPr lang="en-US" dirty="0">
              <a:solidFill>
                <a:schemeClr val="tx1"/>
              </a:solidFill>
            </a:endParaRP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4147101"/>
            <a:ext cx="3590925" cy="15811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55325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33400"/>
            <a:ext cx="7543800" cy="1752600"/>
          </a:xfrm>
        </p:spPr>
        <p:txBody>
          <a:bodyPr>
            <a:normAutofit fontScale="90000"/>
          </a:bodyPr>
          <a:lstStyle/>
          <a:p>
            <a:r>
              <a:rPr lang="en-US" dirty="0" smtClean="0"/>
              <a:t/>
            </a:r>
            <a:br>
              <a:rPr lang="en-US" dirty="0" smtClean="0"/>
            </a:br>
            <a:r>
              <a:rPr lang="en-US" sz="4400" dirty="0" smtClean="0"/>
              <a:t>Literature</a:t>
            </a:r>
            <a:r>
              <a:rPr lang="en-US" dirty="0" smtClean="0"/>
              <a:t> Review</a:t>
            </a:r>
            <a:br>
              <a:rPr lang="en-US" dirty="0" smtClean="0"/>
            </a:br>
            <a:endParaRPr lang="en-US" dirty="0"/>
          </a:p>
        </p:txBody>
      </p:sp>
      <p:sp>
        <p:nvSpPr>
          <p:cNvPr id="3" name="Content Placeholder 2"/>
          <p:cNvSpPr>
            <a:spLocks noGrp="1"/>
          </p:cNvSpPr>
          <p:nvPr>
            <p:ph idx="1"/>
          </p:nvPr>
        </p:nvSpPr>
        <p:spPr>
          <a:xfrm>
            <a:off x="822959" y="2209800"/>
            <a:ext cx="7543801" cy="3659294"/>
          </a:xfrm>
        </p:spPr>
        <p:txBody>
          <a:bodyPr>
            <a:normAutofit/>
          </a:bodyPr>
          <a:lstStyle/>
          <a:p>
            <a:pPr algn="just">
              <a:buFont typeface="Courier New" panose="02070309020205020404" pitchFamily="49" charset="0"/>
              <a:buChar char="o"/>
            </a:pPr>
            <a:r>
              <a:rPr lang="en-US" dirty="0" smtClean="0">
                <a:solidFill>
                  <a:schemeClr val="tx1"/>
                </a:solidFill>
              </a:rPr>
              <a:t> The basic idea of this project was taken from the research work of Microsoft professionals whose topic is “High Performance Discrete Fourier Transforms on Graphics Processors”. </a:t>
            </a:r>
          </a:p>
          <a:p>
            <a:pPr algn="just">
              <a:buFont typeface="Courier New" panose="02070309020205020404" pitchFamily="49" charset="0"/>
              <a:buChar char="o"/>
            </a:pPr>
            <a:r>
              <a:rPr lang="en-US" dirty="0" smtClean="0">
                <a:solidFill>
                  <a:schemeClr val="tx1"/>
                </a:solidFill>
              </a:rPr>
              <a:t> To reduce the memory transpose overheads in hierarchical algorithms by combining the transposes into a block based multi-FFT algorithm by combining two or more methods.</a:t>
            </a:r>
          </a:p>
          <a:p>
            <a:pPr algn="just">
              <a:buFont typeface="Courier New" panose="02070309020205020404" pitchFamily="49" charset="0"/>
              <a:buChar char="o"/>
            </a:pPr>
            <a:r>
              <a:rPr lang="en-US" dirty="0" smtClean="0">
                <a:solidFill>
                  <a:schemeClr val="tx1"/>
                </a:solidFill>
              </a:rPr>
              <a:t> In-order to implement a parallel processing algorithm for FFT we choose Cooley-Turkey’s algorithm because of reduced complex operations</a:t>
            </a:r>
            <a:r>
              <a:rPr lang="en-US" dirty="0">
                <a:solidFill>
                  <a:schemeClr val="tx1"/>
                </a:solidFill>
              </a:rPr>
              <a:t> </a:t>
            </a:r>
            <a:r>
              <a:rPr lang="en-US" dirty="0" smtClean="0">
                <a:solidFill>
                  <a:schemeClr val="tx1"/>
                </a:solidFill>
              </a:rPr>
              <a:t>&amp; parallel processing.</a:t>
            </a:r>
          </a:p>
          <a:p>
            <a:pPr>
              <a:buFont typeface="Courier New" panose="02070309020205020404" pitchFamily="49" charset="0"/>
              <a:buChar char="o"/>
            </a:pPr>
            <a:endParaRPr lang="en-US" dirty="0">
              <a:solidFill>
                <a:schemeClr val="tx1"/>
              </a:solidFill>
            </a:endParaRPr>
          </a:p>
        </p:txBody>
      </p:sp>
    </p:spTree>
    <p:extLst>
      <p:ext uri="{BB962C8B-B14F-4D97-AF65-F5344CB8AC3E}">
        <p14:creationId xmlns:p14="http://schemas.microsoft.com/office/powerpoint/2010/main" xmlns="" val="1396849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Description</a:t>
            </a:r>
            <a:endParaRPr lang="en-US" sz="4000" dirty="0"/>
          </a:p>
        </p:txBody>
      </p:sp>
      <p:sp>
        <p:nvSpPr>
          <p:cNvPr id="3" name="Content Placeholder 2"/>
          <p:cNvSpPr>
            <a:spLocks noGrp="1"/>
          </p:cNvSpPr>
          <p:nvPr>
            <p:ph idx="1"/>
          </p:nvPr>
        </p:nvSpPr>
        <p:spPr>
          <a:xfrm>
            <a:off x="822959" y="2819400"/>
            <a:ext cx="7543801" cy="3049694"/>
          </a:xfrm>
        </p:spPr>
        <p:txBody>
          <a:bodyPr>
            <a:normAutofit/>
          </a:bodyPr>
          <a:lstStyle/>
          <a:p>
            <a:pPr algn="just">
              <a:buFont typeface="Courier New" panose="02070309020205020404" pitchFamily="49" charset="0"/>
              <a:buChar char="o"/>
            </a:pPr>
            <a:r>
              <a:rPr lang="en-US" dirty="0" smtClean="0">
                <a:solidFill>
                  <a:schemeClr val="tx1"/>
                </a:solidFill>
              </a:rPr>
              <a:t> In </a:t>
            </a:r>
            <a:r>
              <a:rPr lang="en-US" dirty="0">
                <a:solidFill>
                  <a:schemeClr val="tx1"/>
                </a:solidFill>
              </a:rPr>
              <a:t>this project, we look forward to analyze the performance of Parallel FFT with respect to traditional Series </a:t>
            </a:r>
            <a:r>
              <a:rPr lang="en-US" dirty="0" smtClean="0">
                <a:solidFill>
                  <a:schemeClr val="tx1"/>
                </a:solidFill>
              </a:rPr>
              <a:t>FFT. To achieve this parallel FFT we are using divide and conquer approach to perform these operations.</a:t>
            </a:r>
          </a:p>
          <a:p>
            <a:pPr algn="just">
              <a:buFont typeface="Courier New" panose="02070309020205020404" pitchFamily="49" charset="0"/>
              <a:buChar char="o"/>
            </a:pPr>
            <a:endParaRPr lang="en-US" dirty="0">
              <a:solidFill>
                <a:schemeClr val="tx1"/>
              </a:solidFill>
            </a:endParaRPr>
          </a:p>
        </p:txBody>
      </p:sp>
    </p:spTree>
    <p:extLst>
      <p:ext uri="{BB962C8B-B14F-4D97-AF65-F5344CB8AC3E}">
        <p14:creationId xmlns:p14="http://schemas.microsoft.com/office/powerpoint/2010/main" xmlns="" val="1522463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s-ES" dirty="0">
                <a:ea typeface="ＭＳ Ｐゴシック" panose="020B0600070205080204" pitchFamily="34" charset="-128"/>
              </a:rPr>
              <a:t>Discrete Fourier Transform (DFT): </a:t>
            </a:r>
            <a:br>
              <a:rPr lang="en-US" altLang="es-ES" dirty="0">
                <a:ea typeface="ＭＳ Ｐゴシック" panose="020B0600070205080204" pitchFamily="34" charset="-128"/>
              </a:rPr>
            </a:br>
            <a:r>
              <a:rPr lang="en-US" altLang="es-ES" dirty="0">
                <a:ea typeface="ＭＳ Ｐゴシック" panose="020B0600070205080204" pitchFamily="34" charset="-128"/>
              </a:rPr>
              <a:t>Overview</a:t>
            </a:r>
            <a:endParaRPr lang="en-US" dirty="0"/>
          </a:p>
        </p:txBody>
      </p:sp>
      <p:sp>
        <p:nvSpPr>
          <p:cNvPr id="3" name="Content Placeholder 2"/>
          <p:cNvSpPr>
            <a:spLocks noGrp="1"/>
          </p:cNvSpPr>
          <p:nvPr>
            <p:ph idx="1"/>
          </p:nvPr>
        </p:nvSpPr>
        <p:spPr/>
        <p:txBody>
          <a:bodyPr/>
          <a:lstStyle/>
          <a:p>
            <a:r>
              <a:rPr lang="en-US" altLang="es-ES" dirty="0">
                <a:solidFill>
                  <a:schemeClr val="tx1"/>
                </a:solidFill>
                <a:ea typeface="ＭＳ Ｐゴシック" panose="020B0600070205080204" pitchFamily="34" charset="-128"/>
              </a:rPr>
              <a:t>What?</a:t>
            </a:r>
          </a:p>
          <a:p>
            <a:pPr lvl="1"/>
            <a:r>
              <a:rPr lang="en-US" altLang="es-ES" dirty="0">
                <a:solidFill>
                  <a:schemeClr val="tx1"/>
                </a:solidFill>
                <a:ea typeface="ＭＳ Ｐゴシック" panose="020B0600070205080204" pitchFamily="34" charset="-128"/>
              </a:rPr>
              <a:t>Converts a sampled function from time domain to frequency domain</a:t>
            </a:r>
          </a:p>
          <a:p>
            <a:r>
              <a:rPr lang="en-US" altLang="es-ES" dirty="0">
                <a:solidFill>
                  <a:schemeClr val="tx1"/>
                </a:solidFill>
                <a:ea typeface="ＭＳ Ｐゴシック" panose="020B0600070205080204" pitchFamily="34" charset="-128"/>
              </a:rPr>
              <a:t>Use?</a:t>
            </a:r>
          </a:p>
          <a:p>
            <a:pPr lvl="1"/>
            <a:r>
              <a:rPr lang="en-US" altLang="es-ES" dirty="0">
                <a:solidFill>
                  <a:schemeClr val="tx1"/>
                </a:solidFill>
                <a:ea typeface="ＭＳ Ｐゴシック" panose="020B0600070205080204" pitchFamily="34" charset="-128"/>
              </a:rPr>
              <a:t>DFTs reveal periodicities in input data as well as the relative strengths of any periodic components</a:t>
            </a:r>
          </a:p>
          <a:p>
            <a:endParaRPr lang="en-US" altLang="es-ES" dirty="0">
              <a:solidFill>
                <a:schemeClr val="tx1"/>
              </a:solidFill>
              <a:ea typeface="ＭＳ Ｐゴシック" panose="020B0600070205080204" pitchFamily="34" charset="-128"/>
            </a:endParaRPr>
          </a:p>
          <a:p>
            <a:endParaRPr lang="en-US" altLang="es-ES" dirty="0">
              <a:solidFill>
                <a:schemeClr val="tx1"/>
              </a:solidFill>
              <a:ea typeface="ＭＳ Ｐゴシック" panose="020B0600070205080204" pitchFamily="34" charset="-128"/>
            </a:endParaRPr>
          </a:p>
          <a:p>
            <a:endParaRPr lang="en-US" dirty="0">
              <a:solidFill>
                <a:schemeClr val="tx1"/>
              </a:solidFill>
            </a:endParaRPr>
          </a:p>
        </p:txBody>
      </p:sp>
      <p:pic>
        <p:nvPicPr>
          <p:cNvPr id="5" name="Picture 4" descr="http://www.sp4comm.org/webversion/livre7x.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62400" y="3735494"/>
            <a:ext cx="2953288"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60382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altLang="es-ES" sz="4000" dirty="0">
                <a:ea typeface="ＭＳ Ｐゴシック" panose="020B0600070205080204" pitchFamily="34" charset="-128"/>
              </a:rPr>
              <a:t>Fast Fourier Transform (FFT): </a:t>
            </a:r>
          </a:p>
        </p:txBody>
      </p:sp>
      <mc:AlternateContent xmlns:mc="http://schemas.openxmlformats.org/markup-compatibility/2006">
        <mc:Choice xmlns:a14="http://schemas.microsoft.com/office/drawing/2010/main" xmlns="" Requires="a14">
          <p:sp>
            <p:nvSpPr>
              <p:cNvPr id="9219" name="Content Placeholder 53"/>
              <p:cNvSpPr>
                <a:spLocks noGrp="1"/>
              </p:cNvSpPr>
              <p:nvPr>
                <p:ph idx="1"/>
              </p:nvPr>
            </p:nvSpPr>
            <p:spPr>
              <a:xfrm>
                <a:off x="457200" y="1905000"/>
                <a:ext cx="8229600" cy="4451350"/>
              </a:xfrm>
            </p:spPr>
            <p:txBody>
              <a:bodyPr>
                <a:noAutofit/>
              </a:bodyPr>
              <a:lstStyle/>
              <a:p>
                <a:r>
                  <a:rPr lang="en-US" altLang="es-ES" dirty="0">
                    <a:solidFill>
                      <a:schemeClr val="tx1"/>
                    </a:solidFill>
                    <a:ea typeface="ＭＳ Ｐゴシック" panose="020B0600070205080204" pitchFamily="34" charset="-128"/>
                  </a:rPr>
                  <a:t>What?</a:t>
                </a:r>
              </a:p>
              <a:p>
                <a:pPr lvl="1"/>
                <a:r>
                  <a:rPr lang="en-US" altLang="es-ES" sz="2000" dirty="0">
                    <a:solidFill>
                      <a:schemeClr val="tx1"/>
                    </a:solidFill>
                    <a:ea typeface="ＭＳ Ｐゴシック" panose="020B0600070205080204" pitchFamily="34" charset="-128"/>
                  </a:rPr>
                  <a:t>An efficient algorithm to compute the DFT and its </a:t>
                </a:r>
                <a:r>
                  <a:rPr lang="en-US" altLang="es-ES" sz="2000" dirty="0" smtClean="0">
                    <a:solidFill>
                      <a:schemeClr val="tx1"/>
                    </a:solidFill>
                    <a:ea typeface="ＭＳ Ｐゴシック" panose="020B0600070205080204" pitchFamily="34" charset="-128"/>
                  </a:rPr>
                  <a:t>inverse</a:t>
                </a:r>
              </a:p>
              <a:p>
                <a:pPr lvl="1"/>
                <a:r>
                  <a:rPr lang="en-US" altLang="es-ES" sz="2000" dirty="0">
                    <a:solidFill>
                      <a:schemeClr val="tx1"/>
                    </a:solidFill>
                    <a:ea typeface="ＭＳ Ｐゴシック" panose="020B0600070205080204" pitchFamily="34" charset="-128"/>
                  </a:rPr>
                  <a:t>Fourier analysis converts a signal from its original domain (often time or space) to a representation in the frequency domain and vice versa</a:t>
                </a:r>
                <a:r>
                  <a:rPr lang="en-US" altLang="es-ES" sz="2000" dirty="0" smtClean="0">
                    <a:solidFill>
                      <a:schemeClr val="tx1"/>
                    </a:solidFill>
                    <a:ea typeface="ＭＳ Ｐゴシック" panose="020B0600070205080204" pitchFamily="34" charset="-128"/>
                  </a:rPr>
                  <a:t>.</a:t>
                </a:r>
                <a:endParaRPr lang="en-US" altLang="es-ES" sz="2000" dirty="0">
                  <a:solidFill>
                    <a:schemeClr val="tx1"/>
                  </a:solidFill>
                  <a:ea typeface="ＭＳ Ｐゴシック" panose="020B0600070205080204" pitchFamily="34" charset="-128"/>
                </a:endParaRPr>
              </a:p>
              <a:p>
                <a:endParaRPr lang="en-US" altLang="es-ES" dirty="0" smtClean="0">
                  <a:solidFill>
                    <a:schemeClr val="tx1"/>
                  </a:solidFill>
                  <a:ea typeface="ＭＳ Ｐゴシック" panose="020B0600070205080204" pitchFamily="34" charset="-128"/>
                </a:endParaRPr>
              </a:p>
              <a:p>
                <a:r>
                  <a:rPr lang="en-US" altLang="es-ES" dirty="0" smtClean="0">
                    <a:solidFill>
                      <a:schemeClr val="tx1"/>
                    </a:solidFill>
                    <a:ea typeface="ＭＳ Ｐゴシック" panose="020B0600070205080204" pitchFamily="34" charset="-128"/>
                  </a:rPr>
                  <a:t>Why </a:t>
                </a:r>
                <a:r>
                  <a:rPr lang="en-US" altLang="es-ES" dirty="0">
                    <a:solidFill>
                      <a:schemeClr val="tx1"/>
                    </a:solidFill>
                    <a:ea typeface="ＭＳ Ｐゴシック" panose="020B0600070205080204" pitchFamily="34" charset="-128"/>
                  </a:rPr>
                  <a:t>use it?</a:t>
                </a:r>
              </a:p>
              <a:p>
                <a:pPr lvl="1"/>
                <a:r>
                  <a:rPr lang="en-US" altLang="es-ES" sz="2000" dirty="0">
                    <a:solidFill>
                      <a:schemeClr val="tx1"/>
                    </a:solidFill>
                    <a:ea typeface="ＭＳ Ｐゴシック" panose="020B0600070205080204" pitchFamily="34" charset="-128"/>
                  </a:rPr>
                  <a:t>O(Nlog</a:t>
                </a:r>
                <a:r>
                  <a:rPr lang="en-US" altLang="es-ES" sz="2000" baseline="-25000" dirty="0">
                    <a:solidFill>
                      <a:schemeClr val="tx1"/>
                    </a:solidFill>
                    <a:ea typeface="ＭＳ Ｐゴシック" panose="020B0600070205080204" pitchFamily="34" charset="-128"/>
                  </a:rPr>
                  <a:t>2</a:t>
                </a:r>
                <a:r>
                  <a:rPr lang="en-US" altLang="es-ES" sz="2000" dirty="0">
                    <a:solidFill>
                      <a:schemeClr val="tx1"/>
                    </a:solidFill>
                    <a:ea typeface="ＭＳ Ｐゴシック" panose="020B0600070205080204" pitchFamily="34" charset="-128"/>
                  </a:rPr>
                  <a:t>N</a:t>
                </a:r>
                <a:r>
                  <a:rPr lang="en-US" altLang="es-ES" sz="2000" dirty="0" smtClean="0">
                    <a:solidFill>
                      <a:schemeClr val="tx1"/>
                    </a:solidFill>
                    <a:ea typeface="ＭＳ Ｐゴシック" panose="020B0600070205080204" pitchFamily="34" charset="-128"/>
                  </a:rPr>
                  <a:t>) - reduces operations. (Previously </a:t>
                </a:r>
                <a:r>
                  <a:rPr lang="en-US" altLang="es-ES" sz="2000" dirty="0">
                    <a:solidFill>
                      <a:schemeClr val="tx1"/>
                    </a:solidFill>
                    <a:ea typeface="ＭＳ Ｐゴシック" panose="020B0600070205080204" pitchFamily="34" charset="-128"/>
                  </a:rPr>
                  <a:t>O(</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𝑁</m:t>
                        </m:r>
                      </m:e>
                      <m:sup>
                        <m:r>
                          <a:rPr lang="en-US" sz="2000" i="1">
                            <a:latin typeface="Cambria Math" panose="02040503050406030204" pitchFamily="18" charset="0"/>
                          </a:rPr>
                          <m:t>2</m:t>
                        </m:r>
                      </m:sup>
                    </m:sSup>
                    <m:r>
                      <a:rPr lang="en-US" sz="2000" i="1">
                        <a:latin typeface="Cambria Math" panose="02040503050406030204" pitchFamily="18" charset="0"/>
                      </a:rPr>
                      <m:t>)</m:t>
                    </m:r>
                  </m:oMath>
                </a14:m>
                <a:r>
                  <a:rPr lang="en-US" altLang="es-ES" sz="2000" dirty="0" smtClean="0">
                    <a:solidFill>
                      <a:schemeClr val="tx1"/>
                    </a:solidFill>
                    <a:ea typeface="ＭＳ Ｐゴシック" panose="020B0600070205080204" pitchFamily="34" charset="-128"/>
                  </a:rPr>
                  <a:t> operations with DFT)</a:t>
                </a:r>
                <a:endParaRPr lang="en-US" altLang="es-ES" sz="2000" dirty="0">
                  <a:solidFill>
                    <a:schemeClr val="tx1"/>
                  </a:solidFill>
                  <a:ea typeface="ＭＳ Ｐゴシック" panose="020B0600070205080204" pitchFamily="34" charset="-128"/>
                </a:endParaRPr>
              </a:p>
              <a:p>
                <a:pPr marL="0" indent="0">
                  <a:buNone/>
                </a:pPr>
                <a:endParaRPr lang="en-US" altLang="es-ES" dirty="0">
                  <a:solidFill>
                    <a:schemeClr val="tx1"/>
                  </a:solidFill>
                  <a:ea typeface="ＭＳ Ｐゴシック" panose="020B0600070205080204" pitchFamily="34" charset="-128"/>
                </a:endParaRPr>
              </a:p>
              <a:p>
                <a:endParaRPr lang="en-US" altLang="es-ES" dirty="0">
                  <a:solidFill>
                    <a:schemeClr val="tx1"/>
                  </a:solidFill>
                  <a:ea typeface="ＭＳ Ｐゴシック" panose="020B0600070205080204" pitchFamily="34" charset="-128"/>
                </a:endParaRPr>
              </a:p>
              <a:p>
                <a:endParaRPr lang="en-US" altLang="es-ES" dirty="0">
                  <a:solidFill>
                    <a:schemeClr val="tx1"/>
                  </a:solidFill>
                  <a:ea typeface="ＭＳ Ｐゴシック" panose="020B0600070205080204" pitchFamily="34" charset="-128"/>
                </a:endParaRPr>
              </a:p>
            </p:txBody>
          </p:sp>
        </mc:Choice>
        <mc:Fallback>
          <p:sp>
            <p:nvSpPr>
              <p:cNvPr id="9219" name="Content Placeholder 53"/>
              <p:cNvSpPr>
                <a:spLocks noGrp="1" noRot="1" noChangeAspect="1" noMove="1" noResize="1" noEditPoints="1" noAdjustHandles="1" noChangeArrowheads="1" noChangeShapeType="1" noTextEdit="1"/>
              </p:cNvSpPr>
              <p:nvPr>
                <p:ph idx="1"/>
              </p:nvPr>
            </p:nvSpPr>
            <p:spPr>
              <a:xfrm>
                <a:off x="457200" y="1905000"/>
                <a:ext cx="8229600" cy="4451350"/>
              </a:xfrm>
              <a:blipFill rotWithShape="0">
                <a:blip r:embed="rId2"/>
                <a:stretch>
                  <a:fillRect l="-741" t="-1507"/>
                </a:stretch>
              </a:blipFill>
            </p:spPr>
            <p:txBody>
              <a:bodyPr/>
              <a:lstStyle/>
              <a:p>
                <a:r>
                  <a:rPr lang="en-US">
                    <a:noFill/>
                  </a:rPr>
                  <a:t> </a:t>
                </a:r>
              </a:p>
            </p:txBody>
          </p:sp>
        </mc:Fallback>
      </mc:AlternateContent>
      <p:sp>
        <p:nvSpPr>
          <p:cNvPr id="9220" name="Slide Number Placeholder 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ＭＳ Ｐゴシック" panose="020B0600070205080204" pitchFamily="34" charset="-128"/>
              </a:defRPr>
            </a:lvl1pPr>
            <a:lvl2pPr marL="742950" indent="-285750">
              <a:defRPr sz="3600">
                <a:solidFill>
                  <a:schemeClr val="tx1"/>
                </a:solidFill>
                <a:latin typeface="Times New Roman" panose="02020603050405020304" pitchFamily="18" charset="0"/>
                <a:ea typeface="ＭＳ Ｐゴシック" panose="020B0600070205080204" pitchFamily="34" charset="-128"/>
              </a:defRPr>
            </a:lvl2pPr>
            <a:lvl3pPr marL="1143000" indent="-228600">
              <a:defRPr sz="3600">
                <a:solidFill>
                  <a:schemeClr val="tx1"/>
                </a:solidFill>
                <a:latin typeface="Times New Roman" panose="02020603050405020304" pitchFamily="18" charset="0"/>
                <a:ea typeface="ＭＳ Ｐゴシック" panose="020B0600070205080204" pitchFamily="34" charset="-128"/>
              </a:defRPr>
            </a:lvl3pPr>
            <a:lvl4pPr marL="1600200" indent="-228600">
              <a:defRPr sz="3600">
                <a:solidFill>
                  <a:schemeClr val="tx1"/>
                </a:solidFill>
                <a:latin typeface="Times New Roman" panose="02020603050405020304" pitchFamily="18" charset="0"/>
                <a:ea typeface="ＭＳ Ｐゴシック" panose="020B0600070205080204" pitchFamily="34" charset="-128"/>
              </a:defRPr>
            </a:lvl4pPr>
            <a:lvl5pPr marL="2057400" indent="-228600">
              <a:defRPr sz="3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fld id="{8A57B1B5-9F30-459F-9444-5AB6C280126B}" type="slidenum">
              <a:rPr lang="en-US" altLang="es-ES" sz="1600">
                <a:solidFill>
                  <a:schemeClr val="folHlink"/>
                </a:solidFill>
                <a:latin typeface="Trebuchet MS" panose="020B0603020202020204" pitchFamily="34" charset="0"/>
              </a:rPr>
              <a:pPr/>
              <a:t>8</a:t>
            </a:fld>
            <a:endParaRPr lang="en-US" altLang="es-ES" sz="1600" dirty="0">
              <a:solidFill>
                <a:schemeClr val="folHlink"/>
              </a:solidFill>
              <a:latin typeface="Trebuchet MS" panose="020B0603020202020204" pitchFamily="34" charset="0"/>
            </a:endParaRPr>
          </a:p>
        </p:txBody>
      </p:sp>
    </p:spTree>
    <p:extLst>
      <p:ext uri="{BB962C8B-B14F-4D97-AF65-F5344CB8AC3E}">
        <p14:creationId xmlns:p14="http://schemas.microsoft.com/office/powerpoint/2010/main" xmlns="" val="260076702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s-ES" sz="4000" dirty="0">
                <a:ea typeface="ＭＳ Ｐゴシック" panose="020B0600070205080204" pitchFamily="34" charset="-128"/>
              </a:rPr>
              <a:t>FFT: Cooley-Turkey algorithm</a:t>
            </a:r>
            <a:endParaRPr lang="en-US" sz="40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Autofit/>
              </a:bodyPr>
              <a:lstStyle/>
              <a:p>
                <a:pPr>
                  <a:buFont typeface="Courier New" panose="02070309020205020404" pitchFamily="49" charset="0"/>
                  <a:buChar char="o"/>
                </a:pPr>
                <a:endParaRPr lang="en-US" dirty="0" smtClean="0">
                  <a:solidFill>
                    <a:schemeClr val="tx1"/>
                  </a:solidFill>
                </a:endParaRPr>
              </a:p>
              <a:p>
                <a:pPr algn="just">
                  <a:buFont typeface="Courier New" panose="02070309020205020404" pitchFamily="49" charset="0"/>
                  <a:buChar char="o"/>
                </a:pPr>
                <a:r>
                  <a:rPr lang="en-US" dirty="0" smtClean="0">
                    <a:solidFill>
                      <a:schemeClr val="tx1"/>
                    </a:solidFill>
                  </a:rPr>
                  <a:t> The </a:t>
                </a:r>
                <a:r>
                  <a:rPr lang="en-US" dirty="0">
                    <a:solidFill>
                      <a:schemeClr val="tx1"/>
                    </a:solidFill>
                  </a:rPr>
                  <a:t>best-known FFT algorithm (radix-2 decimation) is that developed in 1965 by J. Cooley and J. </a:t>
                </a:r>
                <a:r>
                  <a:rPr lang="en-US" dirty="0" smtClean="0">
                    <a:solidFill>
                      <a:schemeClr val="tx1"/>
                    </a:solidFill>
                  </a:rPr>
                  <a:t>Turkey </a:t>
                </a:r>
                <a:r>
                  <a:rPr lang="en-US" dirty="0">
                    <a:solidFill>
                      <a:schemeClr val="tx1"/>
                    </a:solidFill>
                  </a:rPr>
                  <a:t>which reduces the number of complex multiplications to </a:t>
                </a:r>
                <a:r>
                  <a:rPr lang="en-US" dirty="0" smtClean="0">
                    <a:solidFill>
                      <a:schemeClr val="tx1"/>
                    </a:solidFill>
                  </a:rPr>
                  <a:t>𝑂</a:t>
                </a:r>
                <a:r>
                  <a:rPr lang="en-US" dirty="0">
                    <a:solidFill>
                      <a:schemeClr val="tx1"/>
                    </a:solidFill>
                  </a:rPr>
                  <a:t>(</a:t>
                </a:r>
                <a:r>
                  <a:rPr lang="en-US" dirty="0" smtClean="0">
                    <a:solidFill>
                      <a:schemeClr val="tx1"/>
                    </a:solidFill>
                  </a:rPr>
                  <a:t>𝑁</a:t>
                </a:r>
                <a14:m>
                  <m:oMath xmlns:m="http://schemas.openxmlformats.org/officeDocument/2006/math">
                    <m:sSub>
                      <m:sSubPr>
                        <m:ctrlPr>
                          <a:rPr lang="en-US" i="1" smtClean="0">
                            <a:solidFill>
                              <a:schemeClr val="tx1"/>
                            </a:solidFill>
                            <a:latin typeface="Cambria Math" panose="02040503050406030204" pitchFamily="18" charset="0"/>
                          </a:rPr>
                        </m:ctrlPr>
                      </m:sSubPr>
                      <m:e>
                        <m:r>
                          <m:rPr>
                            <m:nor/>
                          </m:rPr>
                          <a:rPr lang="en-US" dirty="0">
                            <a:solidFill>
                              <a:schemeClr val="tx1"/>
                            </a:solidFill>
                          </a:rPr>
                          <m:t>log</m:t>
                        </m:r>
                      </m:e>
                      <m:sub>
                        <m:r>
                          <a:rPr lang="en-US" b="0" i="1" smtClean="0">
                            <a:solidFill>
                              <a:schemeClr val="tx1"/>
                            </a:solidFill>
                            <a:latin typeface="Cambria Math" panose="02040503050406030204" pitchFamily="18" charset="0"/>
                          </a:rPr>
                          <m:t>2</m:t>
                        </m:r>
                      </m:sub>
                    </m:sSub>
                  </m:oMath>
                </a14:m>
                <a:r>
                  <a:rPr lang="en-US" dirty="0" smtClean="0">
                    <a:solidFill>
                      <a:schemeClr val="tx1"/>
                    </a:solidFill>
                  </a:rPr>
                  <a:t>𝑁</a:t>
                </a:r>
                <a:r>
                  <a:rPr lang="en-US" dirty="0">
                    <a:solidFill>
                      <a:schemeClr val="tx1"/>
                    </a:solidFill>
                  </a:rPr>
                  <a:t>). </a:t>
                </a:r>
                <a:endParaRPr lang="en-US" dirty="0" smtClean="0">
                  <a:solidFill>
                    <a:schemeClr val="tx1"/>
                  </a:solidFill>
                </a:endParaRPr>
              </a:p>
              <a:p>
                <a:pPr algn="just">
                  <a:buFont typeface="Courier New" panose="02070309020205020404" pitchFamily="49" charset="0"/>
                  <a:buChar char="o"/>
                </a:pPr>
                <a:endParaRPr lang="en-US" dirty="0" smtClean="0">
                  <a:solidFill>
                    <a:schemeClr val="tx1"/>
                  </a:solidFill>
                </a:endParaRPr>
              </a:p>
              <a:p>
                <a:pPr algn="just">
                  <a:buFont typeface="Courier New" panose="02070309020205020404" pitchFamily="49" charset="0"/>
                  <a:buChar char="o"/>
                </a:pPr>
                <a:r>
                  <a:rPr lang="en-US" dirty="0" smtClean="0">
                    <a:solidFill>
                      <a:schemeClr val="tx1"/>
                    </a:solidFill>
                  </a:rPr>
                  <a:t> Previously it was first invented by Carl </a:t>
                </a:r>
                <a:r>
                  <a:rPr lang="en-US" dirty="0">
                    <a:solidFill>
                      <a:schemeClr val="tx1"/>
                    </a:solidFill>
                  </a:rPr>
                  <a:t>Friedrich Gauss around </a:t>
                </a:r>
                <a:r>
                  <a:rPr lang="en-US" dirty="0" smtClean="0">
                    <a:solidFill>
                      <a:schemeClr val="tx1"/>
                    </a:solidFill>
                  </a:rPr>
                  <a:t>1805, later it was re-invented as </a:t>
                </a:r>
                <a:r>
                  <a:rPr lang="en-US" altLang="es-ES" dirty="0" smtClean="0">
                    <a:solidFill>
                      <a:schemeClr val="tx1"/>
                    </a:solidFill>
                    <a:ea typeface="ＭＳ Ｐゴシック" panose="020B0600070205080204" pitchFamily="34" charset="-128"/>
                  </a:rPr>
                  <a:t>Cooley-Turkey.</a:t>
                </a:r>
              </a:p>
              <a:p>
                <a:pPr algn="just">
                  <a:buFont typeface="Courier New" panose="02070309020205020404" pitchFamily="49" charset="0"/>
                  <a:buChar char="o"/>
                </a:pPr>
                <a:endParaRPr lang="en-US" altLang="es-ES" dirty="0">
                  <a:solidFill>
                    <a:schemeClr val="tx1"/>
                  </a:solidFill>
                  <a:ea typeface="ＭＳ Ｐゴシック" panose="020B0600070205080204" pitchFamily="34" charset="-128"/>
                </a:endParaRPr>
              </a:p>
              <a:p>
                <a:pPr marL="0" indent="0" algn="just">
                  <a:buNone/>
                </a:pPr>
                <a:endParaRPr lang="en-US" altLang="es-ES" dirty="0" smtClean="0">
                  <a:solidFill>
                    <a:schemeClr val="tx1"/>
                  </a:solidFill>
                  <a:ea typeface="ＭＳ Ｐゴシック" panose="020B0600070205080204" pitchFamily="34" charset="-128"/>
                </a:endParaRPr>
              </a:p>
              <a:p>
                <a:pPr algn="just">
                  <a:buFont typeface="Courier New" panose="02070309020205020404" pitchFamily="49" charset="0"/>
                  <a:buChar char="o"/>
                </a:pPr>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39" r="-2019"/>
                </a:stretch>
              </a:blipFill>
            </p:spPr>
            <p:txBody>
              <a:bodyPr/>
              <a:lstStyle/>
              <a:p>
                <a:r>
                  <a:rPr lang="en-US">
                    <a:noFill/>
                  </a:rPr>
                  <a:t> </a:t>
                </a:r>
              </a:p>
            </p:txBody>
          </p:sp>
        </mc:Fallback>
      </mc:AlternateContent>
    </p:spTree>
    <p:extLst>
      <p:ext uri="{BB962C8B-B14F-4D97-AF65-F5344CB8AC3E}">
        <p14:creationId xmlns:p14="http://schemas.microsoft.com/office/powerpoint/2010/main" xmlns="" val="1757794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2175</TotalTime>
  <Words>1115</Words>
  <Application>Microsoft Office PowerPoint</Application>
  <PresentationFormat>On-screen Show (4:3)</PresentationFormat>
  <Paragraphs>219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Retrospect</vt:lpstr>
      <vt:lpstr>Series &amp; Parallel FFT on GPU  GACS-7306 Final Project Presentation</vt:lpstr>
      <vt:lpstr>Outline</vt:lpstr>
      <vt:lpstr>Acknowledgement</vt:lpstr>
      <vt:lpstr> Introduction </vt:lpstr>
      <vt:lpstr> Literature Review </vt:lpstr>
      <vt:lpstr>Problem Description</vt:lpstr>
      <vt:lpstr>Discrete Fourier Transform (DFT):  Overview</vt:lpstr>
      <vt:lpstr>Fast Fourier Transform (FFT): </vt:lpstr>
      <vt:lpstr>FFT: Cooley-Turkey algorithm</vt:lpstr>
      <vt:lpstr>FFT: Cooley-Turkey algorithm</vt:lpstr>
      <vt:lpstr>FFT: Cooley-Turkey algorithm</vt:lpstr>
      <vt:lpstr>FFT: Cooley-Turkey algorithm</vt:lpstr>
      <vt:lpstr>FFT: Cooley-Turkey algorithm</vt:lpstr>
      <vt:lpstr>FFT: Cooley-Turkey algorithm</vt:lpstr>
      <vt:lpstr>  Comparison of numbers of complex multiplications  </vt:lpstr>
      <vt:lpstr>Implementation - Block Diagram</vt:lpstr>
      <vt:lpstr>Implementation - Flow</vt:lpstr>
      <vt:lpstr>Code Screenshots</vt:lpstr>
      <vt:lpstr>System Architecture</vt:lpstr>
      <vt:lpstr>Results &amp; Experiments</vt:lpstr>
      <vt:lpstr>Execution time</vt:lpstr>
      <vt:lpstr>RMSE(root mean square error)</vt:lpstr>
      <vt:lpstr>RMSE(root mean square error)</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Series &amp; Parallel FFT’s on GPU</dc:title>
  <dc:creator>SRI' Kasturi</dc:creator>
  <cp:lastModifiedBy>SRI' Kasturi</cp:lastModifiedBy>
  <cp:revision>61</cp:revision>
  <dcterms:created xsi:type="dcterms:W3CDTF">2017-10-13T21:32:01Z</dcterms:created>
  <dcterms:modified xsi:type="dcterms:W3CDTF">2017-12-11T05:32:34Z</dcterms:modified>
</cp:coreProperties>
</file>