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60" r:id="rId5"/>
    <p:sldId id="259" r:id="rId6"/>
    <p:sldId id="283" r:id="rId7"/>
    <p:sldId id="261" r:id="rId8"/>
    <p:sldId id="281" r:id="rId9"/>
    <p:sldId id="282" r:id="rId10"/>
    <p:sldId id="262" r:id="rId11"/>
    <p:sldId id="263" r:id="rId12"/>
    <p:sldId id="264" r:id="rId13"/>
    <p:sldId id="265" r:id="rId14"/>
    <p:sldId id="266" r:id="rId15"/>
    <p:sldId id="267" r:id="rId16"/>
    <p:sldId id="275" r:id="rId17"/>
    <p:sldId id="268" r:id="rId18"/>
    <p:sldId id="270" r:id="rId19"/>
    <p:sldId id="271" r:id="rId20"/>
    <p:sldId id="286" r:id="rId21"/>
    <p:sldId id="272" r:id="rId22"/>
    <p:sldId id="284" r:id="rId23"/>
    <p:sldId id="285" r:id="rId24"/>
    <p:sldId id="269" r:id="rId25"/>
    <p:sldId id="273" r:id="rId26"/>
    <p:sldId id="280" r:id="rId27"/>
    <p:sldId id="27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66" y="4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7347385-9F74-4732-A9AE-DD30F77E6905}" type="datetimeFigureOut">
              <a:rPr lang="en-US" smtClean="0"/>
              <a:t>4/12/2017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1F232A-9E7C-430D-B37D-9FE39B4DDE7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347385-9F74-4732-A9AE-DD30F77E6905}" type="datetimeFigureOut">
              <a:rPr lang="en-US" smtClean="0"/>
              <a:t>4/12/2017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1F232A-9E7C-430D-B37D-9FE39B4DDE7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347385-9F74-4732-A9AE-DD30F77E6905}" type="datetimeFigureOut">
              <a:rPr lang="en-US" smtClean="0"/>
              <a:t>4/12/2017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1F232A-9E7C-430D-B37D-9FE39B4DDE7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347385-9F74-4732-A9AE-DD30F77E6905}" type="datetimeFigureOut">
              <a:rPr lang="en-US" smtClean="0"/>
              <a:t>4/12/2017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1F232A-9E7C-430D-B37D-9FE39B4DDE72}"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7347385-9F74-4732-A9AE-DD30F77E6905}" type="datetimeFigureOut">
              <a:rPr lang="en-US" smtClean="0"/>
              <a:t>4/12/2017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1F232A-9E7C-430D-B37D-9FE39B4DDE72}"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347385-9F74-4732-A9AE-DD30F77E6905}" type="datetimeFigureOut">
              <a:rPr lang="en-US" smtClean="0"/>
              <a:t>4/12/2017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1F232A-9E7C-430D-B37D-9FE39B4DDE72}"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7347385-9F74-4732-A9AE-DD30F77E6905}" type="datetimeFigureOut">
              <a:rPr lang="en-US" smtClean="0"/>
              <a:t>4/12/2017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31F232A-9E7C-430D-B37D-9FE39B4DDE7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7347385-9F74-4732-A9AE-DD30F77E6905}" type="datetimeFigureOut">
              <a:rPr lang="en-US" smtClean="0"/>
              <a:t>4/12/2017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31F232A-9E7C-430D-B37D-9FE39B4DDE72}"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7347385-9F74-4732-A9AE-DD30F77E6905}" type="datetimeFigureOut">
              <a:rPr lang="en-US" smtClean="0"/>
              <a:t>4/12/2017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31F232A-9E7C-430D-B37D-9FE39B4DDE7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7347385-9F74-4732-A9AE-DD30F77E6905}" type="datetimeFigureOut">
              <a:rPr lang="en-US" smtClean="0"/>
              <a:t>4/12/2017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1F232A-9E7C-430D-B37D-9FE39B4DDE7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7347385-9F74-4732-A9AE-DD30F77E6905}" type="datetimeFigureOut">
              <a:rPr lang="en-US" smtClean="0"/>
              <a:t>4/12/2017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1F232A-9E7C-430D-B37D-9FE39B4DDE72}"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7347385-9F74-4732-A9AE-DD30F77E6905}" type="datetimeFigureOut">
              <a:rPr lang="en-US" smtClean="0"/>
              <a:t>4/12/2017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1F232A-9E7C-430D-B37D-9FE39B4DDE7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Fast set Intersection using Baeza-Yates Algorithm</a:t>
            </a:r>
            <a:endParaRPr lang="en-US" dirty="0"/>
          </a:p>
        </p:txBody>
      </p:sp>
      <p:sp>
        <p:nvSpPr>
          <p:cNvPr id="3" name="Subtitle 2"/>
          <p:cNvSpPr>
            <a:spLocks noGrp="1"/>
          </p:cNvSpPr>
          <p:nvPr>
            <p:ph type="subTitle" idx="1"/>
          </p:nvPr>
        </p:nvSpPr>
        <p:spPr>
          <a:xfrm>
            <a:off x="685800" y="3886200"/>
            <a:ext cx="7772400" cy="1199704"/>
          </a:xfrm>
        </p:spPr>
        <p:txBody>
          <a:bodyPr>
            <a:normAutofit fontScale="92500" lnSpcReduction="20000"/>
          </a:bodyPr>
          <a:lstStyle/>
          <a:p>
            <a:r>
              <a:rPr lang="en-IN" dirty="0">
                <a:solidFill>
                  <a:schemeClr val="tx1"/>
                </a:solidFill>
              </a:rPr>
              <a:t>Presented By,</a:t>
            </a:r>
          </a:p>
          <a:p>
            <a:r>
              <a:rPr lang="en-IN" dirty="0" smtClean="0">
                <a:solidFill>
                  <a:schemeClr val="tx1"/>
                </a:solidFill>
              </a:rPr>
              <a:t>SRINIVAS KASTURI</a:t>
            </a:r>
            <a:endParaRPr lang="en-IN" dirty="0">
              <a:solidFill>
                <a:schemeClr val="tx1"/>
              </a:solidFill>
            </a:endParaRPr>
          </a:p>
          <a:p>
            <a:r>
              <a:rPr lang="en-IN" dirty="0" smtClean="0">
                <a:solidFill>
                  <a:schemeClr val="tx1"/>
                </a:solidFill>
              </a:rPr>
              <a:t>03/27/2017</a:t>
            </a:r>
            <a:endParaRPr lang="en-IN" dirty="0">
              <a:solidFill>
                <a:schemeClr val="tx1"/>
              </a:solidFill>
            </a:endParaRPr>
          </a:p>
          <a:p>
            <a:endParaRPr lang="en-US" dirty="0"/>
          </a:p>
        </p:txBody>
      </p:sp>
    </p:spTree>
    <p:extLst>
      <p:ext uri="{BB962C8B-B14F-4D97-AF65-F5344CB8AC3E}">
        <p14:creationId xmlns:p14="http://schemas.microsoft.com/office/powerpoint/2010/main" val="248875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sz="2800" dirty="0" smtClean="0"/>
              <a:t>Double Binary Search: Can be seen as a balanced version of Hwang and Lin’s algorithm adapted to set intersection.</a:t>
            </a:r>
          </a:p>
          <a:p>
            <a:endParaRPr lang="en-US" sz="2800" dirty="0" smtClean="0"/>
          </a:p>
          <a:p>
            <a:endParaRPr lang="en-US" dirty="0" smtClean="0"/>
          </a:p>
          <a:p>
            <a:endParaRPr lang="en-US" dirty="0" smtClean="0"/>
          </a:p>
          <a:p>
            <a:endParaRPr lang="en-US" dirty="0"/>
          </a:p>
          <a:p>
            <a:endParaRPr lang="en-US" dirty="0" smtClean="0"/>
          </a:p>
          <a:p>
            <a:endParaRPr lang="en-US" dirty="0" smtClean="0"/>
          </a:p>
          <a:p>
            <a:endParaRPr lang="en-US" dirty="0" smtClean="0"/>
          </a:p>
          <a:p>
            <a:r>
              <a:rPr lang="en-US" dirty="0" smtClean="0"/>
              <a:t>Solve both sub-problems(merging &amp; Bin Search) recursively.</a:t>
            </a:r>
          </a:p>
          <a:p>
            <a:pPr marL="0" indent="0">
              <a:buNone/>
            </a:pPr>
            <a:endParaRPr lang="en-US" dirty="0" smtClean="0"/>
          </a:p>
          <a:p>
            <a:r>
              <a:rPr lang="en-US" dirty="0" err="1"/>
              <a:t>i</a:t>
            </a:r>
            <a:r>
              <a:rPr lang="en-US" dirty="0" err="1" smtClean="0"/>
              <a:t>.e</a:t>
            </a:r>
            <a:r>
              <a:rPr lang="en-US" dirty="0" smtClean="0"/>
              <a:t> by exchange  Q and  D if  |Q|&gt; |D|.</a:t>
            </a:r>
            <a:endParaRPr lang="en-US" dirty="0"/>
          </a:p>
        </p:txBody>
      </p:sp>
      <p:sp>
        <p:nvSpPr>
          <p:cNvPr id="2" name="Title 1"/>
          <p:cNvSpPr>
            <a:spLocks noGrp="1"/>
          </p:cNvSpPr>
          <p:nvPr>
            <p:ph type="title"/>
          </p:nvPr>
        </p:nvSpPr>
        <p:spPr>
          <a:xfrm>
            <a:off x="457200" y="381000"/>
            <a:ext cx="8229600" cy="1295400"/>
          </a:xfrm>
        </p:spPr>
        <p:txBody>
          <a:bodyPr>
            <a:normAutofit fontScale="90000"/>
          </a:bodyPr>
          <a:lstStyle/>
          <a:p>
            <a:r>
              <a:rPr lang="en-US" dirty="0"/>
              <a:t>A Simple but Good Average Case Algorithm</a:t>
            </a:r>
            <a:br>
              <a:rPr lang="en-US" dirty="0"/>
            </a:b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9" y="2238375"/>
            <a:ext cx="6577012"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843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pPr marL="0" indent="0">
              <a:buNone/>
            </a:pPr>
            <a:r>
              <a:rPr lang="en-US" sz="2400" b="1" dirty="0" smtClean="0"/>
              <a:t>Small improvements in theory:</a:t>
            </a:r>
          </a:p>
          <a:p>
            <a:r>
              <a:rPr lang="en-US" sz="2400" dirty="0" smtClean="0"/>
              <a:t>We compare the smallest elements of both sets with the largest elements in both sets, is </a:t>
            </a:r>
            <a:r>
              <a:rPr lang="en-US" sz="2400" b="1" i="1" dirty="0" smtClean="0"/>
              <a:t>O(1)</a:t>
            </a:r>
            <a:r>
              <a:rPr lang="en-US" sz="2400" dirty="0" smtClean="0"/>
              <a:t>.</a:t>
            </a:r>
          </a:p>
          <a:p>
            <a:r>
              <a:rPr lang="en-US" sz="2400" dirty="0" smtClean="0"/>
              <a:t>Otherwise, we search the smallest and largest element of D  in Q, to find the real overlap, using just  time </a:t>
            </a:r>
            <a:r>
              <a:rPr lang="en-US" sz="2400" b="1" i="1" dirty="0" smtClean="0"/>
              <a:t>O(</a:t>
            </a:r>
            <a:r>
              <a:rPr lang="en-US" sz="2400" b="1" i="1" dirty="0" err="1" smtClean="0"/>
              <a:t>lg</a:t>
            </a:r>
            <a:r>
              <a:rPr lang="en-US" sz="2400" b="1" i="1" dirty="0" smtClean="0"/>
              <a:t> m)</a:t>
            </a:r>
            <a:r>
              <a:rPr lang="en-US" sz="2400" dirty="0" smtClean="0"/>
              <a:t>.</a:t>
            </a:r>
          </a:p>
          <a:p>
            <a:r>
              <a:rPr lang="en-US" sz="2400" dirty="0" smtClean="0"/>
              <a:t>Doing the opposite is not worth it for small .</a:t>
            </a:r>
            <a:endParaRPr lang="en-US" sz="2400" dirty="0"/>
          </a:p>
        </p:txBody>
      </p:sp>
      <p:sp>
        <p:nvSpPr>
          <p:cNvPr id="2" name="Title 1"/>
          <p:cNvSpPr>
            <a:spLocks noGrp="1"/>
          </p:cNvSpPr>
          <p:nvPr>
            <p:ph type="title"/>
          </p:nvPr>
        </p:nvSpPr>
        <p:spPr/>
        <p:txBody>
          <a:bodyPr/>
          <a:lstStyle/>
          <a:p>
            <a:r>
              <a:rPr lang="en-US" dirty="0"/>
              <a:t>Improvements</a:t>
            </a:r>
          </a:p>
        </p:txBody>
      </p:sp>
    </p:spTree>
    <p:extLst>
      <p:ext uri="{BB962C8B-B14F-4D97-AF65-F5344CB8AC3E}">
        <p14:creationId xmlns:p14="http://schemas.microsoft.com/office/powerpoint/2010/main" val="3143793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7299" y="1219200"/>
            <a:ext cx="6629400" cy="167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Analysis</a:t>
            </a:r>
          </a:p>
        </p:txBody>
      </p:sp>
      <p:sp>
        <p:nvSpPr>
          <p:cNvPr id="6" name="Rectangle 5"/>
          <p:cNvSpPr/>
          <p:nvPr/>
        </p:nvSpPr>
        <p:spPr>
          <a:xfrm>
            <a:off x="1143000" y="3059668"/>
            <a:ext cx="6477000" cy="1754326"/>
          </a:xfrm>
          <a:prstGeom prst="rect">
            <a:avLst/>
          </a:prstGeom>
        </p:spPr>
        <p:txBody>
          <a:bodyPr wrap="square">
            <a:spAutoFit/>
          </a:bodyPr>
          <a:lstStyle/>
          <a:p>
            <a:endParaRPr lang="en-US" b="1" dirty="0"/>
          </a:p>
          <a:p>
            <a:endParaRPr lang="en-US" b="1" dirty="0" smtClean="0"/>
          </a:p>
          <a:p>
            <a:endParaRPr lang="en-US" b="1" dirty="0"/>
          </a:p>
          <a:p>
            <a:endParaRPr lang="en-US" b="1" dirty="0" smtClean="0"/>
          </a:p>
          <a:p>
            <a:endParaRPr lang="en-US" b="1" dirty="0"/>
          </a:p>
          <a:p>
            <a:endParaRPr lang="en-US" b="1"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3059668"/>
            <a:ext cx="718185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928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33450" y="1715294"/>
            <a:ext cx="727710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Average Case Analysis (1)</a:t>
            </a:r>
          </a:p>
        </p:txBody>
      </p:sp>
    </p:spTree>
    <p:extLst>
      <p:ext uri="{BB962C8B-B14F-4D97-AF65-F5344CB8AC3E}">
        <p14:creationId xmlns:p14="http://schemas.microsoft.com/office/powerpoint/2010/main" val="2803989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For n=128 and </a:t>
            </a:r>
            <a:r>
              <a:rPr lang="en-US" sz="2000" dirty="0"/>
              <a:t>all powers of 2 for </a:t>
            </a:r>
            <a:r>
              <a:rPr lang="en-US" sz="2000" dirty="0" err="1" smtClean="0"/>
              <a:t>m≤n</a:t>
            </a:r>
            <a:r>
              <a:rPr lang="en-US" sz="2000" dirty="0" smtClean="0"/>
              <a:t>.</a:t>
            </a:r>
          </a:p>
          <a:p>
            <a:r>
              <a:rPr lang="en-US" sz="2000" dirty="0"/>
              <a:t>Number of comparisons in the best, worst and average case (with and </a:t>
            </a:r>
            <a:r>
              <a:rPr lang="en-US" sz="2000" dirty="0" smtClean="0"/>
              <a:t>without swaps</a:t>
            </a:r>
            <a:r>
              <a:rPr lang="en-US" sz="2000" dirty="0"/>
              <a:t>) for </a:t>
            </a:r>
            <a:r>
              <a:rPr lang="en-US" sz="2000" i="1" dirty="0"/>
              <a:t>n </a:t>
            </a:r>
            <a:r>
              <a:rPr lang="en-US" sz="2000" dirty="0"/>
              <a:t>= 128, as well as for merging (M)</a:t>
            </a:r>
            <a:endParaRPr lang="en-US" sz="2000" dirty="0" smtClean="0"/>
          </a:p>
          <a:p>
            <a:endParaRPr lang="en-US" dirty="0"/>
          </a:p>
        </p:txBody>
      </p:sp>
      <p:sp>
        <p:nvSpPr>
          <p:cNvPr id="2" name="Title 1"/>
          <p:cNvSpPr>
            <a:spLocks noGrp="1"/>
          </p:cNvSpPr>
          <p:nvPr>
            <p:ph type="title"/>
          </p:nvPr>
        </p:nvSpPr>
        <p:spPr/>
        <p:txBody>
          <a:bodyPr>
            <a:normAutofit/>
          </a:bodyPr>
          <a:lstStyle/>
          <a:p>
            <a:r>
              <a:rPr lang="en-US" dirty="0" smtClean="0"/>
              <a:t>Actual comparisons of cases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352800"/>
            <a:ext cx="52578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0290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We use uniformly random integer numbers in the range 1 to  </a:t>
            </a:r>
            <a:r>
              <a:rPr lang="en-US" sz="2400" dirty="0" smtClean="0"/>
              <a:t>     and we implemented </a:t>
            </a:r>
            <a:r>
              <a:rPr lang="en-US" sz="2400" dirty="0"/>
              <a:t>the algorithms using the </a:t>
            </a:r>
            <a:r>
              <a:rPr lang="en-US" sz="2400" dirty="0" err="1"/>
              <a:t>Gcc</a:t>
            </a:r>
            <a:r>
              <a:rPr lang="en-US" sz="2400" dirty="0"/>
              <a:t> </a:t>
            </a:r>
            <a:r>
              <a:rPr lang="en-US" sz="2400" dirty="0" smtClean="0"/>
              <a:t>3.3.3*      </a:t>
            </a:r>
            <a:r>
              <a:rPr lang="en-US" sz="2400" dirty="0"/>
              <a:t>compiler in a Linux </a:t>
            </a:r>
            <a:r>
              <a:rPr lang="en-US" sz="2400" dirty="0" smtClean="0"/>
              <a:t>platform running </a:t>
            </a:r>
            <a:r>
              <a:rPr lang="en-US" sz="2400" dirty="0"/>
              <a:t>on an Intel Xeon of </a:t>
            </a:r>
            <a:r>
              <a:rPr lang="en-US" sz="2400" dirty="0" smtClean="0"/>
              <a:t>3GHz.</a:t>
            </a:r>
            <a:endParaRPr lang="en-US" sz="2400" dirty="0"/>
          </a:p>
        </p:txBody>
      </p:sp>
      <p:sp>
        <p:nvSpPr>
          <p:cNvPr id="2" name="Title 1"/>
          <p:cNvSpPr>
            <a:spLocks noGrp="1"/>
          </p:cNvSpPr>
          <p:nvPr>
            <p:ph type="title"/>
          </p:nvPr>
        </p:nvSpPr>
        <p:spPr/>
        <p:txBody>
          <a:bodyPr/>
          <a:lstStyle/>
          <a:p>
            <a:r>
              <a:rPr lang="en-US" dirty="0"/>
              <a:t>Experimental Results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209800"/>
            <a:ext cx="490538" cy="39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975" y="3429000"/>
            <a:ext cx="497205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115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When merge is better, stop the recursion. We found the empirical line when this happens in our implementation.</a:t>
            </a:r>
            <a:endParaRPr lang="en-US" sz="2400" dirty="0"/>
          </a:p>
        </p:txBody>
      </p:sp>
      <p:sp>
        <p:nvSpPr>
          <p:cNvPr id="2" name="Title 1"/>
          <p:cNvSpPr>
            <a:spLocks noGrp="1"/>
          </p:cNvSpPr>
          <p:nvPr>
            <p:ph type="title"/>
          </p:nvPr>
        </p:nvSpPr>
        <p:spPr>
          <a:xfrm>
            <a:off x="609600" y="338328"/>
            <a:ext cx="8229600" cy="1143000"/>
          </a:xfrm>
        </p:spPr>
        <p:txBody>
          <a:bodyPr>
            <a:normAutofit fontScale="90000"/>
          </a:bodyPr>
          <a:lstStyle/>
          <a:p>
            <a:r>
              <a:rPr lang="en-US" dirty="0"/>
              <a:t>Hybrid Algorithm</a:t>
            </a:r>
            <a:br>
              <a:rPr lang="en-US"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3124200"/>
            <a:ext cx="6308521"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2294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t>Inverted indexes are a vocabulary and a list of references per word to </a:t>
            </a:r>
            <a:r>
              <a:rPr lang="en-US" sz="2000" dirty="0" smtClean="0"/>
              <a:t>its occurrences </a:t>
            </a:r>
            <a:r>
              <a:rPr lang="en-US" sz="2000" dirty="0"/>
              <a:t>in documents and optionally to where they occur per </a:t>
            </a:r>
            <a:r>
              <a:rPr lang="en-US" sz="2000" dirty="0" smtClean="0"/>
              <a:t>document (full </a:t>
            </a:r>
            <a:r>
              <a:rPr lang="en-US" sz="2000" dirty="0"/>
              <a:t>inversion)</a:t>
            </a:r>
          </a:p>
          <a:p>
            <a:pPr marL="0" indent="0">
              <a:buNone/>
            </a:pPr>
            <a:endParaRPr lang="en-US" sz="2000" dirty="0" smtClean="0"/>
          </a:p>
          <a:p>
            <a:pPr marL="0" indent="0">
              <a:buNone/>
            </a:pPr>
            <a:r>
              <a:rPr lang="en-US" sz="2000" dirty="0" smtClean="0"/>
              <a:t>Lists </a:t>
            </a:r>
            <a:r>
              <a:rPr lang="en-US" sz="2000" dirty="0"/>
              <a:t>usually use linked blocks of references (variable size)</a:t>
            </a:r>
          </a:p>
          <a:p>
            <a:pPr marL="0" indent="0">
              <a:buNone/>
            </a:pPr>
            <a:r>
              <a:rPr lang="en-US" sz="2000" dirty="0"/>
              <a:t>The references are sorted in:</a:t>
            </a:r>
          </a:p>
          <a:p>
            <a:r>
              <a:rPr lang="en-US" sz="2000" dirty="0" smtClean="0"/>
              <a:t>Boolean </a:t>
            </a:r>
            <a:r>
              <a:rPr lang="en-US" sz="2000" dirty="0"/>
              <a:t>model: intersection is basic for set operations</a:t>
            </a:r>
          </a:p>
          <a:p>
            <a:r>
              <a:rPr lang="en-US" sz="2000" dirty="0" smtClean="0"/>
              <a:t>Vectorial </a:t>
            </a:r>
            <a:r>
              <a:rPr lang="en-US" sz="2000" dirty="0"/>
              <a:t>model: by chunks of doc-ids with similar term-frequency</a:t>
            </a:r>
          </a:p>
          <a:p>
            <a:r>
              <a:rPr lang="en-US" sz="2000" dirty="0" smtClean="0"/>
              <a:t>Word </a:t>
            </a:r>
            <a:r>
              <a:rPr lang="en-US" sz="2000" dirty="0"/>
              <a:t>positions per document: shifted intersection</a:t>
            </a:r>
          </a:p>
          <a:p>
            <a:r>
              <a:rPr lang="en-US" sz="2000" dirty="0"/>
              <a:t>(full inversion, needed for phrase search)</a:t>
            </a:r>
          </a:p>
          <a:p>
            <a:r>
              <a:rPr lang="en-US" sz="2000" dirty="0" smtClean="0"/>
              <a:t>Proximity </a:t>
            </a:r>
            <a:r>
              <a:rPr lang="en-US" sz="2000" dirty="0"/>
              <a:t>search: that is </a:t>
            </a:r>
            <a:r>
              <a:rPr lang="en-US" sz="2000" b="1" i="1" dirty="0" err="1" smtClean="0"/>
              <a:t>i±k</a:t>
            </a:r>
            <a:endParaRPr lang="en-US" sz="2000" b="1" i="1" dirty="0"/>
          </a:p>
        </p:txBody>
      </p:sp>
      <p:sp>
        <p:nvSpPr>
          <p:cNvPr id="2" name="Title 1"/>
          <p:cNvSpPr>
            <a:spLocks noGrp="1"/>
          </p:cNvSpPr>
          <p:nvPr>
            <p:ph type="title"/>
          </p:nvPr>
        </p:nvSpPr>
        <p:spPr/>
        <p:txBody>
          <a:bodyPr>
            <a:normAutofit fontScale="90000"/>
          </a:bodyPr>
          <a:lstStyle/>
          <a:p>
            <a:r>
              <a:rPr lang="en-US" dirty="0"/>
              <a:t>Query Processing in Inverted Indexes</a:t>
            </a:r>
          </a:p>
        </p:txBody>
      </p:sp>
    </p:spTree>
    <p:extLst>
      <p:ext uri="{BB962C8B-B14F-4D97-AF65-F5344CB8AC3E}">
        <p14:creationId xmlns:p14="http://schemas.microsoft.com/office/powerpoint/2010/main" val="3721740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98269" y="1481138"/>
            <a:ext cx="674746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Intersection </a:t>
            </a:r>
            <a:r>
              <a:rPr lang="en-US" dirty="0" err="1" smtClean="0"/>
              <a:t>vs</a:t>
            </a:r>
            <a:r>
              <a:rPr lang="en-US" dirty="0" smtClean="0"/>
              <a:t> Merge</a:t>
            </a:r>
            <a:endParaRPr lang="en-US" dirty="0"/>
          </a:p>
        </p:txBody>
      </p:sp>
    </p:spTree>
    <p:extLst>
      <p:ext uri="{BB962C8B-B14F-4D97-AF65-F5344CB8AC3E}">
        <p14:creationId xmlns:p14="http://schemas.microsoft.com/office/powerpoint/2010/main" val="3363015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b="1" dirty="0"/>
              <a:t>Intersect</a:t>
            </a:r>
            <a:r>
              <a:rPr lang="en-US" dirty="0"/>
              <a:t>(D, Q, </a:t>
            </a:r>
            <a:r>
              <a:rPr lang="en-US" dirty="0" err="1"/>
              <a:t>minD,maxD</a:t>
            </a:r>
            <a:r>
              <a:rPr lang="en-US" dirty="0"/>
              <a:t>, </a:t>
            </a:r>
            <a:r>
              <a:rPr lang="en-US" dirty="0" err="1"/>
              <a:t>minQ,maxQ</a:t>
            </a:r>
            <a:r>
              <a:rPr lang="en-US" dirty="0"/>
              <a:t>)</a:t>
            </a:r>
          </a:p>
          <a:p>
            <a:pPr marL="0" indent="0">
              <a:buNone/>
            </a:pPr>
            <a:r>
              <a:rPr lang="en-US" dirty="0"/>
              <a:t>1. //if Q or D are empty, we finish the recursion</a:t>
            </a:r>
          </a:p>
          <a:p>
            <a:pPr marL="0" indent="0">
              <a:buNone/>
            </a:pPr>
            <a:r>
              <a:rPr lang="en-US" dirty="0"/>
              <a:t>2. </a:t>
            </a:r>
            <a:r>
              <a:rPr lang="en-US" b="1" dirty="0"/>
              <a:t>if </a:t>
            </a:r>
            <a:r>
              <a:rPr lang="en-US" dirty="0" err="1"/>
              <a:t>minD</a:t>
            </a:r>
            <a:r>
              <a:rPr lang="en-US" dirty="0"/>
              <a:t> &gt; </a:t>
            </a:r>
            <a:r>
              <a:rPr lang="en-US" dirty="0" err="1"/>
              <a:t>maxD</a:t>
            </a:r>
            <a:r>
              <a:rPr lang="en-US" dirty="0"/>
              <a:t> </a:t>
            </a:r>
            <a:r>
              <a:rPr lang="en-US" dirty="0" err="1"/>
              <a:t>bfor</a:t>
            </a:r>
            <a:r>
              <a:rPr lang="en-US" dirty="0"/>
              <a:t> </a:t>
            </a:r>
            <a:r>
              <a:rPr lang="en-US" dirty="0" err="1"/>
              <a:t>minQ</a:t>
            </a:r>
            <a:r>
              <a:rPr lang="en-US" dirty="0"/>
              <a:t> &gt; </a:t>
            </a:r>
            <a:r>
              <a:rPr lang="en-US" dirty="0" err="1" smtClean="0"/>
              <a:t>maxQ</a:t>
            </a:r>
            <a:endParaRPr lang="en-US" dirty="0" smtClean="0"/>
          </a:p>
          <a:p>
            <a:pPr marL="0" indent="0">
              <a:buNone/>
            </a:pPr>
            <a:r>
              <a:rPr lang="en-US" dirty="0" smtClean="0"/>
              <a:t>3.    return ∅</a:t>
            </a:r>
          </a:p>
          <a:p>
            <a:pPr marL="0" indent="0">
              <a:buNone/>
            </a:pPr>
            <a:r>
              <a:rPr lang="en-US" dirty="0" smtClean="0"/>
              <a:t>4</a:t>
            </a:r>
            <a:r>
              <a:rPr lang="en-US" dirty="0"/>
              <a:t>. </a:t>
            </a:r>
            <a:r>
              <a:rPr lang="en-US" dirty="0" err="1"/>
              <a:t>miqQ</a:t>
            </a:r>
            <a:r>
              <a:rPr lang="en-US" dirty="0"/>
              <a:t> ← round((</a:t>
            </a:r>
            <a:r>
              <a:rPr lang="en-US" dirty="0" err="1"/>
              <a:t>minQ</a:t>
            </a:r>
            <a:r>
              <a:rPr lang="en-US" dirty="0"/>
              <a:t> + </a:t>
            </a:r>
            <a:r>
              <a:rPr lang="en-US" dirty="0" err="1"/>
              <a:t>maxQ</a:t>
            </a:r>
            <a:r>
              <a:rPr lang="en-US" dirty="0"/>
              <a:t>)/2)</a:t>
            </a:r>
          </a:p>
          <a:p>
            <a:pPr marL="0" indent="0">
              <a:buNone/>
            </a:pPr>
            <a:r>
              <a:rPr lang="en-US" dirty="0"/>
              <a:t>5. </a:t>
            </a:r>
            <a:r>
              <a:rPr lang="en-US" dirty="0" err="1"/>
              <a:t>midQval</a:t>
            </a:r>
            <a:r>
              <a:rPr lang="en-US" dirty="0"/>
              <a:t> ← Q[</a:t>
            </a:r>
            <a:r>
              <a:rPr lang="en-US" dirty="0" err="1"/>
              <a:t>midQ</a:t>
            </a:r>
            <a:r>
              <a:rPr lang="en-US" dirty="0"/>
              <a:t>]</a:t>
            </a:r>
          </a:p>
          <a:p>
            <a:pPr marL="0" indent="0">
              <a:buNone/>
            </a:pPr>
            <a:r>
              <a:rPr lang="en-US" dirty="0"/>
              <a:t>6. </a:t>
            </a:r>
            <a:r>
              <a:rPr lang="en-US" dirty="0" err="1"/>
              <a:t>midD</a:t>
            </a:r>
            <a:r>
              <a:rPr lang="en-US" dirty="0"/>
              <a:t> ← </a:t>
            </a:r>
            <a:r>
              <a:rPr lang="en-US" dirty="0" err="1"/>
              <a:t>binsearch</a:t>
            </a:r>
            <a:r>
              <a:rPr lang="en-US" dirty="0"/>
              <a:t>(</a:t>
            </a:r>
            <a:r>
              <a:rPr lang="en-US" dirty="0" err="1"/>
              <a:t>midQval,D</a:t>
            </a:r>
            <a:r>
              <a:rPr lang="en-US" dirty="0"/>
              <a:t>, </a:t>
            </a:r>
            <a:r>
              <a:rPr lang="en-US" dirty="0" err="1" smtClean="0"/>
              <a:t>minD,maxD</a:t>
            </a:r>
            <a:r>
              <a:rPr lang="en-US" dirty="0" smtClean="0"/>
              <a:t>)</a:t>
            </a:r>
          </a:p>
          <a:p>
            <a:pPr marL="0" indent="0">
              <a:buNone/>
            </a:pPr>
            <a:r>
              <a:rPr lang="en-US" dirty="0" smtClean="0"/>
              <a:t>7. </a:t>
            </a:r>
            <a:r>
              <a:rPr lang="en-US" b="1" dirty="0" smtClean="0"/>
              <a:t>if </a:t>
            </a:r>
            <a:r>
              <a:rPr lang="en-US" dirty="0" smtClean="0"/>
              <a:t>|D[</a:t>
            </a:r>
            <a:r>
              <a:rPr lang="en-US" dirty="0" err="1" smtClean="0"/>
              <a:t>minD</a:t>
            </a:r>
            <a:r>
              <a:rPr lang="en-US" dirty="0" smtClean="0"/>
              <a:t>..</a:t>
            </a:r>
            <a:r>
              <a:rPr lang="en-US" dirty="0" err="1" smtClean="0"/>
              <a:t>midD</a:t>
            </a:r>
            <a:r>
              <a:rPr lang="en-US" dirty="0" smtClean="0"/>
              <a:t> − 1]| &gt; |Q[</a:t>
            </a:r>
            <a:r>
              <a:rPr lang="en-US" dirty="0" err="1" smtClean="0"/>
              <a:t>minQ</a:t>
            </a:r>
            <a:r>
              <a:rPr lang="en-US" dirty="0" smtClean="0"/>
              <a:t>..</a:t>
            </a:r>
            <a:r>
              <a:rPr lang="en-US" dirty="0" err="1" smtClean="0"/>
              <a:t>midQ</a:t>
            </a:r>
            <a:r>
              <a:rPr lang="en-US" dirty="0" smtClean="0"/>
              <a:t> − 1]| // subset(D) &gt; subset(Q)</a:t>
            </a:r>
          </a:p>
          <a:p>
            <a:pPr marL="0" indent="0">
              <a:buNone/>
            </a:pPr>
            <a:r>
              <a:rPr lang="en-US" dirty="0" smtClean="0"/>
              <a:t>8</a:t>
            </a:r>
            <a:r>
              <a:rPr lang="en-US" dirty="0"/>
              <a:t>. </a:t>
            </a:r>
            <a:r>
              <a:rPr lang="en-US" dirty="0" smtClean="0"/>
              <a:t>     Result </a:t>
            </a:r>
            <a:r>
              <a:rPr lang="en-US" dirty="0"/>
              <a:t>← Result ∪ Intersect(D, </a:t>
            </a:r>
            <a:r>
              <a:rPr lang="en-US" dirty="0" err="1"/>
              <a:t>Q,minD,midD</a:t>
            </a:r>
            <a:r>
              <a:rPr lang="en-US" dirty="0"/>
              <a:t> − 1,minQ,midQ− 1)</a:t>
            </a:r>
          </a:p>
          <a:p>
            <a:pPr marL="0" indent="0">
              <a:buNone/>
            </a:pPr>
            <a:r>
              <a:rPr lang="en-US" dirty="0"/>
              <a:t>9. </a:t>
            </a:r>
            <a:r>
              <a:rPr lang="en-US" b="1" dirty="0"/>
              <a:t>else </a:t>
            </a:r>
            <a:r>
              <a:rPr lang="en-US" dirty="0"/>
              <a:t>//we exchange the roles of D and Q</a:t>
            </a:r>
          </a:p>
          <a:p>
            <a:pPr marL="0" indent="0">
              <a:buNone/>
            </a:pPr>
            <a:r>
              <a:rPr lang="en-US" dirty="0"/>
              <a:t>10</a:t>
            </a:r>
            <a:r>
              <a:rPr lang="en-US" dirty="0" smtClean="0"/>
              <a:t>.    Result </a:t>
            </a:r>
            <a:r>
              <a:rPr lang="en-US" dirty="0"/>
              <a:t>← Result ∪ Intersect(Q,D, </a:t>
            </a:r>
            <a:r>
              <a:rPr lang="en-US" dirty="0" err="1"/>
              <a:t>minQ,midQ</a:t>
            </a:r>
            <a:r>
              <a:rPr lang="en-US" dirty="0"/>
              <a:t> − 1,minD,midD − 1)</a:t>
            </a:r>
          </a:p>
          <a:p>
            <a:pPr marL="0" indent="0">
              <a:buNone/>
            </a:pPr>
            <a:r>
              <a:rPr lang="en-US" dirty="0"/>
              <a:t>11. </a:t>
            </a:r>
            <a:r>
              <a:rPr lang="en-US" b="1" dirty="0"/>
              <a:t>if </a:t>
            </a:r>
            <a:r>
              <a:rPr lang="en-US" dirty="0"/>
              <a:t>D[</a:t>
            </a:r>
            <a:r>
              <a:rPr lang="en-US" dirty="0" err="1"/>
              <a:t>midD</a:t>
            </a:r>
            <a:r>
              <a:rPr lang="en-US" dirty="0"/>
              <a:t>] == </a:t>
            </a:r>
            <a:r>
              <a:rPr lang="en-US" dirty="0" err="1"/>
              <a:t>midQval</a:t>
            </a:r>
            <a:endParaRPr lang="en-US" dirty="0"/>
          </a:p>
          <a:p>
            <a:pPr marL="0" indent="0">
              <a:buNone/>
            </a:pPr>
            <a:r>
              <a:rPr lang="en-US" dirty="0"/>
              <a:t>12</a:t>
            </a:r>
            <a:r>
              <a:rPr lang="en-US" dirty="0" smtClean="0"/>
              <a:t>.    </a:t>
            </a:r>
            <a:r>
              <a:rPr lang="en-US" dirty="0"/>
              <a:t>Result ← Result ∪ {</a:t>
            </a:r>
            <a:r>
              <a:rPr lang="en-US" dirty="0" err="1"/>
              <a:t>midQval</a:t>
            </a:r>
            <a:r>
              <a:rPr lang="en-US" dirty="0"/>
              <a:t>}</a:t>
            </a:r>
          </a:p>
          <a:p>
            <a:pPr marL="0" indent="0">
              <a:buNone/>
            </a:pPr>
            <a:r>
              <a:rPr lang="en-US" dirty="0"/>
              <a:t>13. </a:t>
            </a:r>
            <a:r>
              <a:rPr lang="en-US" dirty="0" err="1"/>
              <a:t>midD</a:t>
            </a:r>
            <a:r>
              <a:rPr lang="en-US" dirty="0"/>
              <a:t> ← </a:t>
            </a:r>
            <a:r>
              <a:rPr lang="en-US" dirty="0" err="1"/>
              <a:t>posModD</a:t>
            </a:r>
            <a:r>
              <a:rPr lang="en-US" dirty="0"/>
              <a:t> − 1</a:t>
            </a:r>
          </a:p>
          <a:p>
            <a:pPr marL="0" indent="0">
              <a:buNone/>
            </a:pPr>
            <a:r>
              <a:rPr lang="en-US" dirty="0"/>
              <a:t>14. </a:t>
            </a:r>
            <a:r>
              <a:rPr lang="en-US" b="1" dirty="0"/>
              <a:t>if </a:t>
            </a:r>
            <a:r>
              <a:rPr lang="en-US" dirty="0"/>
              <a:t>|D[</a:t>
            </a:r>
            <a:r>
              <a:rPr lang="en-US" dirty="0" err="1"/>
              <a:t>midD</a:t>
            </a:r>
            <a:r>
              <a:rPr lang="en-US" dirty="0"/>
              <a:t> + 1..maxD]| &gt; |Q[</a:t>
            </a:r>
            <a:r>
              <a:rPr lang="en-US" dirty="0" err="1"/>
              <a:t>midQ</a:t>
            </a:r>
            <a:r>
              <a:rPr lang="en-US" dirty="0"/>
              <a:t> + 1..maxQ]|// subset(D) &gt; subset(Q)</a:t>
            </a:r>
          </a:p>
          <a:p>
            <a:pPr marL="0" indent="0">
              <a:buNone/>
            </a:pPr>
            <a:r>
              <a:rPr lang="en-US" dirty="0"/>
              <a:t>15. </a:t>
            </a:r>
            <a:r>
              <a:rPr lang="en-US" dirty="0" smtClean="0"/>
              <a:t>   Result </a:t>
            </a:r>
            <a:r>
              <a:rPr lang="en-US" dirty="0"/>
              <a:t>← Result ∪ </a:t>
            </a:r>
            <a:r>
              <a:rPr lang="en-US" dirty="0" err="1"/>
              <a:t>Iintersect</a:t>
            </a:r>
            <a:r>
              <a:rPr lang="en-US" dirty="0"/>
              <a:t>(D, Q, </a:t>
            </a:r>
            <a:r>
              <a:rPr lang="en-US" dirty="0" err="1"/>
              <a:t>midD,maxD</a:t>
            </a:r>
            <a:r>
              <a:rPr lang="en-US" dirty="0"/>
              <a:t>, </a:t>
            </a:r>
            <a:r>
              <a:rPr lang="en-US" dirty="0" err="1"/>
              <a:t>midQ</a:t>
            </a:r>
            <a:r>
              <a:rPr lang="en-US" dirty="0"/>
              <a:t> + 1,maxQ)</a:t>
            </a:r>
          </a:p>
          <a:p>
            <a:pPr marL="0" indent="0">
              <a:buNone/>
            </a:pPr>
            <a:r>
              <a:rPr lang="en-US" dirty="0"/>
              <a:t>16. </a:t>
            </a:r>
            <a:r>
              <a:rPr lang="en-US" b="1" dirty="0"/>
              <a:t>else </a:t>
            </a:r>
            <a:r>
              <a:rPr lang="en-US" dirty="0"/>
              <a:t>//we exchange the roles of D and Q</a:t>
            </a:r>
          </a:p>
          <a:p>
            <a:pPr marL="0" indent="0">
              <a:buNone/>
            </a:pPr>
            <a:r>
              <a:rPr lang="en-US" dirty="0"/>
              <a:t>17. </a:t>
            </a:r>
            <a:r>
              <a:rPr lang="en-US" dirty="0" smtClean="0"/>
              <a:t>   Result </a:t>
            </a:r>
            <a:r>
              <a:rPr lang="en-US" dirty="0"/>
              <a:t>← Result ∪ Intersect(Q,D, </a:t>
            </a:r>
            <a:r>
              <a:rPr lang="en-US" dirty="0" err="1"/>
              <a:t>midQ</a:t>
            </a:r>
            <a:r>
              <a:rPr lang="en-US" dirty="0"/>
              <a:t> + 1, </a:t>
            </a:r>
            <a:r>
              <a:rPr lang="en-US" dirty="0" err="1"/>
              <a:t>maxQ</a:t>
            </a:r>
            <a:r>
              <a:rPr lang="en-US" dirty="0"/>
              <a:t>, </a:t>
            </a:r>
            <a:r>
              <a:rPr lang="en-US" dirty="0" err="1"/>
              <a:t>midD,maxD</a:t>
            </a:r>
            <a:r>
              <a:rPr lang="en-US" dirty="0"/>
              <a:t>)</a:t>
            </a:r>
          </a:p>
          <a:p>
            <a:pPr marL="0" indent="0">
              <a:buNone/>
            </a:pPr>
            <a:r>
              <a:rPr lang="en-US" dirty="0"/>
              <a:t>18. </a:t>
            </a:r>
            <a:r>
              <a:rPr lang="en-US" b="1" dirty="0"/>
              <a:t>return </a:t>
            </a:r>
            <a:r>
              <a:rPr lang="en-US" dirty="0"/>
              <a:t>Result</a:t>
            </a:r>
          </a:p>
        </p:txBody>
      </p:sp>
      <p:sp>
        <p:nvSpPr>
          <p:cNvPr id="2" name="Title 1"/>
          <p:cNvSpPr>
            <a:spLocks noGrp="1"/>
          </p:cNvSpPr>
          <p:nvPr>
            <p:ph type="title"/>
          </p:nvPr>
        </p:nvSpPr>
        <p:spPr/>
        <p:txBody>
          <a:bodyPr/>
          <a:lstStyle/>
          <a:p>
            <a:r>
              <a:rPr lang="en-US" dirty="0" smtClean="0"/>
              <a:t>ALGORITHM</a:t>
            </a:r>
            <a:endParaRPr lang="en-US" dirty="0"/>
          </a:p>
        </p:txBody>
      </p:sp>
    </p:spTree>
    <p:extLst>
      <p:ext uri="{BB962C8B-B14F-4D97-AF65-F5344CB8AC3E}">
        <p14:creationId xmlns:p14="http://schemas.microsoft.com/office/powerpoint/2010/main" val="140309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Set Intersection</a:t>
            </a:r>
          </a:p>
          <a:p>
            <a:r>
              <a:rPr lang="en-US" dirty="0" smtClean="0"/>
              <a:t>Related Work</a:t>
            </a:r>
          </a:p>
          <a:p>
            <a:r>
              <a:rPr lang="en-US" dirty="0" smtClean="0"/>
              <a:t>Introduction</a:t>
            </a:r>
          </a:p>
          <a:p>
            <a:r>
              <a:rPr lang="en-US" dirty="0" smtClean="0"/>
              <a:t>Problem</a:t>
            </a:r>
          </a:p>
          <a:p>
            <a:r>
              <a:rPr lang="en-US" dirty="0" smtClean="0"/>
              <a:t>A New Algorithm and Its Analysis</a:t>
            </a:r>
          </a:p>
          <a:p>
            <a:r>
              <a:rPr lang="en-US" dirty="0" smtClean="0"/>
              <a:t>Implementation in </a:t>
            </a:r>
            <a:r>
              <a:rPr lang="en-US" dirty="0" err="1" smtClean="0"/>
              <a:t>c++</a:t>
            </a:r>
            <a:endParaRPr lang="en-US" dirty="0" smtClean="0"/>
          </a:p>
          <a:p>
            <a:r>
              <a:rPr lang="en-US" dirty="0" smtClean="0"/>
              <a:t>Experimental Results</a:t>
            </a:r>
          </a:p>
          <a:p>
            <a:r>
              <a:rPr lang="en-US" dirty="0" smtClean="0"/>
              <a:t>Applications</a:t>
            </a:r>
          </a:p>
          <a:p>
            <a:r>
              <a:rPr lang="en-US" dirty="0" smtClean="0"/>
              <a:t>Conclusions</a:t>
            </a:r>
            <a:endParaRPr lang="en-US" dirty="0"/>
          </a:p>
        </p:txBody>
      </p:sp>
      <p:sp>
        <p:nvSpPr>
          <p:cNvPr id="2" name="Title 1"/>
          <p:cNvSpPr>
            <a:spLocks noGrp="1"/>
          </p:cNvSpPr>
          <p:nvPr>
            <p:ph type="title"/>
          </p:nvPr>
        </p:nvSpPr>
        <p:spPr/>
        <p:txBody>
          <a:bodyPr>
            <a:normAutofit fontScale="90000"/>
          </a:bodyPr>
          <a:lstStyle/>
          <a:p>
            <a:r>
              <a:rPr lang="en-US" dirty="0"/>
              <a:t>Agenda</a:t>
            </a:r>
            <a:br>
              <a:rPr lang="en-US" dirty="0"/>
            </a:br>
            <a:endParaRPr lang="en-US" dirty="0"/>
          </a:p>
        </p:txBody>
      </p:sp>
    </p:spTree>
    <p:extLst>
      <p:ext uri="{BB962C8B-B14F-4D97-AF65-F5344CB8AC3E}">
        <p14:creationId xmlns:p14="http://schemas.microsoft.com/office/powerpoint/2010/main" val="1003991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Implementation in C++</a:t>
            </a:r>
            <a:endParaRPr lang="en-US" dirty="0"/>
          </a:p>
        </p:txBody>
      </p:sp>
      <p:pic>
        <p:nvPicPr>
          <p:cNvPr id="5" name="Picture 4"/>
          <p:cNvPicPr>
            <a:picLocks noChangeAspect="1"/>
          </p:cNvPicPr>
          <p:nvPr/>
        </p:nvPicPr>
        <p:blipFill>
          <a:blip r:embed="rId2"/>
          <a:stretch>
            <a:fillRect/>
          </a:stretch>
        </p:blipFill>
        <p:spPr>
          <a:xfrm>
            <a:off x="1447800" y="1295400"/>
            <a:ext cx="5748338" cy="4863342"/>
          </a:xfrm>
          <a:prstGeom prst="rect">
            <a:avLst/>
          </a:prstGeom>
        </p:spPr>
      </p:pic>
    </p:spTree>
    <p:extLst>
      <p:ext uri="{BB962C8B-B14F-4D97-AF65-F5344CB8AC3E}">
        <p14:creationId xmlns:p14="http://schemas.microsoft.com/office/powerpoint/2010/main" val="2127673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For a large set of q=100000</a:t>
            </a:r>
          </a:p>
          <a:p>
            <a:r>
              <a:rPr lang="en-US" sz="2400" dirty="0" smtClean="0"/>
              <a:t>And small set of d=1000</a:t>
            </a:r>
            <a:endParaRPr lang="en-US" sz="2400" dirty="0"/>
          </a:p>
        </p:txBody>
      </p:sp>
      <p:sp>
        <p:nvSpPr>
          <p:cNvPr id="2" name="Title 1"/>
          <p:cNvSpPr>
            <a:spLocks noGrp="1"/>
          </p:cNvSpPr>
          <p:nvPr>
            <p:ph type="title"/>
          </p:nvPr>
        </p:nvSpPr>
        <p:spPr/>
        <p:txBody>
          <a:bodyPr/>
          <a:lstStyle/>
          <a:p>
            <a:r>
              <a:rPr lang="en-US" dirty="0" smtClean="0"/>
              <a:t>OUTPUT of C++ Code</a:t>
            </a:r>
            <a:endParaRPr lang="en-US" dirty="0"/>
          </a:p>
        </p:txBody>
      </p:sp>
      <p:pic>
        <p:nvPicPr>
          <p:cNvPr id="4" name="Picture 3"/>
          <p:cNvPicPr>
            <a:picLocks noChangeAspect="1"/>
          </p:cNvPicPr>
          <p:nvPr/>
        </p:nvPicPr>
        <p:blipFill>
          <a:blip r:embed="rId2"/>
          <a:stretch>
            <a:fillRect/>
          </a:stretch>
        </p:blipFill>
        <p:spPr>
          <a:xfrm>
            <a:off x="609600" y="2667000"/>
            <a:ext cx="7462838" cy="1962150"/>
          </a:xfrm>
          <a:prstGeom prst="rect">
            <a:avLst/>
          </a:prstGeom>
        </p:spPr>
      </p:pic>
    </p:spTree>
    <p:extLst>
      <p:ext uri="{BB962C8B-B14F-4D97-AF65-F5344CB8AC3E}">
        <p14:creationId xmlns:p14="http://schemas.microsoft.com/office/powerpoint/2010/main" val="3193187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For a large set of q=100000</a:t>
            </a:r>
          </a:p>
          <a:p>
            <a:r>
              <a:rPr lang="en-US" sz="2400" dirty="0"/>
              <a:t>And small set of d=1000</a:t>
            </a:r>
          </a:p>
          <a:p>
            <a:endParaRPr lang="en-US" dirty="0"/>
          </a:p>
        </p:txBody>
      </p:sp>
      <p:sp>
        <p:nvSpPr>
          <p:cNvPr id="2" name="Title 1"/>
          <p:cNvSpPr>
            <a:spLocks noGrp="1"/>
          </p:cNvSpPr>
          <p:nvPr>
            <p:ph type="title"/>
          </p:nvPr>
        </p:nvSpPr>
        <p:spPr/>
        <p:txBody>
          <a:bodyPr/>
          <a:lstStyle/>
          <a:p>
            <a:r>
              <a:rPr lang="en-US" dirty="0" smtClean="0"/>
              <a:t>Output of Java Code</a:t>
            </a:r>
            <a:endParaRPr lang="en-US" dirty="0"/>
          </a:p>
        </p:txBody>
      </p:sp>
      <p:pic>
        <p:nvPicPr>
          <p:cNvPr id="4" name="Picture 3"/>
          <p:cNvPicPr>
            <a:picLocks noChangeAspect="1"/>
          </p:cNvPicPr>
          <p:nvPr/>
        </p:nvPicPr>
        <p:blipFill>
          <a:blip r:embed="rId2"/>
          <a:stretch>
            <a:fillRect/>
          </a:stretch>
        </p:blipFill>
        <p:spPr>
          <a:xfrm>
            <a:off x="1143000" y="2895600"/>
            <a:ext cx="6276975" cy="552450"/>
          </a:xfrm>
          <a:prstGeom prst="rect">
            <a:avLst/>
          </a:prstGeom>
        </p:spPr>
      </p:pic>
    </p:spTree>
    <p:extLst>
      <p:ext uri="{BB962C8B-B14F-4D97-AF65-F5344CB8AC3E}">
        <p14:creationId xmlns:p14="http://schemas.microsoft.com/office/powerpoint/2010/main" val="845822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smtClean="0"/>
              <a:t>This Set intersection algorith</a:t>
            </a:r>
            <a:r>
              <a:rPr lang="en-US" sz="2400" dirty="0"/>
              <a:t>m</a:t>
            </a:r>
            <a:r>
              <a:rPr lang="en-US" sz="2400" dirty="0" smtClean="0"/>
              <a:t> </a:t>
            </a:r>
            <a:r>
              <a:rPr lang="en-US" sz="2400" dirty="0"/>
              <a:t>is a fundamental operation in information retrieval and database systems. </a:t>
            </a:r>
            <a:endParaRPr lang="en-US" sz="2400" dirty="0" smtClean="0"/>
          </a:p>
          <a:p>
            <a:r>
              <a:rPr lang="en-US" sz="2400" dirty="0" smtClean="0"/>
              <a:t>This </a:t>
            </a:r>
            <a:r>
              <a:rPr lang="en-US" sz="2400" dirty="0"/>
              <a:t>algorithm shows </a:t>
            </a:r>
            <a:r>
              <a:rPr lang="en-US" sz="2400" dirty="0" smtClean="0"/>
              <a:t>the same </a:t>
            </a:r>
            <a:r>
              <a:rPr lang="en-US" sz="2400" dirty="0"/>
              <a:t>times than Intersect in the section where the latter is better than </a:t>
            </a:r>
            <a:r>
              <a:rPr lang="en-US" sz="2400" dirty="0" smtClean="0"/>
              <a:t>Merge, combining </a:t>
            </a:r>
            <a:r>
              <a:rPr lang="en-US" sz="2400" dirty="0"/>
              <a:t>the advantages of both </a:t>
            </a:r>
            <a:r>
              <a:rPr lang="en-US" sz="2400" dirty="0" smtClean="0"/>
              <a:t>algorithms </a:t>
            </a:r>
            <a:r>
              <a:rPr lang="en-US" sz="2400" dirty="0"/>
              <a:t>in the best </a:t>
            </a:r>
            <a:r>
              <a:rPr lang="en-US" sz="2400" dirty="0" smtClean="0"/>
              <a:t>way.</a:t>
            </a:r>
          </a:p>
          <a:p>
            <a:r>
              <a:rPr lang="en-US" sz="2400" dirty="0" smtClean="0"/>
              <a:t>It can used </a:t>
            </a:r>
            <a:r>
              <a:rPr lang="en-US" sz="2400" dirty="0"/>
              <a:t>for both traditional AND-mode querying, and also in ranked </a:t>
            </a:r>
            <a:r>
              <a:rPr lang="en-US" sz="2400" dirty="0" smtClean="0"/>
              <a:t>querying environments </a:t>
            </a:r>
            <a:r>
              <a:rPr lang="en-US" sz="2400" dirty="0"/>
              <a:t>when dynamic pruning techniques are used, or when pre-computed </a:t>
            </a:r>
            <a:r>
              <a:rPr lang="en-US" sz="2400" dirty="0" smtClean="0"/>
              <a:t>static scores </a:t>
            </a:r>
            <a:r>
              <a:rPr lang="en-US" sz="2400" dirty="0"/>
              <a:t>such as PageRank contribute to answer </a:t>
            </a:r>
            <a:r>
              <a:rPr lang="en-US" sz="2400" dirty="0" smtClean="0"/>
              <a:t>ordering.</a:t>
            </a:r>
            <a:endParaRPr lang="en-US" sz="2400" dirty="0"/>
          </a:p>
        </p:txBody>
      </p:sp>
      <p:sp>
        <p:nvSpPr>
          <p:cNvPr id="2" name="Title 1"/>
          <p:cNvSpPr>
            <a:spLocks noGrp="1"/>
          </p:cNvSpPr>
          <p:nvPr>
            <p:ph type="title"/>
          </p:nvPr>
        </p:nvSpPr>
        <p:spPr/>
        <p:txBody>
          <a:bodyPr/>
          <a:lstStyle/>
          <a:p>
            <a:r>
              <a:rPr lang="en-US" dirty="0" smtClean="0"/>
              <a:t>Advantages</a:t>
            </a:r>
            <a:endParaRPr lang="en-US" dirty="0"/>
          </a:p>
        </p:txBody>
      </p:sp>
    </p:spTree>
    <p:extLst>
      <p:ext uri="{BB962C8B-B14F-4D97-AF65-F5344CB8AC3E}">
        <p14:creationId xmlns:p14="http://schemas.microsoft.com/office/powerpoint/2010/main" val="1640822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Global </a:t>
            </a:r>
            <a:r>
              <a:rPr lang="en-US" sz="2400" dirty="0"/>
              <a:t>ranking schemes (e.g. PageRank): document ids are </a:t>
            </a:r>
            <a:r>
              <a:rPr lang="en-US" sz="2400" dirty="0" smtClean="0"/>
              <a:t>defined by </a:t>
            </a:r>
            <a:r>
              <a:rPr lang="en-US" sz="2400" dirty="0"/>
              <a:t>the ranking</a:t>
            </a:r>
          </a:p>
          <a:p>
            <a:r>
              <a:rPr lang="en-US" sz="2400" dirty="0" smtClean="0"/>
              <a:t>The </a:t>
            </a:r>
            <a:r>
              <a:rPr lang="en-US" sz="2400" dirty="0"/>
              <a:t>distribution of word occurrences is a power law, and the same </a:t>
            </a:r>
            <a:r>
              <a:rPr lang="en-US" sz="2400" dirty="0" smtClean="0"/>
              <a:t>is true </a:t>
            </a:r>
            <a:r>
              <a:rPr lang="en-US" sz="2400" dirty="0"/>
              <a:t>with query frequencies.</a:t>
            </a:r>
          </a:p>
          <a:p>
            <a:r>
              <a:rPr lang="en-US" sz="2400" dirty="0" smtClean="0"/>
              <a:t>Correlation </a:t>
            </a:r>
            <a:r>
              <a:rPr lang="en-US" sz="2400" dirty="0"/>
              <a:t>is almost null.</a:t>
            </a:r>
          </a:p>
          <a:p>
            <a:r>
              <a:rPr lang="en-US" sz="2400" dirty="0" smtClean="0"/>
              <a:t>That </a:t>
            </a:r>
            <a:r>
              <a:rPr lang="en-US" sz="2400" dirty="0"/>
              <a:t>means that the average lengths of the lists, </a:t>
            </a:r>
            <a:r>
              <a:rPr lang="en-US" sz="2400" dirty="0" smtClean="0"/>
              <a:t>m and n, </a:t>
            </a:r>
            <a:r>
              <a:rPr lang="en-US" sz="2400" dirty="0"/>
              <a:t>when </a:t>
            </a:r>
            <a:r>
              <a:rPr lang="en-US" sz="2400" dirty="0" smtClean="0"/>
              <a:t>sampled, will </a:t>
            </a:r>
            <a:r>
              <a:rPr lang="en-US" sz="2400" dirty="0"/>
              <a:t>satisfy </a:t>
            </a:r>
            <a:r>
              <a:rPr lang="en-US" sz="2400" dirty="0" smtClean="0"/>
              <a:t>n=</a:t>
            </a:r>
            <a:r>
              <a:rPr lang="az-Cyrl-AZ" sz="2400" dirty="0" smtClean="0"/>
              <a:t>Ө</a:t>
            </a:r>
            <a:r>
              <a:rPr lang="en-US" sz="2400" dirty="0" smtClean="0"/>
              <a:t>(m)(uniform</a:t>
            </a:r>
            <a:r>
              <a:rPr lang="en-US" sz="2400" dirty="0"/>
              <a:t>), rather </a:t>
            </a:r>
            <a:r>
              <a:rPr lang="en-US" sz="2400" dirty="0" smtClean="0"/>
              <a:t>than n= </a:t>
            </a:r>
            <a:r>
              <a:rPr lang="en-US" sz="2400" dirty="0" err="1" smtClean="0"/>
              <a:t>m+O</a:t>
            </a:r>
            <a:r>
              <a:rPr lang="en-US" sz="2400" dirty="0" smtClean="0"/>
              <a:t>(1)(</a:t>
            </a:r>
            <a:r>
              <a:rPr lang="en-US" sz="2400" dirty="0"/>
              <a:t>power law).</a:t>
            </a:r>
          </a:p>
        </p:txBody>
      </p:sp>
      <p:sp>
        <p:nvSpPr>
          <p:cNvPr id="2" name="Title 1"/>
          <p:cNvSpPr>
            <a:spLocks noGrp="1"/>
          </p:cNvSpPr>
          <p:nvPr>
            <p:ph type="title"/>
          </p:nvPr>
        </p:nvSpPr>
        <p:spPr/>
        <p:txBody>
          <a:bodyPr/>
          <a:lstStyle/>
          <a:p>
            <a:r>
              <a:rPr lang="en-US" dirty="0" smtClean="0"/>
              <a:t>ISSUES while applying in web</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5234040"/>
            <a:ext cx="21240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902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A simple way to improve this algorithm is to start to comparison of both the sets at the beginning to decide the smallest and by this we can save more time and execution will be very fast.</a:t>
            </a:r>
          </a:p>
          <a:p>
            <a:endParaRPr lang="en-US" dirty="0"/>
          </a:p>
        </p:txBody>
      </p:sp>
      <p:sp>
        <p:nvSpPr>
          <p:cNvPr id="2" name="Title 1"/>
          <p:cNvSpPr>
            <a:spLocks noGrp="1"/>
          </p:cNvSpPr>
          <p:nvPr>
            <p:ph type="title"/>
          </p:nvPr>
        </p:nvSpPr>
        <p:spPr/>
        <p:txBody>
          <a:bodyPr/>
          <a:lstStyle/>
          <a:p>
            <a:r>
              <a:rPr lang="en-US" dirty="0" smtClean="0"/>
              <a:t>Future Work</a:t>
            </a:r>
            <a:endParaRPr lang="en-US" dirty="0"/>
          </a:p>
        </p:txBody>
      </p:sp>
    </p:spTree>
    <p:extLst>
      <p:ext uri="{BB962C8B-B14F-4D97-AF65-F5344CB8AC3E}">
        <p14:creationId xmlns:p14="http://schemas.microsoft.com/office/powerpoint/2010/main" val="4085364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In practice, Web queries are short: 1 to 3 words</a:t>
            </a:r>
          </a:p>
          <a:p>
            <a:r>
              <a:rPr lang="en-US" sz="2400" dirty="0" smtClean="0"/>
              <a:t>Hence, there is almost no need to do multiset intersection and if so, they can be easily handled by pairing the smaller sets firsts.</a:t>
            </a:r>
          </a:p>
          <a:p>
            <a:r>
              <a:rPr lang="en-US" sz="2400" dirty="0" smtClean="0"/>
              <a:t>We need partial evaluation, as most people only look at less than two result pages</a:t>
            </a:r>
          </a:p>
          <a:p>
            <a:r>
              <a:rPr lang="en-US" sz="2400" dirty="0" smtClean="0"/>
              <a:t>Adaptive algorithm that finds first the first answers and in the right order?</a:t>
            </a:r>
          </a:p>
          <a:p>
            <a:r>
              <a:rPr lang="en-US" sz="2400" dirty="0" smtClean="0"/>
              <a:t>That implies first to do the recursion on the left side.</a:t>
            </a:r>
            <a:endParaRPr lang="en-US" sz="2400" dirty="0"/>
          </a:p>
        </p:txBody>
      </p:sp>
      <p:sp>
        <p:nvSpPr>
          <p:cNvPr id="2" name="Title 1"/>
          <p:cNvSpPr>
            <a:spLocks noGrp="1"/>
          </p:cNvSpPr>
          <p:nvPr>
            <p:ph type="title"/>
          </p:nvPr>
        </p:nvSpPr>
        <p:spPr/>
        <p:txBody>
          <a:bodyPr/>
          <a:lstStyle/>
          <a:p>
            <a:r>
              <a:rPr lang="en-US" dirty="0" smtClean="0"/>
              <a:t>Concluding Remarks</a:t>
            </a:r>
            <a:endParaRPr lang="en-US" dirty="0"/>
          </a:p>
        </p:txBody>
      </p:sp>
    </p:spTree>
    <p:extLst>
      <p:ext uri="{BB962C8B-B14F-4D97-AF65-F5344CB8AC3E}">
        <p14:creationId xmlns:p14="http://schemas.microsoft.com/office/powerpoint/2010/main" val="1142202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8000" dirty="0" smtClean="0"/>
              <a:t>THANK YOU</a:t>
            </a:r>
            <a:endParaRPr lang="en-US" sz="8000"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2147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mathematics, the </a:t>
            </a:r>
            <a:r>
              <a:rPr lang="en-US" b="1" dirty="0"/>
              <a:t>intersection</a:t>
            </a:r>
            <a:r>
              <a:rPr lang="en-US" dirty="0"/>
              <a:t> A ∩ B of two </a:t>
            </a:r>
            <a:r>
              <a:rPr lang="en-US" b="1" dirty="0"/>
              <a:t>sets</a:t>
            </a:r>
            <a:r>
              <a:rPr lang="en-US" dirty="0"/>
              <a:t> A and B is the </a:t>
            </a:r>
            <a:r>
              <a:rPr lang="en-US" b="1" dirty="0"/>
              <a:t>set</a:t>
            </a:r>
            <a:r>
              <a:rPr lang="en-US" dirty="0"/>
              <a:t> that contains all elements of A that also belong to B (or equivalently, all elements of B that also belong to A), but no other elements. </a:t>
            </a:r>
            <a:endParaRPr lang="en-US" dirty="0" smtClean="0"/>
          </a:p>
          <a:p>
            <a:endParaRPr lang="en-US" dirty="0"/>
          </a:p>
          <a:p>
            <a:endParaRPr lang="en-US" dirty="0"/>
          </a:p>
        </p:txBody>
      </p:sp>
      <p:sp>
        <p:nvSpPr>
          <p:cNvPr id="2" name="Title 1"/>
          <p:cNvSpPr>
            <a:spLocks noGrp="1"/>
          </p:cNvSpPr>
          <p:nvPr>
            <p:ph type="title"/>
          </p:nvPr>
        </p:nvSpPr>
        <p:spPr/>
        <p:txBody>
          <a:bodyPr/>
          <a:lstStyle/>
          <a:p>
            <a:r>
              <a:rPr lang="en-US" dirty="0" smtClean="0"/>
              <a:t>SET INTERSECTION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625038"/>
            <a:ext cx="2743200" cy="238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84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029200"/>
          </a:xfrm>
        </p:spPr>
        <p:txBody>
          <a:bodyPr>
            <a:normAutofit/>
          </a:bodyPr>
          <a:lstStyle/>
          <a:p>
            <a:pPr algn="just"/>
            <a:r>
              <a:rPr lang="en-US" sz="2000" dirty="0" smtClean="0"/>
              <a:t>Lower bounds for the element uniqueness problem and merging (sorted case) do not apply to the multiple search problem (but the converse is true).</a:t>
            </a:r>
          </a:p>
          <a:p>
            <a:pPr algn="just"/>
            <a:r>
              <a:rPr lang="en-US" sz="2000" dirty="0" smtClean="0"/>
              <a:t>Fernandez de la Vega et al. (1998) analyzed the average case of a simplified version of Hwang-Lin’s binary merge (1972) finding that </a:t>
            </a:r>
            <a:r>
              <a:rPr lang="en-US" sz="2000" dirty="0"/>
              <a:t>if </a:t>
            </a:r>
            <a:endParaRPr lang="en-US" sz="2000" dirty="0" smtClean="0"/>
          </a:p>
          <a:p>
            <a:pPr algn="just"/>
            <a:endParaRPr lang="en-US" sz="2000" dirty="0" smtClean="0"/>
          </a:p>
          <a:p>
            <a:pPr algn="just"/>
            <a:endParaRPr lang="en-US" sz="2000" dirty="0"/>
          </a:p>
          <a:p>
            <a:pPr algn="just"/>
            <a:endParaRPr lang="en-US" sz="2000" dirty="0" smtClean="0"/>
          </a:p>
          <a:p>
            <a:pPr algn="just"/>
            <a:endParaRPr lang="en-US" sz="2000" dirty="0"/>
          </a:p>
          <a:p>
            <a:pPr marL="0" indent="0" algn="just">
              <a:buNone/>
            </a:pPr>
            <a:endParaRPr lang="en-US" sz="2000" dirty="0" smtClean="0"/>
          </a:p>
          <a:p>
            <a:pPr marL="109728" indent="0" algn="just">
              <a:buNone/>
            </a:pPr>
            <a:r>
              <a:rPr lang="en-US" sz="2000" dirty="0" smtClean="0"/>
              <a:t>Adaptive multiple set intersection algorithm (</a:t>
            </a:r>
            <a:r>
              <a:rPr lang="en-US" sz="2000" dirty="0" err="1" smtClean="0"/>
              <a:t>Demaine</a:t>
            </a:r>
            <a:r>
              <a:rPr lang="en-US" sz="2000" dirty="0" smtClean="0"/>
              <a:t> et al., 2000 &amp; 2001). They also defined the difficulty of a problem instance, which was refined later by </a:t>
            </a:r>
            <a:r>
              <a:rPr lang="en-US" sz="2000" dirty="0" err="1" smtClean="0"/>
              <a:t>Barbay</a:t>
            </a:r>
            <a:r>
              <a:rPr lang="en-US" sz="2000" dirty="0" smtClean="0"/>
              <a:t> and Kenyon (2002).</a:t>
            </a:r>
            <a:endParaRPr lang="en-US" sz="2000" dirty="0"/>
          </a:p>
        </p:txBody>
      </p:sp>
      <p:sp>
        <p:nvSpPr>
          <p:cNvPr id="2" name="Title 1"/>
          <p:cNvSpPr>
            <a:spLocks noGrp="1"/>
          </p:cNvSpPr>
          <p:nvPr>
            <p:ph type="title"/>
          </p:nvPr>
        </p:nvSpPr>
        <p:spPr/>
        <p:txBody>
          <a:bodyPr>
            <a:normAutofit fontScale="90000"/>
          </a:bodyPr>
          <a:lstStyle/>
          <a:p>
            <a:r>
              <a:rPr lang="en-US" dirty="0"/>
              <a:t>Related Work</a:t>
            </a:r>
            <a:br>
              <a:rPr lang="en-US"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352800"/>
            <a:ext cx="608647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111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229600" cy="4525963"/>
          </a:xfrm>
        </p:spPr>
        <p:txBody>
          <a:bodyPr>
            <a:normAutofit/>
          </a:bodyPr>
          <a:lstStyle/>
          <a:p>
            <a:pPr marL="109728" indent="0">
              <a:buNone/>
            </a:pPr>
            <a:r>
              <a:rPr lang="en-US" sz="2400" b="1" dirty="0" smtClean="0"/>
              <a:t>Multiple searching:</a:t>
            </a:r>
          </a:p>
          <a:p>
            <a:pPr marL="109728" indent="0">
              <a:buNone/>
            </a:pPr>
            <a:endParaRPr lang="en-US" sz="2400" b="1" dirty="0" smtClean="0"/>
          </a:p>
          <a:p>
            <a:r>
              <a:rPr lang="en-US" sz="2000" dirty="0" smtClean="0"/>
              <a:t>Given an n-element data multi set, D , drawn from an ordered universe, search  D for each element of an m-element query multiset, Q, drawn from the same universe.  An algorithm solving the problem must report any elements in both multi sets.</a:t>
            </a:r>
          </a:p>
          <a:p>
            <a:pPr marL="0" indent="0" algn="just">
              <a:buNone/>
            </a:pPr>
            <a:endParaRPr lang="en-US" sz="2000" dirty="0" smtClean="0"/>
          </a:p>
          <a:p>
            <a:pPr algn="just"/>
            <a:r>
              <a:rPr lang="en-US" sz="2000" dirty="0" smtClean="0"/>
              <a:t>The complexity metric is the number of three-way comparisons (&lt;,=,&gt;) between any pair of elements, worst case or average case (Rawlins, 1992; Baeza-Yates et al., 1993)</a:t>
            </a:r>
          </a:p>
        </p:txBody>
      </p:sp>
      <p:sp>
        <p:nvSpPr>
          <p:cNvPr id="2" name="Title 1"/>
          <p:cNvSpPr>
            <a:spLocks noGrp="1"/>
          </p:cNvSpPr>
          <p:nvPr>
            <p:ph type="title"/>
          </p:nvPr>
        </p:nvSpPr>
        <p:spPr>
          <a:xfrm>
            <a:off x="381000" y="457200"/>
            <a:ext cx="8229600" cy="1143000"/>
          </a:xfrm>
        </p:spPr>
        <p:txBody>
          <a:bodyPr>
            <a:normAutofit fontScale="90000"/>
          </a:bodyPr>
          <a:lstStyle/>
          <a:p>
            <a:r>
              <a:rPr lang="en-US" dirty="0"/>
              <a:t>Introduction</a:t>
            </a:r>
            <a:br>
              <a:rPr lang="en-US" dirty="0"/>
            </a:br>
            <a:endParaRPr lang="en-US" dirty="0"/>
          </a:p>
        </p:txBody>
      </p:sp>
    </p:spTree>
    <p:extLst>
      <p:ext uri="{BB962C8B-B14F-4D97-AF65-F5344CB8AC3E}">
        <p14:creationId xmlns:p14="http://schemas.microsoft.com/office/powerpoint/2010/main" val="2848420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Multiple search when  and  are sets already ordered, hence we obtain the intersection of both sets. We use n=|D|, m=|Q|</a:t>
            </a:r>
          </a:p>
          <a:p>
            <a:r>
              <a:rPr lang="en-US" sz="2400" dirty="0"/>
              <a:t>And n &gt; m </a:t>
            </a:r>
          </a:p>
          <a:p>
            <a:endParaRPr lang="en-US" dirty="0"/>
          </a:p>
        </p:txBody>
      </p:sp>
      <p:sp>
        <p:nvSpPr>
          <p:cNvPr id="2" name="Title 1"/>
          <p:cNvSpPr>
            <a:spLocks noGrp="1"/>
          </p:cNvSpPr>
          <p:nvPr>
            <p:ph type="title"/>
          </p:nvPr>
        </p:nvSpPr>
        <p:spPr/>
        <p:txBody>
          <a:bodyPr>
            <a:normAutofit fontScale="90000"/>
          </a:bodyPr>
          <a:lstStyle/>
          <a:p>
            <a:r>
              <a:rPr lang="en-US" dirty="0"/>
              <a:t>Our problem:</a:t>
            </a:r>
            <a:br>
              <a:rPr lang="en-US" dirty="0"/>
            </a:br>
            <a:endParaRPr lang="en-US" dirty="0"/>
          </a:p>
        </p:txBody>
      </p:sp>
    </p:spTree>
    <p:extLst>
      <p:ext uri="{BB962C8B-B14F-4D97-AF65-F5344CB8AC3E}">
        <p14:creationId xmlns:p14="http://schemas.microsoft.com/office/powerpoint/2010/main" val="374610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Merging: </a:t>
            </a:r>
            <a:r>
              <a:rPr lang="en-US" sz="2400" b="1" i="1" dirty="0" smtClean="0"/>
              <a:t>O(</a:t>
            </a:r>
            <a:r>
              <a:rPr lang="en-US" sz="2400" b="1" i="1" dirty="0" err="1" smtClean="0"/>
              <a:t>m+n</a:t>
            </a:r>
            <a:r>
              <a:rPr lang="en-US" sz="2400" b="1" i="1" dirty="0" smtClean="0"/>
              <a:t>)</a:t>
            </a:r>
          </a:p>
          <a:p>
            <a:r>
              <a:rPr lang="en-US" sz="2400" dirty="0" smtClean="0"/>
              <a:t>Binary search the smaller set in the larger: </a:t>
            </a:r>
          </a:p>
          <a:p>
            <a:pPr marL="109728" indent="0">
              <a:buNone/>
            </a:pPr>
            <a:r>
              <a:rPr lang="en-US" sz="2400" dirty="0" smtClean="0"/>
              <a:t>  </a:t>
            </a:r>
            <a:r>
              <a:rPr lang="en-US" sz="2400" b="1" i="1" dirty="0" smtClean="0"/>
              <a:t>O(m </a:t>
            </a:r>
            <a:r>
              <a:rPr lang="en-US" sz="2400" b="1" i="1" dirty="0" err="1" smtClean="0"/>
              <a:t>ln</a:t>
            </a:r>
            <a:r>
              <a:rPr lang="en-US" sz="2400" b="1" i="1" dirty="0"/>
              <a:t> </a:t>
            </a:r>
            <a:r>
              <a:rPr lang="en-US" sz="2400" b="1" i="1" dirty="0" smtClean="0"/>
              <a:t>n)</a:t>
            </a:r>
          </a:p>
          <a:p>
            <a:endParaRPr lang="en-US" sz="2400" dirty="0" smtClean="0"/>
          </a:p>
          <a:p>
            <a:endParaRPr lang="en-US" sz="2400" dirty="0"/>
          </a:p>
          <a:p>
            <a:r>
              <a:rPr lang="en-US" sz="2400" dirty="0" smtClean="0"/>
              <a:t>Can we do it faster?</a:t>
            </a:r>
          </a:p>
          <a:p>
            <a:r>
              <a:rPr lang="en-US" sz="2400" dirty="0" smtClean="0"/>
              <a:t>Perhaps on average?</a:t>
            </a:r>
          </a:p>
          <a:p>
            <a:endParaRPr lang="en-US" dirty="0"/>
          </a:p>
        </p:txBody>
      </p:sp>
      <p:sp>
        <p:nvSpPr>
          <p:cNvPr id="2" name="Title 1"/>
          <p:cNvSpPr>
            <a:spLocks noGrp="1"/>
          </p:cNvSpPr>
          <p:nvPr>
            <p:ph type="title"/>
          </p:nvPr>
        </p:nvSpPr>
        <p:spPr/>
        <p:txBody>
          <a:bodyPr/>
          <a:lstStyle/>
          <a:p>
            <a:r>
              <a:rPr lang="en-US" dirty="0" smtClean="0"/>
              <a:t>BASES For Set Intersection</a:t>
            </a:r>
            <a:endParaRPr lang="en-US" dirty="0"/>
          </a:p>
        </p:txBody>
      </p:sp>
    </p:spTree>
    <p:extLst>
      <p:ext uri="{BB962C8B-B14F-4D97-AF65-F5344CB8AC3E}">
        <p14:creationId xmlns:p14="http://schemas.microsoft.com/office/powerpoint/2010/main" val="2650674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To over come the above problems we use this this Algorithm.</a:t>
            </a:r>
          </a:p>
          <a:p>
            <a:r>
              <a:rPr lang="en-US" sz="2400" dirty="0" smtClean="0"/>
              <a:t>This is also called as double binary search algorithm.</a:t>
            </a:r>
          </a:p>
          <a:p>
            <a:r>
              <a:rPr lang="en-US" sz="2400" dirty="0" smtClean="0"/>
              <a:t>This is a balanced version of “Hwang and Lin’s Algorithm” because roots were adopted from it.</a:t>
            </a:r>
            <a:endParaRPr lang="en-US" sz="2400" dirty="0"/>
          </a:p>
        </p:txBody>
      </p:sp>
      <p:sp>
        <p:nvSpPr>
          <p:cNvPr id="2" name="Title 1"/>
          <p:cNvSpPr>
            <a:spLocks noGrp="1"/>
          </p:cNvSpPr>
          <p:nvPr>
            <p:ph type="title"/>
          </p:nvPr>
        </p:nvSpPr>
        <p:spPr/>
        <p:txBody>
          <a:bodyPr/>
          <a:lstStyle/>
          <a:p>
            <a:r>
              <a:rPr lang="en-US" dirty="0" smtClean="0"/>
              <a:t>BAEZA-YATES ALGORITHM</a:t>
            </a:r>
            <a:endParaRPr lang="en-US" dirty="0"/>
          </a:p>
        </p:txBody>
      </p:sp>
    </p:spTree>
    <p:extLst>
      <p:ext uri="{BB962C8B-B14F-4D97-AF65-F5344CB8AC3E}">
        <p14:creationId xmlns:p14="http://schemas.microsoft.com/office/powerpoint/2010/main" val="193467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Let us consider two sets of the data such as </a:t>
            </a:r>
          </a:p>
          <a:p>
            <a:pPr marL="0" indent="0">
              <a:buNone/>
            </a:pPr>
            <a:endParaRPr lang="en-US" dirty="0"/>
          </a:p>
          <a:p>
            <a:r>
              <a:rPr lang="en-US" dirty="0"/>
              <a:t>Q</a:t>
            </a:r>
            <a:r>
              <a:rPr lang="en-US" dirty="0" smtClean="0"/>
              <a:t>={1,2,3………1000}</a:t>
            </a:r>
          </a:p>
          <a:p>
            <a:r>
              <a:rPr lang="en-US" dirty="0" smtClean="0"/>
              <a:t>D={1,2,3,4……..100000}</a:t>
            </a:r>
            <a:endParaRPr lang="en-US" dirty="0"/>
          </a:p>
        </p:txBody>
      </p:sp>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Tree>
    <p:extLst>
      <p:ext uri="{BB962C8B-B14F-4D97-AF65-F5344CB8AC3E}">
        <p14:creationId xmlns:p14="http://schemas.microsoft.com/office/powerpoint/2010/main" val="4293136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918</TotalTime>
  <Words>1141</Words>
  <Application>Microsoft Office PowerPoint</Application>
  <PresentationFormat>On-screen Show (4:3)</PresentationFormat>
  <Paragraphs>138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Lucida Sans Unicode</vt:lpstr>
      <vt:lpstr>Verdana</vt:lpstr>
      <vt:lpstr>Wingdings 2</vt:lpstr>
      <vt:lpstr>Wingdings 3</vt:lpstr>
      <vt:lpstr>Concourse</vt:lpstr>
      <vt:lpstr>Fast set Intersection using Baeza-Yates Algorithm</vt:lpstr>
      <vt:lpstr>Agenda </vt:lpstr>
      <vt:lpstr>SET INTERSECTION</vt:lpstr>
      <vt:lpstr>Related Work </vt:lpstr>
      <vt:lpstr>Introduction </vt:lpstr>
      <vt:lpstr>Our problem: </vt:lpstr>
      <vt:lpstr>BASES For Set Intersection</vt:lpstr>
      <vt:lpstr>BAEZA-YATES ALGORITHM</vt:lpstr>
      <vt:lpstr> </vt:lpstr>
      <vt:lpstr>A Simple but Good Average Case Algorithm </vt:lpstr>
      <vt:lpstr>Improvements</vt:lpstr>
      <vt:lpstr>Analysis</vt:lpstr>
      <vt:lpstr>Average Case Analysis (1)</vt:lpstr>
      <vt:lpstr>Actual comparisons of cases</vt:lpstr>
      <vt:lpstr>Experimental Results</vt:lpstr>
      <vt:lpstr>Hybrid Algorithm </vt:lpstr>
      <vt:lpstr>Query Processing in Inverted Indexes</vt:lpstr>
      <vt:lpstr>Intersection vs Merge</vt:lpstr>
      <vt:lpstr>ALGORITHM</vt:lpstr>
      <vt:lpstr>Implementation in C++</vt:lpstr>
      <vt:lpstr>OUTPUT of C++ Code</vt:lpstr>
      <vt:lpstr>Output of Java Code</vt:lpstr>
      <vt:lpstr>Advantages</vt:lpstr>
      <vt:lpstr>ISSUES while applying in web</vt:lpstr>
      <vt:lpstr>Future Work</vt:lpstr>
      <vt:lpstr>Concluding Remarks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Kasturi</dc:creator>
  <cp:lastModifiedBy>Srinivas Kasturi</cp:lastModifiedBy>
  <cp:revision>35</cp:revision>
  <dcterms:created xsi:type="dcterms:W3CDTF">2017-03-22T03:00:40Z</dcterms:created>
  <dcterms:modified xsi:type="dcterms:W3CDTF">2017-04-12T17:42:26Z</dcterms:modified>
</cp:coreProperties>
</file>