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003" r:id="rId1"/>
  </p:sldMasterIdLst>
  <p:notesMasterIdLst>
    <p:notesMasterId r:id="rId16"/>
  </p:notesMasterIdLst>
  <p:sldIdLst>
    <p:sldId id="267" r:id="rId2"/>
    <p:sldId id="269" r:id="rId3"/>
    <p:sldId id="268" r:id="rId4"/>
    <p:sldId id="257" r:id="rId5"/>
    <p:sldId id="270" r:id="rId6"/>
    <p:sldId id="272" r:id="rId7"/>
    <p:sldId id="271" r:id="rId8"/>
    <p:sldId id="258" r:id="rId9"/>
    <p:sldId id="259" r:id="rId10"/>
    <p:sldId id="260" r:id="rId11"/>
    <p:sldId id="261" r:id="rId12"/>
    <p:sldId id="262" r:id="rId13"/>
    <p:sldId id="263" r:id="rId14"/>
    <p:sldId id="273" r:id="rId15"/>
  </p:sldIdLst>
  <p:sldSz cx="14630400" cy="8229600"/>
  <p:notesSz cx="8229600" cy="14630400"/>
  <p:embeddedFontLst>
    <p:embeddedFont>
      <p:font typeface="Arial Black" panose="020B0A04020102020204" pitchFamily="34" charset="0"/>
      <p:bold r:id="rId17"/>
    </p:embeddedFont>
    <p:embeddedFont>
      <p:font typeface="Bell MT" panose="02020503060305020303" pitchFamily="18" charset="0"/>
      <p:regular r:id="rId18"/>
      <p:bold r:id="rId19"/>
      <p:italic r:id="rId20"/>
    </p:embeddedFont>
    <p:embeddedFont>
      <p:font typeface="Consolas" panose="020B0609020204030204" pitchFamily="49" charset="0"/>
      <p:regular r:id="rId21"/>
      <p:bold r:id="rId22"/>
      <p:italic r:id="rId23"/>
      <p:boldItalic r:id="rId24"/>
    </p:embeddedFont>
    <p:embeddedFont>
      <p:font typeface="Merriweather" panose="00000500000000000000" pitchFamily="2" charset="0"/>
      <p:regular r:id="rId25"/>
      <p:bold r:id="rId26"/>
    </p:embeddedFont>
    <p:embeddedFont>
      <p:font typeface="Trebuchet MS" panose="020B0603020202020204" pitchFamily="34" charset="0"/>
      <p:regular r:id="rId27"/>
      <p:bold r:id="rId28"/>
      <p:italic r:id="rId29"/>
      <p:boldItalic r:id="rId30"/>
    </p:embeddedFont>
    <p:embeddedFont>
      <p:font typeface="Wingdings 3" panose="05040102010807070707" pitchFamily="18" charset="2"/>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1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0" d="100"/>
          <a:sy n="70" d="100"/>
        </p:scale>
        <p:origin x="1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380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81488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440815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latin typeface="Arial"/>
              </a:rPr>
              <a:t>”</a:t>
            </a:r>
            <a:endParaRPr lang="en-US" sz="2160" dirty="0">
              <a:solidFill>
                <a:schemeClr val="accent1">
                  <a:lumMod val="60000"/>
                  <a:lumOff val="40000"/>
                </a:schemeClr>
              </a:solidFill>
              <a:latin typeface="Arial"/>
            </a:endParaRPr>
          </a:p>
        </p:txBody>
      </p:sp>
    </p:spTree>
    <p:extLst>
      <p:ext uri="{BB962C8B-B14F-4D97-AF65-F5344CB8AC3E}">
        <p14:creationId xmlns:p14="http://schemas.microsoft.com/office/powerpoint/2010/main" val="2860097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90835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61981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26405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360127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22969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2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3332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3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86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4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94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5906934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5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826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6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8162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7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4661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8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28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590326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611040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51395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391051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0289385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90061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0449125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90298CD5-6C1E-4009-B41F-6DF62E31D3BE}" type="datetimeFigureOut">
              <a:rPr lang="en-US" smtClean="0"/>
              <a:pPr/>
              <a:t>5/4/2025</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8276434"/>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 id="2147484020" r:id="rId17"/>
    <p:sldLayoutId id="2147484021" r:id="rId18"/>
    <p:sldLayoutId id="2147484022" r:id="rId19"/>
    <p:sldLayoutId id="2147484023" r:id="rId20"/>
    <p:sldLayoutId id="2147484024" r:id="rId21"/>
    <p:sldLayoutId id="2147484025" r:id="rId22"/>
    <p:sldLayoutId id="2147484026" r:id="rId23"/>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1D35-A790-00F0-9530-2A7D82C53E73}"/>
              </a:ext>
            </a:extLst>
          </p:cNvPr>
          <p:cNvSpPr>
            <a:spLocks noGrp="1"/>
          </p:cNvSpPr>
          <p:nvPr>
            <p:ph type="ctrTitle"/>
          </p:nvPr>
        </p:nvSpPr>
        <p:spPr>
          <a:xfrm>
            <a:off x="1828800" y="2250004"/>
            <a:ext cx="10972800" cy="2865120"/>
          </a:xfrm>
        </p:spPr>
        <p:txBody>
          <a:bodyPr>
            <a:normAutofit fontScale="90000"/>
          </a:bodyPr>
          <a:lstStyle/>
          <a:p>
            <a:r>
              <a:rPr lang="en-US" sz="5300" dirty="0">
                <a:latin typeface="Merriweather" panose="00000500000000000000" pitchFamily="2" charset="0"/>
              </a:rPr>
              <a:t>INVENTORY MANAGEMENT</a:t>
            </a:r>
            <a:br>
              <a:rPr lang="en-US" sz="5300" dirty="0">
                <a:latin typeface="Merriweather" panose="00000500000000000000" pitchFamily="2" charset="0"/>
              </a:rPr>
            </a:br>
            <a:r>
              <a:rPr lang="en-US" sz="5300" dirty="0">
                <a:latin typeface="Merriweather" panose="00000500000000000000" pitchFamily="2" charset="0"/>
              </a:rPr>
              <a:t>SYSTEM </a:t>
            </a:r>
            <a:br>
              <a:rPr lang="en-US" sz="4800" dirty="0">
                <a:latin typeface="Merriweather" panose="00000500000000000000" pitchFamily="2" charset="0"/>
              </a:rPr>
            </a:br>
            <a:r>
              <a:rPr lang="en-US" sz="4800" dirty="0">
                <a:latin typeface="Merriweather" panose="00000500000000000000" pitchFamily="2" charset="0"/>
              </a:rPr>
              <a:t>ARRAYS FOR PRODUCT CATALOG,</a:t>
            </a:r>
            <a:br>
              <a:rPr lang="en-US" sz="4800" dirty="0">
                <a:latin typeface="Merriweather" panose="00000500000000000000" pitchFamily="2" charset="0"/>
              </a:rPr>
            </a:br>
            <a:r>
              <a:rPr lang="en-US" sz="4800" dirty="0">
                <a:latin typeface="Merriweather" panose="00000500000000000000" pitchFamily="2" charset="0"/>
              </a:rPr>
              <a:t>LINKED LIST FOR SOLD ITEMS HISTORY</a:t>
            </a:r>
            <a:br>
              <a:rPr lang="en-US" sz="4800" dirty="0">
                <a:latin typeface="Merriweather" panose="00000500000000000000" pitchFamily="2" charset="0"/>
              </a:rPr>
            </a:br>
            <a:endParaRPr lang="en-IN" sz="4800" dirty="0">
              <a:latin typeface="Merriweather" panose="00000500000000000000" pitchFamily="2" charset="0"/>
            </a:endParaRPr>
          </a:p>
        </p:txBody>
      </p:sp>
      <p:sp>
        <p:nvSpPr>
          <p:cNvPr id="3" name="Subtitle 2">
            <a:extLst>
              <a:ext uri="{FF2B5EF4-FFF2-40B4-BE49-F238E27FC236}">
                <a16:creationId xmlns:a16="http://schemas.microsoft.com/office/drawing/2014/main" id="{BA3FC1C7-1D46-49A7-A3B6-E89FECB9047B}"/>
              </a:ext>
            </a:extLst>
          </p:cNvPr>
          <p:cNvSpPr>
            <a:spLocks noGrp="1"/>
          </p:cNvSpPr>
          <p:nvPr>
            <p:ph type="subTitle" idx="1"/>
          </p:nvPr>
        </p:nvSpPr>
        <p:spPr>
          <a:xfrm>
            <a:off x="1179693" y="4571004"/>
            <a:ext cx="10972800" cy="1986914"/>
          </a:xfrm>
        </p:spPr>
        <p:txBody>
          <a:bodyPr>
            <a:normAutofit fontScale="25000" lnSpcReduction="20000"/>
          </a:bodyPr>
          <a:lstStyle/>
          <a:p>
            <a:endParaRPr lang="en-US" sz="12800" dirty="0">
              <a:latin typeface="Bell MT" panose="02020503060305020303" pitchFamily="18" charset="0"/>
            </a:endParaRPr>
          </a:p>
          <a:p>
            <a:r>
              <a:rPr lang="en-US" sz="12800" dirty="0">
                <a:latin typeface="Bell MT" panose="02020503060305020303" pitchFamily="18" charset="0"/>
              </a:rPr>
              <a:t>                                        PRESENTED BY</a:t>
            </a:r>
          </a:p>
          <a:p>
            <a:r>
              <a:rPr lang="en-US" sz="8000" dirty="0">
                <a:latin typeface="Arial Black" panose="020B0A04020102020204" pitchFamily="34" charset="0"/>
              </a:rPr>
              <a:t>                                                                                24KB1A05KA</a:t>
            </a:r>
          </a:p>
          <a:p>
            <a:r>
              <a:rPr lang="en-US" sz="8000" dirty="0">
                <a:latin typeface="Arial Black" panose="020B0A04020102020204" pitchFamily="34" charset="0"/>
              </a:rPr>
              <a:t>                                                                               24KB1A05DP</a:t>
            </a:r>
          </a:p>
          <a:p>
            <a:r>
              <a:rPr lang="en-US" sz="8000" dirty="0">
                <a:latin typeface="Arial Black" panose="020B0A04020102020204" pitchFamily="34" charset="0"/>
              </a:rPr>
              <a:t>                                                                               24KB1AO5CU</a:t>
            </a:r>
          </a:p>
          <a:p>
            <a:r>
              <a:rPr lang="en-US" sz="8000" dirty="0">
                <a:latin typeface="Arial Black" panose="020B0A04020102020204" pitchFamily="34" charset="0"/>
              </a:rPr>
              <a:t>                                                                               24KB1A05GA</a:t>
            </a:r>
            <a:endParaRPr lang="en-IN" sz="8000" dirty="0">
              <a:latin typeface="Arial Black" panose="020B0A04020102020204" pitchFamily="34" charset="0"/>
            </a:endParaRPr>
          </a:p>
        </p:txBody>
      </p:sp>
    </p:spTree>
    <p:extLst>
      <p:ext uri="{BB962C8B-B14F-4D97-AF65-F5344CB8AC3E}">
        <p14:creationId xmlns:p14="http://schemas.microsoft.com/office/powerpoint/2010/main" val="82542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9FF4F6-D7A4-412B-C6DA-959C189B1E7C}"/>
              </a:ext>
            </a:extLst>
          </p:cNvPr>
          <p:cNvSpPr/>
          <p:nvPr/>
        </p:nvSpPr>
        <p:spPr>
          <a:xfrm>
            <a:off x="12814662" y="7759336"/>
            <a:ext cx="1815737" cy="394811"/>
          </a:xfrm>
          <a:prstGeom prst="rect">
            <a:avLst/>
          </a:prstGeom>
          <a:solidFill>
            <a:srgbClr val="0915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Image 0" descr="preencoded.png"/>
          <p:cNvPicPr>
            <a:picLocks noChangeAspect="1"/>
          </p:cNvPicPr>
          <p:nvPr/>
        </p:nvPicPr>
        <p:blipFill>
          <a:blip r:embed="rId3"/>
          <a:stretch>
            <a:fillRect/>
          </a:stretch>
        </p:blipFill>
        <p:spPr>
          <a:xfrm>
            <a:off x="9144000" y="0"/>
            <a:ext cx="5486400" cy="8229957"/>
          </a:xfrm>
          <a:prstGeom prst="rect">
            <a:avLst/>
          </a:prstGeom>
        </p:spPr>
      </p:pic>
      <p:sp>
        <p:nvSpPr>
          <p:cNvPr id="3" name="Text 0"/>
          <p:cNvSpPr/>
          <p:nvPr/>
        </p:nvSpPr>
        <p:spPr>
          <a:xfrm>
            <a:off x="855940" y="672465"/>
            <a:ext cx="6405682" cy="496729"/>
          </a:xfrm>
          <a:prstGeom prst="rect">
            <a:avLst/>
          </a:prstGeom>
          <a:noFill/>
          <a:ln/>
        </p:spPr>
        <p:txBody>
          <a:bodyPr wrap="none" lIns="0" tIns="0" rIns="0" bIns="0" rtlCol="0" anchor="t"/>
          <a:lstStyle/>
          <a:p>
            <a:pPr marL="0" indent="0" algn="l">
              <a:lnSpc>
                <a:spcPts val="3900"/>
              </a:lnSpc>
              <a:buNone/>
            </a:pPr>
            <a:r>
              <a:rPr lang="en-US" sz="3100" dirty="0">
                <a:solidFill>
                  <a:srgbClr val="F5F0F0"/>
                </a:solidFill>
                <a:latin typeface="Merriweather" pitchFamily="34" charset="0"/>
                <a:ea typeface="Merriweather" pitchFamily="34" charset="-122"/>
                <a:cs typeface="Merriweather" pitchFamily="34" charset="-120"/>
              </a:rPr>
              <a:t>Code Snapshot: Product Handling</a:t>
            </a:r>
            <a:endParaRPr lang="en-US" sz="3100" dirty="0"/>
          </a:p>
        </p:txBody>
      </p:sp>
      <p:sp>
        <p:nvSpPr>
          <p:cNvPr id="4" name="Shape 1"/>
          <p:cNvSpPr/>
          <p:nvPr/>
        </p:nvSpPr>
        <p:spPr>
          <a:xfrm>
            <a:off x="855940" y="1407557"/>
            <a:ext cx="3636645" cy="2778919"/>
          </a:xfrm>
          <a:prstGeom prst="roundRect">
            <a:avLst>
              <a:gd name="adj" fmla="val 2403"/>
            </a:avLst>
          </a:prstGeom>
          <a:solidFill>
            <a:srgbClr val="003180"/>
          </a:solidFill>
          <a:ln w="7620">
            <a:solidFill>
              <a:srgbClr val="194A99"/>
            </a:solidFill>
            <a:prstDash val="solid"/>
          </a:ln>
        </p:spPr>
        <p:txBody>
          <a:bodyPr/>
          <a:lstStyle/>
          <a:p>
            <a:endParaRPr lang="en-IN"/>
          </a:p>
        </p:txBody>
      </p:sp>
      <p:sp>
        <p:nvSpPr>
          <p:cNvPr id="5" name="Text 2"/>
          <p:cNvSpPr/>
          <p:nvPr/>
        </p:nvSpPr>
        <p:spPr>
          <a:xfrm>
            <a:off x="1022509" y="1574125"/>
            <a:ext cx="1987034" cy="248364"/>
          </a:xfrm>
          <a:prstGeom prst="rect">
            <a:avLst/>
          </a:prstGeom>
          <a:noFill/>
          <a:ln/>
        </p:spPr>
        <p:txBody>
          <a:bodyPr wrap="none" lIns="0" tIns="0" rIns="0" bIns="0" rtlCol="0" anchor="t"/>
          <a:lstStyle/>
          <a:p>
            <a:pPr marL="0" indent="0" algn="l">
              <a:lnSpc>
                <a:spcPts val="1950"/>
              </a:lnSpc>
              <a:buNone/>
            </a:pPr>
            <a:r>
              <a:rPr lang="en-US" sz="1550" dirty="0">
                <a:solidFill>
                  <a:srgbClr val="E2E6E9"/>
                </a:solidFill>
                <a:latin typeface="Merriweather" pitchFamily="34" charset="0"/>
                <a:ea typeface="Merriweather" pitchFamily="34" charset="-122"/>
                <a:cs typeface="Merriweather" pitchFamily="34" charset="-120"/>
              </a:rPr>
              <a:t>Product Structure</a:t>
            </a:r>
            <a:endParaRPr lang="en-US" sz="1550" dirty="0"/>
          </a:p>
        </p:txBody>
      </p:sp>
      <p:sp>
        <p:nvSpPr>
          <p:cNvPr id="6" name="Shape 3"/>
          <p:cNvSpPr/>
          <p:nvPr/>
        </p:nvSpPr>
        <p:spPr>
          <a:xfrm>
            <a:off x="1022509" y="2001322"/>
            <a:ext cx="3303508" cy="2018586"/>
          </a:xfrm>
          <a:prstGeom prst="roundRect">
            <a:avLst>
              <a:gd name="adj" fmla="val 3308"/>
            </a:avLst>
          </a:prstGeom>
          <a:solidFill>
            <a:srgbClr val="001D4D"/>
          </a:solidFill>
          <a:ln/>
        </p:spPr>
        <p:txBody>
          <a:bodyPr/>
          <a:lstStyle/>
          <a:p>
            <a:endParaRPr lang="en-IN"/>
          </a:p>
        </p:txBody>
      </p:sp>
      <p:sp>
        <p:nvSpPr>
          <p:cNvPr id="8" name="Text 5"/>
          <p:cNvSpPr/>
          <p:nvPr/>
        </p:nvSpPr>
        <p:spPr>
          <a:xfrm>
            <a:off x="1173599" y="2120503"/>
            <a:ext cx="3001328" cy="1780222"/>
          </a:xfrm>
          <a:prstGeom prst="rect">
            <a:avLst/>
          </a:prstGeom>
          <a:noFill/>
          <a:ln/>
        </p:spPr>
        <p:txBody>
          <a:bodyPr wrap="square" lIns="0" tIns="0" rIns="0" bIns="0" rtlCol="0" anchor="t"/>
          <a:lstStyle/>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struct Product {</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int id;</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char name[50];</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int quantity;</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float price;</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a:t>
            </a:r>
            <a:endParaRPr lang="en-US" sz="1250" dirty="0"/>
          </a:p>
        </p:txBody>
      </p:sp>
      <p:sp>
        <p:nvSpPr>
          <p:cNvPr id="9" name="Shape 6"/>
          <p:cNvSpPr/>
          <p:nvPr/>
        </p:nvSpPr>
        <p:spPr>
          <a:xfrm>
            <a:off x="4651534" y="1407557"/>
            <a:ext cx="3636645" cy="2778919"/>
          </a:xfrm>
          <a:prstGeom prst="roundRect">
            <a:avLst>
              <a:gd name="adj" fmla="val 2403"/>
            </a:avLst>
          </a:prstGeom>
          <a:solidFill>
            <a:srgbClr val="003180"/>
          </a:solidFill>
          <a:ln w="7620">
            <a:solidFill>
              <a:srgbClr val="194A99"/>
            </a:solidFill>
            <a:prstDash val="solid"/>
          </a:ln>
        </p:spPr>
        <p:txBody>
          <a:bodyPr/>
          <a:lstStyle/>
          <a:p>
            <a:endParaRPr lang="en-IN"/>
          </a:p>
        </p:txBody>
      </p:sp>
      <p:sp>
        <p:nvSpPr>
          <p:cNvPr id="10" name="Text 7"/>
          <p:cNvSpPr/>
          <p:nvPr/>
        </p:nvSpPr>
        <p:spPr>
          <a:xfrm>
            <a:off x="4818102" y="1574125"/>
            <a:ext cx="1987034" cy="248364"/>
          </a:xfrm>
          <a:prstGeom prst="rect">
            <a:avLst/>
          </a:prstGeom>
          <a:noFill/>
          <a:ln/>
        </p:spPr>
        <p:txBody>
          <a:bodyPr wrap="none" lIns="0" tIns="0" rIns="0" bIns="0" rtlCol="0" anchor="t"/>
          <a:lstStyle/>
          <a:p>
            <a:pPr marL="0" indent="0" algn="l">
              <a:lnSpc>
                <a:spcPts val="1950"/>
              </a:lnSpc>
              <a:buNone/>
            </a:pPr>
            <a:r>
              <a:rPr lang="en-US" sz="1550" dirty="0">
                <a:solidFill>
                  <a:srgbClr val="E2E6E9"/>
                </a:solidFill>
                <a:latin typeface="Merriweather" pitchFamily="34" charset="0"/>
                <a:ea typeface="Merriweather" pitchFamily="34" charset="-122"/>
                <a:cs typeface="Merriweather" pitchFamily="34" charset="-120"/>
              </a:rPr>
              <a:t>addProduct()</a:t>
            </a:r>
            <a:endParaRPr lang="en-US" sz="1550" dirty="0"/>
          </a:p>
        </p:txBody>
      </p:sp>
      <p:sp>
        <p:nvSpPr>
          <p:cNvPr id="11" name="Shape 8"/>
          <p:cNvSpPr/>
          <p:nvPr/>
        </p:nvSpPr>
        <p:spPr>
          <a:xfrm>
            <a:off x="4818102" y="2001322"/>
            <a:ext cx="3303508" cy="1509951"/>
          </a:xfrm>
          <a:prstGeom prst="roundRect">
            <a:avLst>
              <a:gd name="adj" fmla="val 4422"/>
            </a:avLst>
          </a:prstGeom>
          <a:solidFill>
            <a:srgbClr val="001D4D"/>
          </a:solidFill>
          <a:ln/>
        </p:spPr>
        <p:txBody>
          <a:bodyPr/>
          <a:lstStyle/>
          <a:p>
            <a:endParaRPr lang="en-IN"/>
          </a:p>
        </p:txBody>
      </p:sp>
      <p:sp>
        <p:nvSpPr>
          <p:cNvPr id="13" name="Text 10"/>
          <p:cNvSpPr/>
          <p:nvPr/>
        </p:nvSpPr>
        <p:spPr>
          <a:xfrm>
            <a:off x="4969193" y="2120503"/>
            <a:ext cx="3001328" cy="1271588"/>
          </a:xfrm>
          <a:prstGeom prst="rect">
            <a:avLst/>
          </a:prstGeom>
          <a:noFill/>
          <a:ln/>
        </p:spPr>
        <p:txBody>
          <a:bodyPr wrap="square" lIns="0" tIns="0" rIns="0" bIns="0" rtlCol="0" anchor="t"/>
          <a:lstStyle/>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void addProduct() {</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 Code to collect product details</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 and store in product array</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a:t>
            </a:r>
            <a:endParaRPr lang="en-US" sz="1250" dirty="0"/>
          </a:p>
        </p:txBody>
      </p:sp>
      <p:sp>
        <p:nvSpPr>
          <p:cNvPr id="14" name="Shape 11"/>
          <p:cNvSpPr/>
          <p:nvPr/>
        </p:nvSpPr>
        <p:spPr>
          <a:xfrm>
            <a:off x="855940" y="4345424"/>
            <a:ext cx="7432119" cy="2270284"/>
          </a:xfrm>
          <a:prstGeom prst="roundRect">
            <a:avLst>
              <a:gd name="adj" fmla="val 2941"/>
            </a:avLst>
          </a:prstGeom>
          <a:solidFill>
            <a:srgbClr val="003180"/>
          </a:solidFill>
          <a:ln w="7620">
            <a:solidFill>
              <a:srgbClr val="194A99"/>
            </a:solidFill>
            <a:prstDash val="solid"/>
          </a:ln>
        </p:spPr>
        <p:txBody>
          <a:bodyPr/>
          <a:lstStyle/>
          <a:p>
            <a:endParaRPr lang="en-IN"/>
          </a:p>
        </p:txBody>
      </p:sp>
      <p:sp>
        <p:nvSpPr>
          <p:cNvPr id="15" name="Text 12"/>
          <p:cNvSpPr/>
          <p:nvPr/>
        </p:nvSpPr>
        <p:spPr>
          <a:xfrm>
            <a:off x="1022509" y="4511993"/>
            <a:ext cx="1987034" cy="248364"/>
          </a:xfrm>
          <a:prstGeom prst="rect">
            <a:avLst/>
          </a:prstGeom>
          <a:noFill/>
          <a:ln/>
        </p:spPr>
        <p:txBody>
          <a:bodyPr wrap="none" lIns="0" tIns="0" rIns="0" bIns="0" rtlCol="0" anchor="t"/>
          <a:lstStyle/>
          <a:p>
            <a:pPr marL="0" indent="0" algn="l">
              <a:lnSpc>
                <a:spcPts val="1950"/>
              </a:lnSpc>
              <a:buNone/>
            </a:pPr>
            <a:r>
              <a:rPr lang="en-US" sz="1550" dirty="0">
                <a:solidFill>
                  <a:srgbClr val="E2E6E9"/>
                </a:solidFill>
                <a:latin typeface="Merriweather" pitchFamily="34" charset="0"/>
                <a:ea typeface="Merriweather" pitchFamily="34" charset="-122"/>
                <a:cs typeface="Merriweather" pitchFamily="34" charset="-120"/>
              </a:rPr>
              <a:t>listProducts()</a:t>
            </a:r>
            <a:endParaRPr lang="en-US" sz="1550" dirty="0"/>
          </a:p>
        </p:txBody>
      </p:sp>
      <p:sp>
        <p:nvSpPr>
          <p:cNvPr id="16" name="Shape 13"/>
          <p:cNvSpPr/>
          <p:nvPr/>
        </p:nvSpPr>
        <p:spPr>
          <a:xfrm>
            <a:off x="1022509" y="4939189"/>
            <a:ext cx="7098982" cy="1509951"/>
          </a:xfrm>
          <a:prstGeom prst="roundRect">
            <a:avLst>
              <a:gd name="adj" fmla="val 4422"/>
            </a:avLst>
          </a:prstGeom>
          <a:solidFill>
            <a:srgbClr val="001D4D"/>
          </a:solidFill>
          <a:ln/>
        </p:spPr>
        <p:txBody>
          <a:bodyPr/>
          <a:lstStyle/>
          <a:p>
            <a:endParaRPr lang="en-IN"/>
          </a:p>
        </p:txBody>
      </p:sp>
      <p:sp>
        <p:nvSpPr>
          <p:cNvPr id="18" name="Text 15"/>
          <p:cNvSpPr/>
          <p:nvPr/>
        </p:nvSpPr>
        <p:spPr>
          <a:xfrm>
            <a:off x="1173599" y="5058370"/>
            <a:ext cx="6796802" cy="1271588"/>
          </a:xfrm>
          <a:prstGeom prst="rect">
            <a:avLst/>
          </a:prstGeom>
          <a:noFill/>
          <a:ln/>
        </p:spPr>
        <p:txBody>
          <a:bodyPr wrap="square" lIns="0" tIns="0" rIns="0" bIns="0" rtlCol="0" anchor="t"/>
          <a:lstStyle/>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void listProducts() {</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 Code to display all available</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 products in the system</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a:t>
            </a:r>
            <a:endParaRPr lang="en-US" sz="1250" dirty="0"/>
          </a:p>
        </p:txBody>
      </p:sp>
      <p:sp>
        <p:nvSpPr>
          <p:cNvPr id="19" name="Text 16"/>
          <p:cNvSpPr/>
          <p:nvPr/>
        </p:nvSpPr>
        <p:spPr>
          <a:xfrm>
            <a:off x="855940" y="6794540"/>
            <a:ext cx="7432119" cy="762953"/>
          </a:xfrm>
          <a:prstGeom prst="rect">
            <a:avLst/>
          </a:prstGeom>
          <a:noFill/>
          <a:ln/>
        </p:spPr>
        <p:txBody>
          <a:bodyPr wrap="squar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The code includes the structure of the Product and sample functions for adding and listing products. The highlights include ID-based product search and input validation for product count, ensuring data integrity.</a:t>
            </a:r>
            <a:endParaRPr lang="en-US" sz="12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3" grpId="0" animBg="1"/>
      <p:bldP spid="14" grpId="0" animBg="1"/>
      <p:bldP spid="15" grpId="0" animBg="1"/>
      <p:bldP spid="16"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97117E0-FB89-9DEC-642F-4F80714C157E}"/>
              </a:ext>
            </a:extLst>
          </p:cNvPr>
          <p:cNvSpPr/>
          <p:nvPr/>
        </p:nvSpPr>
        <p:spPr>
          <a:xfrm>
            <a:off x="12814662" y="7759336"/>
            <a:ext cx="1815737" cy="394811"/>
          </a:xfrm>
          <a:prstGeom prst="rect">
            <a:avLst/>
          </a:prstGeom>
          <a:solidFill>
            <a:srgbClr val="0915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3798" y="769025"/>
            <a:ext cx="5942767" cy="501372"/>
          </a:xfrm>
          <a:prstGeom prst="rect">
            <a:avLst/>
          </a:prstGeom>
          <a:noFill/>
          <a:ln/>
        </p:spPr>
        <p:txBody>
          <a:bodyPr wrap="none" lIns="0" tIns="0" rIns="0" bIns="0" rtlCol="0" anchor="t"/>
          <a:lstStyle/>
          <a:p>
            <a:pPr marL="0" indent="0" algn="l">
              <a:lnSpc>
                <a:spcPts val="3900"/>
              </a:lnSpc>
              <a:buNone/>
            </a:pPr>
            <a:r>
              <a:rPr lang="en-US" sz="3150" dirty="0">
                <a:solidFill>
                  <a:srgbClr val="F5F0F0"/>
                </a:solidFill>
                <a:latin typeface="Merriweather" pitchFamily="34" charset="0"/>
                <a:ea typeface="Merriweather" pitchFamily="34" charset="-122"/>
                <a:cs typeface="Merriweather" pitchFamily="34" charset="-120"/>
              </a:rPr>
              <a:t>Code Snapshot: Sales Handling</a:t>
            </a:r>
            <a:endParaRPr lang="en-US" sz="3150" dirty="0"/>
          </a:p>
        </p:txBody>
      </p:sp>
      <p:sp>
        <p:nvSpPr>
          <p:cNvPr id="4" name="Shape 1"/>
          <p:cNvSpPr/>
          <p:nvPr/>
        </p:nvSpPr>
        <p:spPr>
          <a:xfrm>
            <a:off x="863798" y="1511022"/>
            <a:ext cx="3628072" cy="2547699"/>
          </a:xfrm>
          <a:prstGeom prst="roundRect">
            <a:avLst>
              <a:gd name="adj" fmla="val 2645"/>
            </a:avLst>
          </a:prstGeom>
          <a:solidFill>
            <a:srgbClr val="003180"/>
          </a:solidFill>
          <a:ln w="7620">
            <a:solidFill>
              <a:srgbClr val="194A99"/>
            </a:solidFill>
            <a:prstDash val="solid"/>
          </a:ln>
        </p:spPr>
        <p:txBody>
          <a:bodyPr/>
          <a:lstStyle/>
          <a:p>
            <a:endParaRPr lang="en-IN"/>
          </a:p>
        </p:txBody>
      </p:sp>
      <p:sp>
        <p:nvSpPr>
          <p:cNvPr id="5" name="Text 2"/>
          <p:cNvSpPr/>
          <p:nvPr/>
        </p:nvSpPr>
        <p:spPr>
          <a:xfrm>
            <a:off x="1031796" y="1679019"/>
            <a:ext cx="2005489" cy="250627"/>
          </a:xfrm>
          <a:prstGeom prst="rect">
            <a:avLst/>
          </a:prstGeom>
          <a:noFill/>
          <a:ln/>
        </p:spPr>
        <p:txBody>
          <a:bodyPr wrap="none" lIns="0" tIns="0" rIns="0" bIns="0" rtlCol="0" anchor="t"/>
          <a:lstStyle/>
          <a:p>
            <a:pPr marL="0" indent="0" algn="l">
              <a:lnSpc>
                <a:spcPts val="1950"/>
              </a:lnSpc>
              <a:buNone/>
            </a:pPr>
            <a:r>
              <a:rPr lang="en-US" sz="1550" dirty="0">
                <a:solidFill>
                  <a:srgbClr val="E2E6E9"/>
                </a:solidFill>
                <a:latin typeface="Merriweather" pitchFamily="34" charset="0"/>
                <a:ea typeface="Merriweather" pitchFamily="34" charset="-122"/>
                <a:cs typeface="Merriweather" pitchFamily="34" charset="-120"/>
              </a:rPr>
              <a:t>Sale Structure</a:t>
            </a:r>
            <a:endParaRPr lang="en-US" sz="1550" dirty="0"/>
          </a:p>
        </p:txBody>
      </p:sp>
      <p:sp>
        <p:nvSpPr>
          <p:cNvPr id="6" name="Shape 3"/>
          <p:cNvSpPr/>
          <p:nvPr/>
        </p:nvSpPr>
        <p:spPr>
          <a:xfrm>
            <a:off x="1031796" y="2110026"/>
            <a:ext cx="3292078" cy="1780699"/>
          </a:xfrm>
          <a:prstGeom prst="roundRect">
            <a:avLst>
              <a:gd name="adj" fmla="val 3784"/>
            </a:avLst>
          </a:prstGeom>
          <a:solidFill>
            <a:srgbClr val="001D4D"/>
          </a:solidFill>
          <a:ln/>
        </p:spPr>
        <p:txBody>
          <a:bodyPr/>
          <a:lstStyle/>
          <a:p>
            <a:endParaRPr lang="en-IN"/>
          </a:p>
        </p:txBody>
      </p:sp>
      <p:sp>
        <p:nvSpPr>
          <p:cNvPr id="8" name="Text 5"/>
          <p:cNvSpPr/>
          <p:nvPr/>
        </p:nvSpPr>
        <p:spPr>
          <a:xfrm>
            <a:off x="1184196" y="2230279"/>
            <a:ext cx="2987278" cy="1540193"/>
          </a:xfrm>
          <a:prstGeom prst="rect">
            <a:avLst/>
          </a:prstGeom>
          <a:noFill/>
          <a:ln/>
        </p:spPr>
        <p:txBody>
          <a:bodyPr wrap="square" lIns="0" tIns="0" rIns="0" bIns="0" rtlCol="0" anchor="t"/>
          <a:lstStyle/>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struct Sale {</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int product_id;</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int quantity_sold;</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float total_price;</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a:t>
            </a:r>
            <a:endParaRPr lang="en-US" sz="1250" dirty="0"/>
          </a:p>
        </p:txBody>
      </p:sp>
      <p:sp>
        <p:nvSpPr>
          <p:cNvPr id="9" name="Shape 6"/>
          <p:cNvSpPr/>
          <p:nvPr/>
        </p:nvSpPr>
        <p:spPr>
          <a:xfrm>
            <a:off x="4652248" y="1511022"/>
            <a:ext cx="3628072" cy="2547699"/>
          </a:xfrm>
          <a:prstGeom prst="roundRect">
            <a:avLst>
              <a:gd name="adj" fmla="val 2645"/>
            </a:avLst>
          </a:prstGeom>
          <a:solidFill>
            <a:srgbClr val="003180"/>
          </a:solidFill>
          <a:ln w="7620">
            <a:solidFill>
              <a:srgbClr val="194A99"/>
            </a:solidFill>
            <a:prstDash val="solid"/>
          </a:ln>
        </p:spPr>
        <p:txBody>
          <a:bodyPr/>
          <a:lstStyle/>
          <a:p>
            <a:endParaRPr lang="en-IN"/>
          </a:p>
        </p:txBody>
      </p:sp>
      <p:sp>
        <p:nvSpPr>
          <p:cNvPr id="10" name="Text 7"/>
          <p:cNvSpPr/>
          <p:nvPr/>
        </p:nvSpPr>
        <p:spPr>
          <a:xfrm>
            <a:off x="4820245" y="1679019"/>
            <a:ext cx="2005489" cy="250627"/>
          </a:xfrm>
          <a:prstGeom prst="rect">
            <a:avLst/>
          </a:prstGeom>
          <a:noFill/>
          <a:ln/>
        </p:spPr>
        <p:txBody>
          <a:bodyPr wrap="none" lIns="0" tIns="0" rIns="0" bIns="0" rtlCol="0" anchor="t"/>
          <a:lstStyle/>
          <a:p>
            <a:pPr marL="0" indent="0" algn="l">
              <a:lnSpc>
                <a:spcPts val="1950"/>
              </a:lnSpc>
              <a:buNone/>
            </a:pPr>
            <a:r>
              <a:rPr lang="en-US" sz="1550" dirty="0">
                <a:solidFill>
                  <a:srgbClr val="E2E6E9"/>
                </a:solidFill>
                <a:latin typeface="Merriweather" pitchFamily="34" charset="0"/>
                <a:ea typeface="Merriweather" pitchFamily="34" charset="-122"/>
                <a:cs typeface="Merriweather" pitchFamily="34" charset="-120"/>
              </a:rPr>
              <a:t>sellProduct()</a:t>
            </a:r>
            <a:endParaRPr lang="en-US" sz="1550" dirty="0"/>
          </a:p>
        </p:txBody>
      </p:sp>
      <p:sp>
        <p:nvSpPr>
          <p:cNvPr id="11" name="Shape 8"/>
          <p:cNvSpPr/>
          <p:nvPr/>
        </p:nvSpPr>
        <p:spPr>
          <a:xfrm>
            <a:off x="4820245" y="2110026"/>
            <a:ext cx="3292078" cy="1524000"/>
          </a:xfrm>
          <a:prstGeom prst="roundRect">
            <a:avLst>
              <a:gd name="adj" fmla="val 4422"/>
            </a:avLst>
          </a:prstGeom>
          <a:solidFill>
            <a:srgbClr val="001D4D"/>
          </a:solidFill>
          <a:ln/>
        </p:spPr>
        <p:txBody>
          <a:bodyPr/>
          <a:lstStyle/>
          <a:p>
            <a:endParaRPr lang="en-IN"/>
          </a:p>
        </p:txBody>
      </p:sp>
      <p:sp>
        <p:nvSpPr>
          <p:cNvPr id="13" name="Text 10"/>
          <p:cNvSpPr/>
          <p:nvPr/>
        </p:nvSpPr>
        <p:spPr>
          <a:xfrm>
            <a:off x="4972645" y="2230279"/>
            <a:ext cx="2987278" cy="1283494"/>
          </a:xfrm>
          <a:prstGeom prst="rect">
            <a:avLst/>
          </a:prstGeom>
          <a:noFill/>
          <a:ln/>
        </p:spPr>
        <p:txBody>
          <a:bodyPr wrap="square" lIns="0" tIns="0" rIns="0" bIns="0" rtlCol="0" anchor="t"/>
          <a:lstStyle/>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void sellProduct() {</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 Code to update quantity after sale</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 and record sale in sales array</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a:t>
            </a:r>
            <a:endParaRPr lang="en-US" sz="1250" dirty="0"/>
          </a:p>
        </p:txBody>
      </p:sp>
      <p:sp>
        <p:nvSpPr>
          <p:cNvPr id="14" name="Shape 11"/>
          <p:cNvSpPr/>
          <p:nvPr/>
        </p:nvSpPr>
        <p:spPr>
          <a:xfrm>
            <a:off x="863798" y="4219099"/>
            <a:ext cx="7416403" cy="2291001"/>
          </a:xfrm>
          <a:prstGeom prst="roundRect">
            <a:avLst>
              <a:gd name="adj" fmla="val 2941"/>
            </a:avLst>
          </a:prstGeom>
          <a:solidFill>
            <a:srgbClr val="003180"/>
          </a:solidFill>
          <a:ln w="7620">
            <a:solidFill>
              <a:srgbClr val="194A99"/>
            </a:solidFill>
            <a:prstDash val="solid"/>
          </a:ln>
        </p:spPr>
        <p:txBody>
          <a:bodyPr/>
          <a:lstStyle/>
          <a:p>
            <a:endParaRPr lang="en-IN"/>
          </a:p>
        </p:txBody>
      </p:sp>
      <p:sp>
        <p:nvSpPr>
          <p:cNvPr id="15" name="Text 12"/>
          <p:cNvSpPr/>
          <p:nvPr/>
        </p:nvSpPr>
        <p:spPr>
          <a:xfrm>
            <a:off x="1031796" y="4387096"/>
            <a:ext cx="2005489" cy="250627"/>
          </a:xfrm>
          <a:prstGeom prst="rect">
            <a:avLst/>
          </a:prstGeom>
          <a:noFill/>
          <a:ln/>
        </p:spPr>
        <p:txBody>
          <a:bodyPr wrap="none" lIns="0" tIns="0" rIns="0" bIns="0" rtlCol="0" anchor="t"/>
          <a:lstStyle/>
          <a:p>
            <a:pPr marL="0" indent="0" algn="l">
              <a:lnSpc>
                <a:spcPts val="1950"/>
              </a:lnSpc>
              <a:buNone/>
            </a:pPr>
            <a:r>
              <a:rPr lang="en-US" sz="1550" dirty="0">
                <a:solidFill>
                  <a:srgbClr val="E2E6E9"/>
                </a:solidFill>
                <a:latin typeface="Merriweather" pitchFamily="34" charset="0"/>
                <a:ea typeface="Merriweather" pitchFamily="34" charset="-122"/>
                <a:cs typeface="Merriweather" pitchFamily="34" charset="-120"/>
              </a:rPr>
              <a:t>listSales()</a:t>
            </a:r>
            <a:endParaRPr lang="en-US" sz="1550" dirty="0"/>
          </a:p>
        </p:txBody>
      </p:sp>
      <p:sp>
        <p:nvSpPr>
          <p:cNvPr id="16" name="Shape 13"/>
          <p:cNvSpPr/>
          <p:nvPr/>
        </p:nvSpPr>
        <p:spPr>
          <a:xfrm>
            <a:off x="1031796" y="4818102"/>
            <a:ext cx="7080409" cy="1524000"/>
          </a:xfrm>
          <a:prstGeom prst="roundRect">
            <a:avLst>
              <a:gd name="adj" fmla="val 4422"/>
            </a:avLst>
          </a:prstGeom>
          <a:solidFill>
            <a:srgbClr val="001D4D"/>
          </a:solidFill>
          <a:ln/>
        </p:spPr>
        <p:txBody>
          <a:bodyPr/>
          <a:lstStyle/>
          <a:p>
            <a:endParaRPr lang="en-IN"/>
          </a:p>
        </p:txBody>
      </p:sp>
      <p:sp>
        <p:nvSpPr>
          <p:cNvPr id="18" name="Text 15"/>
          <p:cNvSpPr/>
          <p:nvPr/>
        </p:nvSpPr>
        <p:spPr>
          <a:xfrm>
            <a:off x="1184196" y="4938355"/>
            <a:ext cx="6775609" cy="1283494"/>
          </a:xfrm>
          <a:prstGeom prst="rect">
            <a:avLst/>
          </a:prstGeom>
          <a:noFill/>
          <a:ln/>
        </p:spPr>
        <p:txBody>
          <a:bodyPr wrap="square" lIns="0" tIns="0" rIns="0" bIns="0" rtlCol="0" anchor="t"/>
          <a:lstStyle/>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void listSales() {</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 Code to display list of sold</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 items with total price</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a:t>
            </a:r>
            <a:endParaRPr lang="en-US" sz="1250" dirty="0"/>
          </a:p>
          <a:p>
            <a:pPr marL="0" indent="0" algn="l">
              <a:lnSpc>
                <a:spcPts val="2000"/>
              </a:lnSpc>
              <a:buNone/>
            </a:pPr>
            <a:r>
              <a:rPr lang="en-US" sz="1250" dirty="0">
                <a:solidFill>
                  <a:srgbClr val="E2E6E9"/>
                </a:solidFill>
                <a:highlight>
                  <a:srgbClr val="001D4D"/>
                </a:highlight>
                <a:latin typeface="Consolas" pitchFamily="34" charset="0"/>
                <a:ea typeface="Consolas" pitchFamily="34" charset="-122"/>
                <a:cs typeface="Consolas" pitchFamily="34" charset="-120"/>
              </a:rPr>
              <a:t>      </a:t>
            </a:r>
            <a:endParaRPr lang="en-US" sz="1250" dirty="0"/>
          </a:p>
        </p:txBody>
      </p:sp>
      <p:sp>
        <p:nvSpPr>
          <p:cNvPr id="19" name="Text 16"/>
          <p:cNvSpPr/>
          <p:nvPr/>
        </p:nvSpPr>
        <p:spPr>
          <a:xfrm>
            <a:off x="863798" y="6690479"/>
            <a:ext cx="7416403" cy="770096"/>
          </a:xfrm>
          <a:prstGeom prst="rect">
            <a:avLst/>
          </a:prstGeom>
          <a:noFill/>
          <a:ln/>
        </p:spPr>
        <p:txBody>
          <a:bodyPr wrap="squar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The sales handling code includes the structure of the Sale and sample functions for selling products and listing sales. Key features include quantity check before sale, sale record creation, and sales listed with total value, ensuring accurate sales tracking.</a:t>
            </a:r>
            <a:endParaRPr lang="en-US" sz="12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3" grpId="0" animBg="1"/>
      <p:bldP spid="14" grpId="0" animBg="1"/>
      <p:bldP spid="15" grpId="0" animBg="1"/>
      <p:bldP spid="16"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706993"/>
            <a:ext cx="5186482" cy="501372"/>
          </a:xfrm>
          <a:prstGeom prst="rect">
            <a:avLst/>
          </a:prstGeom>
          <a:noFill/>
          <a:ln/>
        </p:spPr>
        <p:txBody>
          <a:bodyPr wrap="none" lIns="0" tIns="0" rIns="0" bIns="0" rtlCol="0" anchor="t"/>
          <a:lstStyle/>
          <a:p>
            <a:pPr marL="0" indent="0" algn="l">
              <a:lnSpc>
                <a:spcPts val="3900"/>
              </a:lnSpc>
              <a:buNone/>
            </a:pPr>
            <a:r>
              <a:rPr lang="en-US" sz="3150" dirty="0">
                <a:solidFill>
                  <a:srgbClr val="F5F0F0"/>
                </a:solidFill>
                <a:latin typeface="Merriweather" pitchFamily="34" charset="0"/>
                <a:ea typeface="Merriweather" pitchFamily="34" charset="-122"/>
                <a:cs typeface="Merriweather" pitchFamily="34" charset="-120"/>
              </a:rPr>
              <a:t>Sample Test Case &amp; Output</a:t>
            </a:r>
            <a:endParaRPr lang="en-US" sz="3150" dirty="0"/>
          </a:p>
        </p:txBody>
      </p:sp>
      <p:sp>
        <p:nvSpPr>
          <p:cNvPr id="4" name="Shape 1"/>
          <p:cNvSpPr/>
          <p:nvPr/>
        </p:nvSpPr>
        <p:spPr>
          <a:xfrm>
            <a:off x="6350198" y="1448991"/>
            <a:ext cx="7416403" cy="5123021"/>
          </a:xfrm>
          <a:prstGeom prst="roundRect">
            <a:avLst>
              <a:gd name="adj" fmla="val 1315"/>
            </a:avLst>
          </a:prstGeom>
          <a:noFill/>
          <a:ln w="7620">
            <a:solidFill>
              <a:srgbClr val="FFFFFF">
                <a:alpha val="24000"/>
              </a:srgbClr>
            </a:solidFill>
            <a:prstDash val="solid"/>
          </a:ln>
        </p:spPr>
        <p:txBody>
          <a:bodyPr/>
          <a:lstStyle/>
          <a:p>
            <a:endParaRPr lang="en-IN"/>
          </a:p>
        </p:txBody>
      </p:sp>
      <p:sp>
        <p:nvSpPr>
          <p:cNvPr id="5" name="Shape 2"/>
          <p:cNvSpPr/>
          <p:nvPr/>
        </p:nvSpPr>
        <p:spPr>
          <a:xfrm>
            <a:off x="6357818" y="1456611"/>
            <a:ext cx="7401163" cy="464344"/>
          </a:xfrm>
          <a:prstGeom prst="rect">
            <a:avLst/>
          </a:prstGeom>
          <a:solidFill>
            <a:srgbClr val="FFFFFF">
              <a:alpha val="4000"/>
            </a:srgbClr>
          </a:solidFill>
          <a:ln/>
        </p:spPr>
        <p:txBody>
          <a:bodyPr/>
          <a:lstStyle/>
          <a:p>
            <a:endParaRPr lang="en-IN"/>
          </a:p>
        </p:txBody>
      </p:sp>
      <p:sp>
        <p:nvSpPr>
          <p:cNvPr id="6" name="Text 3"/>
          <p:cNvSpPr/>
          <p:nvPr/>
        </p:nvSpPr>
        <p:spPr>
          <a:xfrm>
            <a:off x="6518196" y="1560433"/>
            <a:ext cx="7080409" cy="25669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Adding Products:</a:t>
            </a:r>
            <a:endParaRPr lang="en-US" sz="1250" dirty="0"/>
          </a:p>
        </p:txBody>
      </p:sp>
      <p:sp>
        <p:nvSpPr>
          <p:cNvPr id="7" name="Shape 4"/>
          <p:cNvSpPr/>
          <p:nvPr/>
        </p:nvSpPr>
        <p:spPr>
          <a:xfrm>
            <a:off x="6357818" y="1920954"/>
            <a:ext cx="7401163" cy="464344"/>
          </a:xfrm>
          <a:prstGeom prst="rect">
            <a:avLst/>
          </a:prstGeom>
          <a:solidFill>
            <a:srgbClr val="000000">
              <a:alpha val="4000"/>
            </a:srgbClr>
          </a:solidFill>
          <a:ln/>
        </p:spPr>
        <p:txBody>
          <a:bodyPr/>
          <a:lstStyle/>
          <a:p>
            <a:endParaRPr lang="en-IN"/>
          </a:p>
        </p:txBody>
      </p:sp>
      <p:sp>
        <p:nvSpPr>
          <p:cNvPr id="8" name="Text 5"/>
          <p:cNvSpPr/>
          <p:nvPr/>
        </p:nvSpPr>
        <p:spPr>
          <a:xfrm>
            <a:off x="6518196" y="2024777"/>
            <a:ext cx="7080409" cy="25669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Apple (ID: 101, Qty: 50, Price: 2.5)</a:t>
            </a:r>
            <a:endParaRPr lang="en-US" sz="1250" dirty="0"/>
          </a:p>
        </p:txBody>
      </p:sp>
      <p:sp>
        <p:nvSpPr>
          <p:cNvPr id="9" name="Shape 6"/>
          <p:cNvSpPr/>
          <p:nvPr/>
        </p:nvSpPr>
        <p:spPr>
          <a:xfrm>
            <a:off x="6357818" y="2385298"/>
            <a:ext cx="7401163" cy="464344"/>
          </a:xfrm>
          <a:prstGeom prst="rect">
            <a:avLst/>
          </a:prstGeom>
          <a:solidFill>
            <a:srgbClr val="FFFFFF">
              <a:alpha val="4000"/>
            </a:srgbClr>
          </a:solidFill>
          <a:ln/>
        </p:spPr>
        <p:txBody>
          <a:bodyPr/>
          <a:lstStyle/>
          <a:p>
            <a:endParaRPr lang="en-IN"/>
          </a:p>
        </p:txBody>
      </p:sp>
      <p:sp>
        <p:nvSpPr>
          <p:cNvPr id="10" name="Text 7"/>
          <p:cNvSpPr/>
          <p:nvPr/>
        </p:nvSpPr>
        <p:spPr>
          <a:xfrm>
            <a:off x="6518196" y="2489121"/>
            <a:ext cx="7080409" cy="25669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Banana (ID: 102, Qty: 100, Price: 1.0)</a:t>
            </a:r>
            <a:endParaRPr lang="en-US" sz="1250" dirty="0"/>
          </a:p>
        </p:txBody>
      </p:sp>
      <p:sp>
        <p:nvSpPr>
          <p:cNvPr id="11" name="Shape 8"/>
          <p:cNvSpPr/>
          <p:nvPr/>
        </p:nvSpPr>
        <p:spPr>
          <a:xfrm>
            <a:off x="6357818" y="2849642"/>
            <a:ext cx="7401163" cy="464344"/>
          </a:xfrm>
          <a:prstGeom prst="rect">
            <a:avLst/>
          </a:prstGeom>
          <a:solidFill>
            <a:srgbClr val="000000">
              <a:alpha val="4000"/>
            </a:srgbClr>
          </a:solidFill>
          <a:ln/>
        </p:spPr>
        <p:txBody>
          <a:bodyPr/>
          <a:lstStyle/>
          <a:p>
            <a:endParaRPr lang="en-IN"/>
          </a:p>
        </p:txBody>
      </p:sp>
      <p:sp>
        <p:nvSpPr>
          <p:cNvPr id="12" name="Text 9"/>
          <p:cNvSpPr/>
          <p:nvPr/>
        </p:nvSpPr>
        <p:spPr>
          <a:xfrm>
            <a:off x="6518196" y="2953464"/>
            <a:ext cx="7080409" cy="25669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Selling:</a:t>
            </a:r>
            <a:endParaRPr lang="en-US" sz="1250" dirty="0"/>
          </a:p>
        </p:txBody>
      </p:sp>
      <p:sp>
        <p:nvSpPr>
          <p:cNvPr id="13" name="Shape 10"/>
          <p:cNvSpPr/>
          <p:nvPr/>
        </p:nvSpPr>
        <p:spPr>
          <a:xfrm>
            <a:off x="6357818" y="3313986"/>
            <a:ext cx="7401163" cy="464344"/>
          </a:xfrm>
          <a:prstGeom prst="rect">
            <a:avLst/>
          </a:prstGeom>
          <a:solidFill>
            <a:srgbClr val="FFFFFF">
              <a:alpha val="4000"/>
            </a:srgbClr>
          </a:solidFill>
          <a:ln/>
        </p:spPr>
        <p:txBody>
          <a:bodyPr/>
          <a:lstStyle/>
          <a:p>
            <a:endParaRPr lang="en-IN"/>
          </a:p>
        </p:txBody>
      </p:sp>
      <p:sp>
        <p:nvSpPr>
          <p:cNvPr id="14" name="Text 11"/>
          <p:cNvSpPr/>
          <p:nvPr/>
        </p:nvSpPr>
        <p:spPr>
          <a:xfrm>
            <a:off x="6518196" y="3417808"/>
            <a:ext cx="7080409" cy="25669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Apple ×10 → ₹25.00</a:t>
            </a:r>
            <a:endParaRPr lang="en-US" sz="1250" dirty="0"/>
          </a:p>
        </p:txBody>
      </p:sp>
      <p:sp>
        <p:nvSpPr>
          <p:cNvPr id="15" name="Shape 12"/>
          <p:cNvSpPr/>
          <p:nvPr/>
        </p:nvSpPr>
        <p:spPr>
          <a:xfrm>
            <a:off x="6357818" y="3778329"/>
            <a:ext cx="7401163" cy="464344"/>
          </a:xfrm>
          <a:prstGeom prst="rect">
            <a:avLst/>
          </a:prstGeom>
          <a:solidFill>
            <a:srgbClr val="000000">
              <a:alpha val="4000"/>
            </a:srgbClr>
          </a:solidFill>
          <a:ln/>
        </p:spPr>
        <p:txBody>
          <a:bodyPr/>
          <a:lstStyle/>
          <a:p>
            <a:endParaRPr lang="en-IN"/>
          </a:p>
        </p:txBody>
      </p:sp>
      <p:sp>
        <p:nvSpPr>
          <p:cNvPr id="16" name="Text 13"/>
          <p:cNvSpPr/>
          <p:nvPr/>
        </p:nvSpPr>
        <p:spPr>
          <a:xfrm>
            <a:off x="6518196" y="3882152"/>
            <a:ext cx="7080409" cy="25669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Output:</a:t>
            </a:r>
            <a:endParaRPr lang="en-US" sz="1250" dirty="0"/>
          </a:p>
        </p:txBody>
      </p:sp>
      <p:sp>
        <p:nvSpPr>
          <p:cNvPr id="17" name="Shape 14"/>
          <p:cNvSpPr/>
          <p:nvPr/>
        </p:nvSpPr>
        <p:spPr>
          <a:xfrm>
            <a:off x="6357818" y="4242673"/>
            <a:ext cx="7401163" cy="464344"/>
          </a:xfrm>
          <a:prstGeom prst="rect">
            <a:avLst/>
          </a:prstGeom>
          <a:solidFill>
            <a:srgbClr val="FFFFFF">
              <a:alpha val="4000"/>
            </a:srgbClr>
          </a:solidFill>
          <a:ln/>
        </p:spPr>
        <p:txBody>
          <a:bodyPr/>
          <a:lstStyle/>
          <a:p>
            <a:endParaRPr lang="en-IN"/>
          </a:p>
        </p:txBody>
      </p:sp>
      <p:sp>
        <p:nvSpPr>
          <p:cNvPr id="18" name="Text 15"/>
          <p:cNvSpPr/>
          <p:nvPr/>
        </p:nvSpPr>
        <p:spPr>
          <a:xfrm>
            <a:off x="6518196" y="4346496"/>
            <a:ext cx="7080409" cy="25669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ID Name Qty Price</a:t>
            </a:r>
            <a:endParaRPr lang="en-US" sz="1250" dirty="0"/>
          </a:p>
        </p:txBody>
      </p:sp>
      <p:sp>
        <p:nvSpPr>
          <p:cNvPr id="19" name="Shape 16"/>
          <p:cNvSpPr/>
          <p:nvPr/>
        </p:nvSpPr>
        <p:spPr>
          <a:xfrm>
            <a:off x="6357818" y="4707017"/>
            <a:ext cx="7401163" cy="464344"/>
          </a:xfrm>
          <a:prstGeom prst="rect">
            <a:avLst/>
          </a:prstGeom>
          <a:solidFill>
            <a:srgbClr val="000000">
              <a:alpha val="4000"/>
            </a:srgbClr>
          </a:solidFill>
          <a:ln/>
        </p:spPr>
        <p:txBody>
          <a:bodyPr/>
          <a:lstStyle/>
          <a:p>
            <a:endParaRPr lang="en-IN"/>
          </a:p>
        </p:txBody>
      </p:sp>
      <p:sp>
        <p:nvSpPr>
          <p:cNvPr id="20" name="Text 17"/>
          <p:cNvSpPr/>
          <p:nvPr/>
        </p:nvSpPr>
        <p:spPr>
          <a:xfrm>
            <a:off x="6518196" y="4810839"/>
            <a:ext cx="7080409" cy="25669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101 Apple 40 2.50</a:t>
            </a:r>
            <a:endParaRPr lang="en-US" sz="1250" dirty="0"/>
          </a:p>
        </p:txBody>
      </p:sp>
      <p:sp>
        <p:nvSpPr>
          <p:cNvPr id="21" name="Shape 18"/>
          <p:cNvSpPr/>
          <p:nvPr/>
        </p:nvSpPr>
        <p:spPr>
          <a:xfrm>
            <a:off x="6357818" y="5171361"/>
            <a:ext cx="7401163" cy="464344"/>
          </a:xfrm>
          <a:prstGeom prst="rect">
            <a:avLst/>
          </a:prstGeom>
          <a:solidFill>
            <a:srgbClr val="FFFFFF">
              <a:alpha val="4000"/>
            </a:srgbClr>
          </a:solidFill>
          <a:ln/>
        </p:spPr>
        <p:txBody>
          <a:bodyPr/>
          <a:lstStyle/>
          <a:p>
            <a:endParaRPr lang="en-IN"/>
          </a:p>
        </p:txBody>
      </p:sp>
      <p:sp>
        <p:nvSpPr>
          <p:cNvPr id="22" name="Text 19"/>
          <p:cNvSpPr/>
          <p:nvPr/>
        </p:nvSpPr>
        <p:spPr>
          <a:xfrm>
            <a:off x="6518196" y="5275183"/>
            <a:ext cx="7080409" cy="25669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102 Banana 100 1.00</a:t>
            </a:r>
            <a:endParaRPr lang="en-US" sz="1250" dirty="0"/>
          </a:p>
        </p:txBody>
      </p:sp>
      <p:sp>
        <p:nvSpPr>
          <p:cNvPr id="23" name="Shape 20"/>
          <p:cNvSpPr/>
          <p:nvPr/>
        </p:nvSpPr>
        <p:spPr>
          <a:xfrm>
            <a:off x="6357818" y="5635704"/>
            <a:ext cx="7401163" cy="464344"/>
          </a:xfrm>
          <a:prstGeom prst="rect">
            <a:avLst/>
          </a:prstGeom>
          <a:solidFill>
            <a:srgbClr val="000000">
              <a:alpha val="4000"/>
            </a:srgbClr>
          </a:solidFill>
          <a:ln/>
        </p:spPr>
        <p:txBody>
          <a:bodyPr/>
          <a:lstStyle/>
          <a:p>
            <a:endParaRPr lang="en-IN"/>
          </a:p>
        </p:txBody>
      </p:sp>
      <p:sp>
        <p:nvSpPr>
          <p:cNvPr id="24" name="Text 21"/>
          <p:cNvSpPr/>
          <p:nvPr/>
        </p:nvSpPr>
        <p:spPr>
          <a:xfrm>
            <a:off x="6518196" y="5739527"/>
            <a:ext cx="7080409" cy="25669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Sales: Product ID Qty Total Price</a:t>
            </a:r>
            <a:endParaRPr lang="en-US" sz="1250" dirty="0"/>
          </a:p>
        </p:txBody>
      </p:sp>
      <p:sp>
        <p:nvSpPr>
          <p:cNvPr id="25" name="Shape 22"/>
          <p:cNvSpPr/>
          <p:nvPr/>
        </p:nvSpPr>
        <p:spPr>
          <a:xfrm>
            <a:off x="6357818" y="6100048"/>
            <a:ext cx="7401163" cy="464344"/>
          </a:xfrm>
          <a:prstGeom prst="rect">
            <a:avLst/>
          </a:prstGeom>
          <a:solidFill>
            <a:srgbClr val="FFFFFF">
              <a:alpha val="4000"/>
            </a:srgbClr>
          </a:solidFill>
          <a:ln/>
        </p:spPr>
        <p:txBody>
          <a:bodyPr/>
          <a:lstStyle/>
          <a:p>
            <a:endParaRPr lang="en-IN"/>
          </a:p>
        </p:txBody>
      </p:sp>
      <p:sp>
        <p:nvSpPr>
          <p:cNvPr id="26" name="Text 23"/>
          <p:cNvSpPr/>
          <p:nvPr/>
        </p:nvSpPr>
        <p:spPr>
          <a:xfrm>
            <a:off x="6518196" y="6203871"/>
            <a:ext cx="7080409" cy="25669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101 10 25.00</a:t>
            </a:r>
            <a:endParaRPr lang="en-US" sz="1250" dirty="0"/>
          </a:p>
        </p:txBody>
      </p:sp>
      <p:sp>
        <p:nvSpPr>
          <p:cNvPr id="27" name="Text 24"/>
          <p:cNvSpPr/>
          <p:nvPr/>
        </p:nvSpPr>
        <p:spPr>
          <a:xfrm>
            <a:off x="6350198" y="6752392"/>
            <a:ext cx="7416403" cy="770096"/>
          </a:xfrm>
          <a:prstGeom prst="rect">
            <a:avLst/>
          </a:prstGeom>
          <a:noFill/>
          <a:ln/>
        </p:spPr>
        <p:txBody>
          <a:bodyPr wrap="squar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The test case demonstrates adding products such as Apple and Banana, selling a quantity of Apple, and displaying the output showing updated inventory and sales records. This showcases the system's functionality and data accuracy.</a:t>
            </a:r>
            <a:endParaRPr lang="en-US" sz="1250" dirty="0"/>
          </a:p>
        </p:txBody>
      </p:sp>
      <p:sp>
        <p:nvSpPr>
          <p:cNvPr id="28" name="Rectangle 27">
            <a:extLst>
              <a:ext uri="{FF2B5EF4-FFF2-40B4-BE49-F238E27FC236}">
                <a16:creationId xmlns:a16="http://schemas.microsoft.com/office/drawing/2014/main" id="{A39BDACF-04AC-B5AE-AA3B-A41C0CAAE83C}"/>
              </a:ext>
            </a:extLst>
          </p:cNvPr>
          <p:cNvSpPr/>
          <p:nvPr/>
        </p:nvSpPr>
        <p:spPr>
          <a:xfrm>
            <a:off x="12814662" y="7759336"/>
            <a:ext cx="1815737" cy="394811"/>
          </a:xfrm>
          <a:prstGeom prst="rect">
            <a:avLst/>
          </a:prstGeom>
          <a:solidFill>
            <a:srgbClr val="0915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313980"/>
          </a:xfrm>
          <a:prstGeom prst="rect">
            <a:avLst/>
          </a:prstGeom>
        </p:spPr>
      </p:pic>
      <p:sp>
        <p:nvSpPr>
          <p:cNvPr id="3" name="Text 0"/>
          <p:cNvSpPr/>
          <p:nvPr/>
        </p:nvSpPr>
        <p:spPr>
          <a:xfrm>
            <a:off x="863798" y="2993708"/>
            <a:ext cx="5944314" cy="578406"/>
          </a:xfrm>
          <a:prstGeom prst="rect">
            <a:avLst/>
          </a:prstGeom>
          <a:noFill/>
          <a:ln/>
        </p:spPr>
        <p:txBody>
          <a:bodyPr wrap="none" lIns="0" tIns="0" rIns="0" bIns="0" rtlCol="0" anchor="t"/>
          <a:lstStyle/>
          <a:p>
            <a:pPr marL="0" indent="0" algn="l">
              <a:lnSpc>
                <a:spcPts val="4550"/>
              </a:lnSpc>
              <a:buNone/>
            </a:pPr>
            <a:r>
              <a:rPr lang="en-US" sz="3600" dirty="0">
                <a:solidFill>
                  <a:srgbClr val="F5F0F0"/>
                </a:solidFill>
                <a:latin typeface="Merriweather" pitchFamily="34" charset="0"/>
                <a:ea typeface="Merriweather" pitchFamily="34" charset="-122"/>
                <a:cs typeface="Merriweather" pitchFamily="34" charset="-120"/>
              </a:rPr>
              <a:t>Conclusion &amp; Future Scope</a:t>
            </a:r>
            <a:endParaRPr lang="en-US" sz="3600" dirty="0"/>
          </a:p>
        </p:txBody>
      </p:sp>
      <p:sp>
        <p:nvSpPr>
          <p:cNvPr id="4" name="Shape 1"/>
          <p:cNvSpPr/>
          <p:nvPr/>
        </p:nvSpPr>
        <p:spPr>
          <a:xfrm>
            <a:off x="863798" y="4405074"/>
            <a:ext cx="4115753" cy="185023"/>
          </a:xfrm>
          <a:prstGeom prst="roundRect">
            <a:avLst>
              <a:gd name="adj" fmla="val 42023"/>
            </a:avLst>
          </a:prstGeom>
          <a:solidFill>
            <a:srgbClr val="003180"/>
          </a:solidFill>
          <a:ln w="7620">
            <a:solidFill>
              <a:srgbClr val="194A99"/>
            </a:solidFill>
            <a:prstDash val="solid"/>
          </a:ln>
        </p:spPr>
        <p:txBody>
          <a:bodyPr/>
          <a:lstStyle/>
          <a:p>
            <a:endParaRPr lang="en-IN"/>
          </a:p>
        </p:txBody>
      </p:sp>
      <p:sp>
        <p:nvSpPr>
          <p:cNvPr id="5" name="Text 2"/>
          <p:cNvSpPr/>
          <p:nvPr/>
        </p:nvSpPr>
        <p:spPr>
          <a:xfrm>
            <a:off x="863798" y="4867751"/>
            <a:ext cx="2313980" cy="289322"/>
          </a:xfrm>
          <a:prstGeom prst="rect">
            <a:avLst/>
          </a:prstGeom>
          <a:noFill/>
          <a:ln/>
        </p:spPr>
        <p:txBody>
          <a:bodyPr wrap="none" lIns="0" tIns="0" rIns="0" bIns="0" rtlCol="0" anchor="t"/>
          <a:lstStyle/>
          <a:p>
            <a:pPr marL="0" indent="0" algn="l">
              <a:lnSpc>
                <a:spcPts val="2250"/>
              </a:lnSpc>
              <a:buNone/>
            </a:pPr>
            <a:r>
              <a:rPr lang="en-US" sz="1800" dirty="0">
                <a:solidFill>
                  <a:srgbClr val="E2E6E9"/>
                </a:solidFill>
                <a:latin typeface="Merriweather" pitchFamily="34" charset="0"/>
                <a:ea typeface="Merriweather" pitchFamily="34" charset="-122"/>
                <a:cs typeface="Merriweather" pitchFamily="34" charset="-120"/>
              </a:rPr>
              <a:t>Achievements</a:t>
            </a:r>
            <a:endParaRPr lang="en-US" sz="1800" dirty="0"/>
          </a:p>
        </p:txBody>
      </p:sp>
      <p:sp>
        <p:nvSpPr>
          <p:cNvPr id="6" name="Text 3"/>
          <p:cNvSpPr/>
          <p:nvPr/>
        </p:nvSpPr>
        <p:spPr>
          <a:xfrm>
            <a:off x="863798" y="5268039"/>
            <a:ext cx="4115753" cy="1184910"/>
          </a:xfrm>
          <a:prstGeom prst="rect">
            <a:avLst/>
          </a:prstGeom>
          <a:noFill/>
          <a:ln/>
        </p:spPr>
        <p:txBody>
          <a:bodyPr wrap="square" lIns="0" tIns="0" rIns="0" bIns="0" rtlCol="0" anchor="t"/>
          <a:lstStyle/>
          <a:p>
            <a:pPr marL="0" indent="0" algn="l">
              <a:lnSpc>
                <a:spcPts val="2300"/>
              </a:lnSpc>
              <a:buNone/>
            </a:pPr>
            <a:r>
              <a:rPr lang="en-US" sz="1450" dirty="0">
                <a:solidFill>
                  <a:srgbClr val="E2E6E9"/>
                </a:solidFill>
                <a:latin typeface="Merriweather" pitchFamily="34" charset="0"/>
                <a:ea typeface="Merriweather" pitchFamily="34" charset="-122"/>
                <a:cs typeface="Merriweather" pitchFamily="34" charset="-120"/>
              </a:rPr>
              <a:t>Basic inventory system built with arrays and structures provides a functional command-line interface for managing products and sales.</a:t>
            </a:r>
            <a:endParaRPr lang="en-US" sz="1450" dirty="0"/>
          </a:p>
        </p:txBody>
      </p:sp>
      <p:sp>
        <p:nvSpPr>
          <p:cNvPr id="7" name="Shape 4"/>
          <p:cNvSpPr/>
          <p:nvPr/>
        </p:nvSpPr>
        <p:spPr>
          <a:xfrm>
            <a:off x="5257205" y="4127421"/>
            <a:ext cx="4115872" cy="185023"/>
          </a:xfrm>
          <a:prstGeom prst="roundRect">
            <a:avLst>
              <a:gd name="adj" fmla="val 42023"/>
            </a:avLst>
          </a:prstGeom>
          <a:solidFill>
            <a:srgbClr val="003180"/>
          </a:solidFill>
          <a:ln w="7620">
            <a:solidFill>
              <a:srgbClr val="194A99"/>
            </a:solidFill>
            <a:prstDash val="solid"/>
          </a:ln>
        </p:spPr>
        <p:txBody>
          <a:bodyPr/>
          <a:lstStyle/>
          <a:p>
            <a:endParaRPr lang="en-IN"/>
          </a:p>
        </p:txBody>
      </p:sp>
      <p:sp>
        <p:nvSpPr>
          <p:cNvPr id="8" name="Text 5"/>
          <p:cNvSpPr/>
          <p:nvPr/>
        </p:nvSpPr>
        <p:spPr>
          <a:xfrm>
            <a:off x="5257205" y="4590098"/>
            <a:ext cx="2313980" cy="289322"/>
          </a:xfrm>
          <a:prstGeom prst="rect">
            <a:avLst/>
          </a:prstGeom>
          <a:noFill/>
          <a:ln/>
        </p:spPr>
        <p:txBody>
          <a:bodyPr wrap="none" lIns="0" tIns="0" rIns="0" bIns="0" rtlCol="0" anchor="t"/>
          <a:lstStyle/>
          <a:p>
            <a:pPr marL="0" indent="0" algn="l">
              <a:lnSpc>
                <a:spcPts val="2250"/>
              </a:lnSpc>
              <a:buNone/>
            </a:pPr>
            <a:r>
              <a:rPr lang="en-US" sz="1800" dirty="0">
                <a:solidFill>
                  <a:srgbClr val="E2E6E9"/>
                </a:solidFill>
                <a:latin typeface="Merriweather" pitchFamily="34" charset="0"/>
                <a:ea typeface="Merriweather" pitchFamily="34" charset="-122"/>
                <a:cs typeface="Merriweather" pitchFamily="34" charset="-120"/>
              </a:rPr>
              <a:t>Future Scope</a:t>
            </a:r>
            <a:endParaRPr lang="en-US" sz="1800" dirty="0"/>
          </a:p>
        </p:txBody>
      </p:sp>
      <p:sp>
        <p:nvSpPr>
          <p:cNvPr id="9" name="Text 6"/>
          <p:cNvSpPr/>
          <p:nvPr/>
        </p:nvSpPr>
        <p:spPr>
          <a:xfrm>
            <a:off x="5257205" y="4990386"/>
            <a:ext cx="4115872" cy="888682"/>
          </a:xfrm>
          <a:prstGeom prst="rect">
            <a:avLst/>
          </a:prstGeom>
          <a:noFill/>
          <a:ln/>
        </p:spPr>
        <p:txBody>
          <a:bodyPr wrap="square" lIns="0" tIns="0" rIns="0" bIns="0" rtlCol="0" anchor="t"/>
          <a:lstStyle/>
          <a:p>
            <a:pPr marL="0" indent="0" algn="l">
              <a:lnSpc>
                <a:spcPts val="2300"/>
              </a:lnSpc>
              <a:buNone/>
            </a:pPr>
            <a:r>
              <a:rPr lang="en-US" sz="1450" dirty="0">
                <a:solidFill>
                  <a:srgbClr val="E2E6E9"/>
                </a:solidFill>
                <a:latin typeface="Merriweather" pitchFamily="34" charset="0"/>
                <a:ea typeface="Merriweather" pitchFamily="34" charset="-122"/>
                <a:cs typeface="Merriweather" pitchFamily="34" charset="-120"/>
              </a:rPr>
              <a:t>Enhancements include using file handling for persistent storage, dynamic memory with linked lists, and a GUI for better usability.</a:t>
            </a:r>
            <a:endParaRPr lang="en-US" sz="1450" dirty="0"/>
          </a:p>
        </p:txBody>
      </p:sp>
      <p:sp>
        <p:nvSpPr>
          <p:cNvPr id="10" name="Shape 7"/>
          <p:cNvSpPr/>
          <p:nvPr/>
        </p:nvSpPr>
        <p:spPr>
          <a:xfrm>
            <a:off x="9650730" y="3849767"/>
            <a:ext cx="4115872" cy="185023"/>
          </a:xfrm>
          <a:prstGeom prst="roundRect">
            <a:avLst>
              <a:gd name="adj" fmla="val 42023"/>
            </a:avLst>
          </a:prstGeom>
          <a:solidFill>
            <a:srgbClr val="003180"/>
          </a:solidFill>
          <a:ln w="7620">
            <a:solidFill>
              <a:srgbClr val="194A99"/>
            </a:solidFill>
            <a:prstDash val="solid"/>
          </a:ln>
        </p:spPr>
        <p:txBody>
          <a:bodyPr/>
          <a:lstStyle/>
          <a:p>
            <a:endParaRPr lang="en-IN"/>
          </a:p>
        </p:txBody>
      </p:sp>
      <p:sp>
        <p:nvSpPr>
          <p:cNvPr id="11" name="Text 8"/>
          <p:cNvSpPr/>
          <p:nvPr/>
        </p:nvSpPr>
        <p:spPr>
          <a:xfrm>
            <a:off x="9650730" y="4312444"/>
            <a:ext cx="2313980" cy="289322"/>
          </a:xfrm>
          <a:prstGeom prst="rect">
            <a:avLst/>
          </a:prstGeom>
          <a:noFill/>
          <a:ln/>
        </p:spPr>
        <p:txBody>
          <a:bodyPr wrap="none" lIns="0" tIns="0" rIns="0" bIns="0" rtlCol="0" anchor="t"/>
          <a:lstStyle/>
          <a:p>
            <a:pPr marL="0" indent="0" algn="l">
              <a:lnSpc>
                <a:spcPts val="2250"/>
              </a:lnSpc>
              <a:buNone/>
            </a:pPr>
            <a:r>
              <a:rPr lang="en-US" sz="1800" dirty="0">
                <a:solidFill>
                  <a:srgbClr val="E2E6E9"/>
                </a:solidFill>
                <a:latin typeface="Merriweather" pitchFamily="34" charset="0"/>
                <a:ea typeface="Merriweather" pitchFamily="34" charset="-122"/>
                <a:cs typeface="Merriweather" pitchFamily="34" charset="-120"/>
              </a:rPr>
              <a:t>Additional Features</a:t>
            </a:r>
            <a:endParaRPr lang="en-US" sz="1800" dirty="0"/>
          </a:p>
        </p:txBody>
      </p:sp>
      <p:sp>
        <p:nvSpPr>
          <p:cNvPr id="12" name="Text 9"/>
          <p:cNvSpPr/>
          <p:nvPr/>
        </p:nvSpPr>
        <p:spPr>
          <a:xfrm>
            <a:off x="9650730" y="4712732"/>
            <a:ext cx="4115872" cy="888682"/>
          </a:xfrm>
          <a:prstGeom prst="rect">
            <a:avLst/>
          </a:prstGeom>
          <a:noFill/>
          <a:ln/>
        </p:spPr>
        <p:txBody>
          <a:bodyPr wrap="square" lIns="0" tIns="0" rIns="0" bIns="0" rtlCol="0" anchor="t"/>
          <a:lstStyle/>
          <a:p>
            <a:pPr marL="0" indent="0" algn="l">
              <a:lnSpc>
                <a:spcPts val="2300"/>
              </a:lnSpc>
              <a:buNone/>
            </a:pPr>
            <a:r>
              <a:rPr lang="en-US" sz="1450" dirty="0">
                <a:solidFill>
                  <a:srgbClr val="E2E6E9"/>
                </a:solidFill>
                <a:latin typeface="Merriweather" pitchFamily="34" charset="0"/>
                <a:ea typeface="Merriweather" pitchFamily="34" charset="-122"/>
                <a:cs typeface="Merriweather" pitchFamily="34" charset="-120"/>
              </a:rPr>
              <a:t>Implement search, update, and delete features to improve data management and system functionality.</a:t>
            </a:r>
            <a:endParaRPr lang="en-US" sz="1450" dirty="0"/>
          </a:p>
        </p:txBody>
      </p:sp>
      <p:sp>
        <p:nvSpPr>
          <p:cNvPr id="13" name="Text 10"/>
          <p:cNvSpPr/>
          <p:nvPr/>
        </p:nvSpPr>
        <p:spPr>
          <a:xfrm>
            <a:off x="863798" y="6661190"/>
            <a:ext cx="12902803" cy="888682"/>
          </a:xfrm>
          <a:prstGeom prst="rect">
            <a:avLst/>
          </a:prstGeom>
          <a:noFill/>
          <a:ln/>
        </p:spPr>
        <p:txBody>
          <a:bodyPr wrap="square" lIns="0" tIns="0" rIns="0" bIns="0" rtlCol="0" anchor="t"/>
          <a:lstStyle/>
          <a:p>
            <a:pPr marL="0" indent="0" algn="l">
              <a:lnSpc>
                <a:spcPts val="2300"/>
              </a:lnSpc>
              <a:buNone/>
            </a:pPr>
            <a:r>
              <a:rPr lang="en-US" sz="1450" dirty="0">
                <a:solidFill>
                  <a:srgbClr val="E2E6E9"/>
                </a:solidFill>
                <a:latin typeface="Merriweather" pitchFamily="34" charset="0"/>
                <a:ea typeface="Merriweather" pitchFamily="34" charset="-122"/>
                <a:cs typeface="Merriweather" pitchFamily="34" charset="-120"/>
              </a:rPr>
              <a:t>The inventory system has achieved its goal of providing a basic, functional command-line interface. Future developments could focus on implementing file handling for persistent storage, dynamic memory with linked lists, a GUI for better usability, and additional features such as search, update, and delete.</a:t>
            </a:r>
            <a:endParaRPr lang="en-US" sz="1450" dirty="0"/>
          </a:p>
        </p:txBody>
      </p:sp>
      <p:sp>
        <p:nvSpPr>
          <p:cNvPr id="14" name="Rectangle 13">
            <a:extLst>
              <a:ext uri="{FF2B5EF4-FFF2-40B4-BE49-F238E27FC236}">
                <a16:creationId xmlns:a16="http://schemas.microsoft.com/office/drawing/2014/main" id="{48137E6A-BAE7-5A3A-A22B-8E145EFB7774}"/>
              </a:ext>
            </a:extLst>
          </p:cNvPr>
          <p:cNvSpPr/>
          <p:nvPr/>
        </p:nvSpPr>
        <p:spPr>
          <a:xfrm>
            <a:off x="12814662" y="7759336"/>
            <a:ext cx="1815737" cy="394811"/>
          </a:xfrm>
          <a:prstGeom prst="rect">
            <a:avLst/>
          </a:prstGeom>
          <a:solidFill>
            <a:srgbClr val="0915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FD45-AA54-0CD4-62EE-856C458A59A2}"/>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sz="6000" dirty="0">
                <a:latin typeface="Merriweather" panose="00000500000000000000" pitchFamily="2" charset="0"/>
              </a:rPr>
              <a:t>                          THANK YOU</a:t>
            </a:r>
            <a:endParaRPr lang="en-IN" sz="6000" dirty="0">
              <a:latin typeface="Merriweather" panose="00000500000000000000" pitchFamily="2" charset="0"/>
            </a:endParaRPr>
          </a:p>
        </p:txBody>
      </p:sp>
    </p:spTree>
    <p:extLst>
      <p:ext uri="{BB962C8B-B14F-4D97-AF65-F5344CB8AC3E}">
        <p14:creationId xmlns:p14="http://schemas.microsoft.com/office/powerpoint/2010/main" val="268575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2557-53D4-6E30-5387-D5001EE7C459}"/>
              </a:ext>
            </a:extLst>
          </p:cNvPr>
          <p:cNvSpPr>
            <a:spLocks noGrp="1"/>
          </p:cNvSpPr>
          <p:nvPr>
            <p:ph type="title"/>
          </p:nvPr>
        </p:nvSpPr>
        <p:spPr/>
        <p:txBody>
          <a:bodyPr>
            <a:normAutofit fontScale="90000"/>
          </a:bodyPr>
          <a:lstStyle/>
          <a:p>
            <a:br>
              <a:rPr lang="en-US" sz="4800" dirty="0">
                <a:latin typeface="Merriweather" panose="00000500000000000000" pitchFamily="2" charset="0"/>
              </a:rPr>
            </a:br>
            <a:br>
              <a:rPr lang="en-US" sz="4800" dirty="0">
                <a:latin typeface="Merriweather" panose="00000500000000000000" pitchFamily="2" charset="0"/>
              </a:rPr>
            </a:br>
            <a:r>
              <a:rPr lang="en-US" sz="4800" dirty="0">
                <a:latin typeface="Merriweather" panose="00000500000000000000" pitchFamily="2" charset="0"/>
              </a:rPr>
              <a:t>OBJECTIVE</a:t>
            </a:r>
            <a:br>
              <a:rPr lang="en-US" sz="4800" dirty="0">
                <a:latin typeface="Merriweather" panose="00000500000000000000" pitchFamily="2" charset="0"/>
              </a:rPr>
            </a:br>
            <a:endParaRPr lang="en-IN" sz="4800" dirty="0">
              <a:latin typeface="Merriweather" panose="00000500000000000000" pitchFamily="2" charset="0"/>
            </a:endParaRPr>
          </a:p>
        </p:txBody>
      </p:sp>
      <p:sp>
        <p:nvSpPr>
          <p:cNvPr id="4" name="TextBox 3">
            <a:extLst>
              <a:ext uri="{FF2B5EF4-FFF2-40B4-BE49-F238E27FC236}">
                <a16:creationId xmlns:a16="http://schemas.microsoft.com/office/drawing/2014/main" id="{CA194871-B10D-D602-A6AF-390D5EC0078C}"/>
              </a:ext>
            </a:extLst>
          </p:cNvPr>
          <p:cNvSpPr txBox="1"/>
          <p:nvPr/>
        </p:nvSpPr>
        <p:spPr>
          <a:xfrm>
            <a:off x="3918284" y="2300613"/>
            <a:ext cx="6793832" cy="4493538"/>
          </a:xfrm>
          <a:prstGeom prst="rect">
            <a:avLst/>
          </a:prstGeom>
          <a:noFill/>
        </p:spPr>
        <p:txBody>
          <a:bodyPr wrap="square">
            <a:spAutoFit/>
          </a:bodyPr>
          <a:lstStyle/>
          <a:p>
            <a:endParaRPr lang="en-US" dirty="0"/>
          </a:p>
          <a:p>
            <a:endParaRPr lang="en-US" dirty="0"/>
          </a:p>
          <a:p>
            <a:r>
              <a:rPr lang="en-US" sz="2800" dirty="0">
                <a:latin typeface="Merriweather" panose="00000500000000000000" pitchFamily="2" charset="0"/>
              </a:rPr>
              <a:t>The primary objective of an Inventory Management System is to efficiently track, control, and manage inventory levels, ensuring that the right products are available at the right time, while minimizing costs and maximizing profitability.</a:t>
            </a:r>
          </a:p>
          <a:p>
            <a:endParaRPr lang="en-US" dirty="0"/>
          </a:p>
          <a:p>
            <a:endParaRPr lang="en-US" dirty="0"/>
          </a:p>
          <a:p>
            <a:endParaRPr lang="en-US" dirty="0"/>
          </a:p>
        </p:txBody>
      </p:sp>
    </p:spTree>
    <p:extLst>
      <p:ext uri="{BB962C8B-B14F-4D97-AF65-F5344CB8AC3E}">
        <p14:creationId xmlns:p14="http://schemas.microsoft.com/office/powerpoint/2010/main" val="127131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AED35-8194-5316-83AB-9E8B09C0AA2A}"/>
              </a:ext>
            </a:extLst>
          </p:cNvPr>
          <p:cNvSpPr>
            <a:spLocks noGrp="1"/>
          </p:cNvSpPr>
          <p:nvPr>
            <p:ph type="title"/>
          </p:nvPr>
        </p:nvSpPr>
        <p:spPr/>
        <p:txBody>
          <a:bodyPr>
            <a:normAutofit/>
          </a:bodyPr>
          <a:lstStyle/>
          <a:p>
            <a:r>
              <a:rPr lang="en-US" sz="4800" dirty="0">
                <a:latin typeface="Merriweather" panose="00000500000000000000" pitchFamily="2" charset="0"/>
              </a:rPr>
              <a:t>INTRODUCTION</a:t>
            </a:r>
            <a:endParaRPr lang="en-IN" sz="4800" dirty="0">
              <a:latin typeface="Merriweather" panose="00000500000000000000" pitchFamily="2" charset="0"/>
            </a:endParaRPr>
          </a:p>
        </p:txBody>
      </p:sp>
      <p:sp>
        <p:nvSpPr>
          <p:cNvPr id="3" name="Content Placeholder 2">
            <a:extLst>
              <a:ext uri="{FF2B5EF4-FFF2-40B4-BE49-F238E27FC236}">
                <a16:creationId xmlns:a16="http://schemas.microsoft.com/office/drawing/2014/main" id="{81E0370E-9397-4569-BBA4-2F2F3C4E9E5F}"/>
              </a:ext>
            </a:extLst>
          </p:cNvPr>
          <p:cNvSpPr>
            <a:spLocks noGrp="1"/>
          </p:cNvSpPr>
          <p:nvPr>
            <p:ph idx="1"/>
          </p:nvPr>
        </p:nvSpPr>
        <p:spPr>
          <a:xfrm>
            <a:off x="1005840" y="1693444"/>
            <a:ext cx="12618720" cy="5221606"/>
          </a:xfrm>
        </p:spPr>
        <p:txBody>
          <a:bodyPr>
            <a:normAutofit fontScale="92500" lnSpcReduction="20000"/>
          </a:bodyPr>
          <a:lstStyle/>
          <a:p>
            <a:pPr marL="0" indent="0">
              <a:buNone/>
            </a:pPr>
            <a:endParaRPr lang="en-US" sz="2800" dirty="0">
              <a:latin typeface="Merriweather" panose="00000500000000000000" pitchFamily="2" charset="0"/>
            </a:endParaRPr>
          </a:p>
          <a:p>
            <a:endParaRPr lang="en-US" sz="2800" dirty="0">
              <a:latin typeface="Merriweather" panose="00000500000000000000" pitchFamily="2" charset="0"/>
            </a:endParaRPr>
          </a:p>
          <a:p>
            <a:r>
              <a:rPr lang="en-US" sz="2400" dirty="0">
                <a:latin typeface="Merriweather" panose="00000500000000000000" pitchFamily="2" charset="0"/>
              </a:rPr>
              <a:t>An Inventory Management System is a software application designed to help businesses and organizations efficiently track, manage, and control their stock of products or materials. It plays a crucial role in ensuring that the right amount of inventory is available at the right time, reducing both shortages and excess stock.</a:t>
            </a:r>
          </a:p>
          <a:p>
            <a:endParaRPr lang="en-US" sz="2400" dirty="0">
              <a:latin typeface="Merriweather" panose="00000500000000000000" pitchFamily="2" charset="0"/>
            </a:endParaRPr>
          </a:p>
          <a:p>
            <a:r>
              <a:rPr lang="en-US" sz="2400" dirty="0">
                <a:latin typeface="Merriweather" panose="00000500000000000000" pitchFamily="2" charset="0"/>
              </a:rPr>
              <a:t>This system allows users to add new products, update stock quantities, process sales, and monitor inventory levels in real time. By automating these tasks, it minimizes manual errors, saves time, and provides accurate records that can be used for analysis and decision-making.</a:t>
            </a:r>
          </a:p>
          <a:p>
            <a:endParaRPr lang="en-US" sz="2400" dirty="0">
              <a:latin typeface="Merriweather" panose="00000500000000000000" pitchFamily="2" charset="0"/>
            </a:endParaRPr>
          </a:p>
          <a:p>
            <a:r>
              <a:rPr lang="en-US" sz="2400" dirty="0">
                <a:latin typeface="Merriweather" panose="00000500000000000000" pitchFamily="2" charset="0"/>
              </a:rPr>
              <a:t>Whether in retail, manufacturing, or services, an inventory management system is essential for improving operational efficiency, maintaining customer satisfaction, and supporting business </a:t>
            </a:r>
            <a:r>
              <a:rPr lang="en-US" sz="2400" dirty="0" err="1">
                <a:latin typeface="Merriweather" panose="00000500000000000000" pitchFamily="2" charset="0"/>
              </a:rPr>
              <a:t>growt</a:t>
            </a:r>
            <a:endParaRPr lang="en-US" sz="2400" dirty="0">
              <a:latin typeface="Merriweather" panose="00000500000000000000" pitchFamily="2" charset="0"/>
            </a:endParaRPr>
          </a:p>
        </p:txBody>
      </p:sp>
    </p:spTree>
    <p:extLst>
      <p:ext uri="{BB962C8B-B14F-4D97-AF65-F5344CB8AC3E}">
        <p14:creationId xmlns:p14="http://schemas.microsoft.com/office/powerpoint/2010/main" val="360378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735687"/>
            <a:ext cx="7572851" cy="771287"/>
          </a:xfrm>
          <a:prstGeom prst="rect">
            <a:avLst/>
          </a:prstGeom>
          <a:noFill/>
          <a:ln/>
        </p:spPr>
        <p:txBody>
          <a:bodyPr wrap="none" lIns="0" tIns="0" rIns="0" bIns="0" rtlCol="0" anchor="t"/>
          <a:lstStyle/>
          <a:p>
            <a:pPr marL="0" indent="0" algn="l">
              <a:lnSpc>
                <a:spcPts val="6050"/>
              </a:lnSpc>
              <a:buNone/>
            </a:pPr>
            <a:r>
              <a:rPr lang="en-US" sz="4850" dirty="0">
                <a:solidFill>
                  <a:srgbClr val="F5F0F0"/>
                </a:solidFill>
                <a:latin typeface="Merriweather" pitchFamily="34" charset="0"/>
                <a:ea typeface="Merriweather" pitchFamily="34" charset="-122"/>
                <a:cs typeface="Merriweather" pitchFamily="34" charset="-120"/>
              </a:rPr>
              <a:t>Data Structures Overview</a:t>
            </a:r>
            <a:endParaRPr lang="en-US" sz="4850" dirty="0"/>
          </a:p>
        </p:txBody>
      </p:sp>
      <p:sp>
        <p:nvSpPr>
          <p:cNvPr id="3" name="Text 1"/>
          <p:cNvSpPr/>
          <p:nvPr/>
        </p:nvSpPr>
        <p:spPr>
          <a:xfrm>
            <a:off x="863798" y="2123956"/>
            <a:ext cx="3085386" cy="385524"/>
          </a:xfrm>
          <a:prstGeom prst="rect">
            <a:avLst/>
          </a:prstGeom>
          <a:noFill/>
          <a:ln/>
        </p:spPr>
        <p:txBody>
          <a:bodyPr wrap="none" lIns="0" tIns="0" rIns="0" bIns="0" rtlCol="0" anchor="t"/>
          <a:lstStyle/>
          <a:p>
            <a:pPr marL="0" indent="0" algn="l">
              <a:lnSpc>
                <a:spcPts val="3000"/>
              </a:lnSpc>
              <a:buNone/>
            </a:pPr>
            <a:r>
              <a:rPr lang="en-US" sz="2400" dirty="0">
                <a:solidFill>
                  <a:srgbClr val="F5F0F0"/>
                </a:solidFill>
                <a:latin typeface="Merriweather" pitchFamily="34" charset="0"/>
                <a:ea typeface="Merriweather" pitchFamily="34" charset="-122"/>
                <a:cs typeface="Merriweather" pitchFamily="34" charset="-120"/>
              </a:rPr>
              <a:t>Array</a:t>
            </a:r>
            <a:endParaRPr lang="en-US" sz="2400" dirty="0"/>
          </a:p>
        </p:txBody>
      </p:sp>
      <p:sp>
        <p:nvSpPr>
          <p:cNvPr id="4" name="Text 2"/>
          <p:cNvSpPr/>
          <p:nvPr/>
        </p:nvSpPr>
        <p:spPr>
          <a:xfrm>
            <a:off x="863798" y="2756297"/>
            <a:ext cx="3898940" cy="2763679"/>
          </a:xfrm>
          <a:prstGeom prst="rect">
            <a:avLst/>
          </a:prstGeom>
          <a:noFill/>
          <a:ln/>
        </p:spPr>
        <p:txBody>
          <a:bodyPr wrap="square" lIns="0" tIns="0" rIns="0" bIns="0" rtlCol="0" anchor="t"/>
          <a:lstStyle/>
          <a:p>
            <a:pPr marL="0" indent="0" algn="l">
              <a:lnSpc>
                <a:spcPts val="3100"/>
              </a:lnSpc>
              <a:buNone/>
            </a:pPr>
            <a:r>
              <a:rPr lang="en-US" sz="1900" dirty="0">
                <a:solidFill>
                  <a:srgbClr val="E2E6E9"/>
                </a:solidFill>
                <a:latin typeface="Merriweather" pitchFamily="34" charset="0"/>
                <a:ea typeface="Merriweather" pitchFamily="34" charset="-122"/>
                <a:cs typeface="Merriweather" pitchFamily="34" charset="-120"/>
              </a:rPr>
              <a:t>Arrays are used to store products in the format </a:t>
            </a:r>
            <a:r>
              <a:rPr lang="en-US" sz="1900" b="1" dirty="0">
                <a:solidFill>
                  <a:srgbClr val="E2E6E9"/>
                </a:solidFill>
                <a:latin typeface="Merriweather" pitchFamily="34" charset="0"/>
                <a:ea typeface="Merriweather" pitchFamily="34" charset="-122"/>
                <a:cs typeface="Merriweather" pitchFamily="34" charset="-120"/>
              </a:rPr>
              <a:t>Product products[MAX_PRODUCTS]</a:t>
            </a:r>
            <a:r>
              <a:rPr lang="en-US" sz="1900" dirty="0">
                <a:solidFill>
                  <a:srgbClr val="E2E6E9"/>
                </a:solidFill>
                <a:latin typeface="Merriweather" pitchFamily="34" charset="0"/>
                <a:ea typeface="Merriweather" pitchFamily="34" charset="-122"/>
                <a:cs typeface="Merriweather" pitchFamily="34" charset="-120"/>
              </a:rPr>
              <a:t>. This provides indexed storage with a fixed size, enabling efficient access to product information.</a:t>
            </a:r>
            <a:endParaRPr lang="en-US" sz="1900" dirty="0"/>
          </a:p>
        </p:txBody>
      </p:sp>
      <p:sp>
        <p:nvSpPr>
          <p:cNvPr id="5" name="Text 3"/>
          <p:cNvSpPr/>
          <p:nvPr/>
        </p:nvSpPr>
        <p:spPr>
          <a:xfrm>
            <a:off x="863798" y="5742027"/>
            <a:ext cx="3898940" cy="394811"/>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2E6E9"/>
                </a:solidFill>
                <a:latin typeface="Merriweather" pitchFamily="34" charset="0"/>
                <a:ea typeface="Merriweather" pitchFamily="34" charset="-122"/>
                <a:cs typeface="Merriweather" pitchFamily="34" charset="-120"/>
              </a:rPr>
              <a:t>Indexed storage</a:t>
            </a:r>
            <a:endParaRPr lang="en-US" sz="1900" dirty="0"/>
          </a:p>
        </p:txBody>
      </p:sp>
      <p:sp>
        <p:nvSpPr>
          <p:cNvPr id="6" name="Text 4"/>
          <p:cNvSpPr/>
          <p:nvPr/>
        </p:nvSpPr>
        <p:spPr>
          <a:xfrm>
            <a:off x="863798" y="6223159"/>
            <a:ext cx="3898940" cy="394811"/>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2E6E9"/>
                </a:solidFill>
                <a:latin typeface="Merriweather" pitchFamily="34" charset="0"/>
                <a:ea typeface="Merriweather" pitchFamily="34" charset="-122"/>
                <a:cs typeface="Merriweather" pitchFamily="34" charset="-120"/>
              </a:rPr>
              <a:t>Fixed size allocation</a:t>
            </a:r>
            <a:endParaRPr lang="en-US" sz="1900" dirty="0"/>
          </a:p>
        </p:txBody>
      </p:sp>
      <p:sp>
        <p:nvSpPr>
          <p:cNvPr id="7" name="Text 5"/>
          <p:cNvSpPr/>
          <p:nvPr/>
        </p:nvSpPr>
        <p:spPr>
          <a:xfrm>
            <a:off x="5372576" y="2123956"/>
            <a:ext cx="3085386" cy="385524"/>
          </a:xfrm>
          <a:prstGeom prst="rect">
            <a:avLst/>
          </a:prstGeom>
          <a:noFill/>
          <a:ln/>
        </p:spPr>
        <p:txBody>
          <a:bodyPr wrap="none" lIns="0" tIns="0" rIns="0" bIns="0" rtlCol="0" anchor="t"/>
          <a:lstStyle/>
          <a:p>
            <a:pPr marL="0" indent="0" algn="l">
              <a:lnSpc>
                <a:spcPts val="3000"/>
              </a:lnSpc>
              <a:buNone/>
            </a:pPr>
            <a:r>
              <a:rPr lang="en-US" sz="2400" dirty="0">
                <a:solidFill>
                  <a:srgbClr val="F5F0F0"/>
                </a:solidFill>
                <a:latin typeface="Merriweather" pitchFamily="34" charset="0"/>
                <a:ea typeface="Merriweather" pitchFamily="34" charset="-122"/>
                <a:cs typeface="Merriweather" pitchFamily="34" charset="-120"/>
              </a:rPr>
              <a:t>Structure</a:t>
            </a:r>
            <a:endParaRPr lang="en-US" sz="2400" dirty="0"/>
          </a:p>
        </p:txBody>
      </p:sp>
      <p:sp>
        <p:nvSpPr>
          <p:cNvPr id="8" name="Text 6"/>
          <p:cNvSpPr/>
          <p:nvPr/>
        </p:nvSpPr>
        <p:spPr>
          <a:xfrm>
            <a:off x="5372576" y="2756297"/>
            <a:ext cx="3898940" cy="2763679"/>
          </a:xfrm>
          <a:prstGeom prst="rect">
            <a:avLst/>
          </a:prstGeom>
          <a:noFill/>
          <a:ln/>
        </p:spPr>
        <p:txBody>
          <a:bodyPr wrap="square" lIns="0" tIns="0" rIns="0" bIns="0" rtlCol="0" anchor="t"/>
          <a:lstStyle/>
          <a:p>
            <a:pPr marL="0" indent="0" algn="l">
              <a:lnSpc>
                <a:spcPts val="3100"/>
              </a:lnSpc>
              <a:buNone/>
            </a:pPr>
            <a:r>
              <a:rPr lang="en-US" sz="1900" dirty="0">
                <a:solidFill>
                  <a:srgbClr val="E2E6E9"/>
                </a:solidFill>
                <a:latin typeface="Merriweather" pitchFamily="34" charset="0"/>
                <a:ea typeface="Merriweather" pitchFamily="34" charset="-122"/>
                <a:cs typeface="Merriweather" pitchFamily="34" charset="-120"/>
              </a:rPr>
              <a:t>Structures are defined for both Product and Sale entities. The </a:t>
            </a:r>
            <a:r>
              <a:rPr lang="en-US" sz="1900" b="1" dirty="0">
                <a:solidFill>
                  <a:srgbClr val="E2E6E9"/>
                </a:solidFill>
                <a:latin typeface="Merriweather" pitchFamily="34" charset="0"/>
                <a:ea typeface="Merriweather" pitchFamily="34" charset="-122"/>
                <a:cs typeface="Merriweather" pitchFamily="34" charset="-120"/>
              </a:rPr>
              <a:t>Product</a:t>
            </a:r>
            <a:r>
              <a:rPr lang="en-US" sz="1900" dirty="0">
                <a:solidFill>
                  <a:srgbClr val="E2E6E9"/>
                </a:solidFill>
                <a:latin typeface="Merriweather" pitchFamily="34" charset="0"/>
                <a:ea typeface="Merriweather" pitchFamily="34" charset="-122"/>
                <a:cs typeface="Merriweather" pitchFamily="34" charset="-120"/>
              </a:rPr>
              <a:t> structure includes fields for </a:t>
            </a:r>
            <a:r>
              <a:rPr lang="en-US" sz="1900" b="1" dirty="0">
                <a:solidFill>
                  <a:srgbClr val="E2E6E9"/>
                </a:solidFill>
                <a:latin typeface="Merriweather" pitchFamily="34" charset="0"/>
                <a:ea typeface="Merriweather" pitchFamily="34" charset="-122"/>
                <a:cs typeface="Merriweather" pitchFamily="34" charset="-120"/>
              </a:rPr>
              <a:t>id</a:t>
            </a:r>
            <a:r>
              <a:rPr lang="en-US" sz="1900" dirty="0">
                <a:solidFill>
                  <a:srgbClr val="E2E6E9"/>
                </a:solidFill>
                <a:latin typeface="Merriweather" pitchFamily="34" charset="0"/>
                <a:ea typeface="Merriweather" pitchFamily="34" charset="-122"/>
                <a:cs typeface="Merriweather" pitchFamily="34" charset="-120"/>
              </a:rPr>
              <a:t>, </a:t>
            </a:r>
            <a:r>
              <a:rPr lang="en-US" sz="1900" b="1" dirty="0">
                <a:solidFill>
                  <a:srgbClr val="E2E6E9"/>
                </a:solidFill>
                <a:latin typeface="Merriweather" pitchFamily="34" charset="0"/>
                <a:ea typeface="Merriweather" pitchFamily="34" charset="-122"/>
                <a:cs typeface="Merriweather" pitchFamily="34" charset="-120"/>
              </a:rPr>
              <a:t>name</a:t>
            </a:r>
            <a:r>
              <a:rPr lang="en-US" sz="1900" dirty="0">
                <a:solidFill>
                  <a:srgbClr val="E2E6E9"/>
                </a:solidFill>
                <a:latin typeface="Merriweather" pitchFamily="34" charset="0"/>
                <a:ea typeface="Merriweather" pitchFamily="34" charset="-122"/>
                <a:cs typeface="Merriweather" pitchFamily="34" charset="-120"/>
              </a:rPr>
              <a:t>, </a:t>
            </a:r>
            <a:r>
              <a:rPr lang="en-US" sz="1900" b="1" dirty="0">
                <a:solidFill>
                  <a:srgbClr val="E2E6E9"/>
                </a:solidFill>
                <a:latin typeface="Merriweather" pitchFamily="34" charset="0"/>
                <a:ea typeface="Merriweather" pitchFamily="34" charset="-122"/>
                <a:cs typeface="Merriweather" pitchFamily="34" charset="-120"/>
              </a:rPr>
              <a:t>quantity</a:t>
            </a:r>
            <a:r>
              <a:rPr lang="en-US" sz="1900" dirty="0">
                <a:solidFill>
                  <a:srgbClr val="E2E6E9"/>
                </a:solidFill>
                <a:latin typeface="Merriweather" pitchFamily="34" charset="0"/>
                <a:ea typeface="Merriweather" pitchFamily="34" charset="-122"/>
                <a:cs typeface="Merriweather" pitchFamily="34" charset="-120"/>
              </a:rPr>
              <a:t>, and </a:t>
            </a:r>
            <a:r>
              <a:rPr lang="en-US" sz="1900" b="1" dirty="0">
                <a:solidFill>
                  <a:srgbClr val="E2E6E9"/>
                </a:solidFill>
                <a:latin typeface="Merriweather" pitchFamily="34" charset="0"/>
                <a:ea typeface="Merriweather" pitchFamily="34" charset="-122"/>
                <a:cs typeface="Merriweather" pitchFamily="34" charset="-120"/>
              </a:rPr>
              <a:t>price</a:t>
            </a:r>
            <a:r>
              <a:rPr lang="en-US" sz="1900" dirty="0">
                <a:solidFill>
                  <a:srgbClr val="E2E6E9"/>
                </a:solidFill>
                <a:latin typeface="Merriweather" pitchFamily="34" charset="0"/>
                <a:ea typeface="Merriweather" pitchFamily="34" charset="-122"/>
                <a:cs typeface="Merriweather" pitchFamily="34" charset="-120"/>
              </a:rPr>
              <a:t>, while the </a:t>
            </a:r>
            <a:r>
              <a:rPr lang="en-US" sz="1900" b="1" dirty="0">
                <a:solidFill>
                  <a:srgbClr val="E2E6E9"/>
                </a:solidFill>
                <a:latin typeface="Merriweather" pitchFamily="34" charset="0"/>
                <a:ea typeface="Merriweather" pitchFamily="34" charset="-122"/>
                <a:cs typeface="Merriweather" pitchFamily="34" charset="-120"/>
              </a:rPr>
              <a:t>Sale</a:t>
            </a:r>
            <a:r>
              <a:rPr lang="en-US" sz="1900" dirty="0">
                <a:solidFill>
                  <a:srgbClr val="E2E6E9"/>
                </a:solidFill>
                <a:latin typeface="Merriweather" pitchFamily="34" charset="0"/>
                <a:ea typeface="Merriweather" pitchFamily="34" charset="-122"/>
                <a:cs typeface="Merriweather" pitchFamily="34" charset="-120"/>
              </a:rPr>
              <a:t> structure includes </a:t>
            </a:r>
            <a:r>
              <a:rPr lang="en-US" sz="1900" b="1" dirty="0">
                <a:solidFill>
                  <a:srgbClr val="E2E6E9"/>
                </a:solidFill>
                <a:latin typeface="Merriweather" pitchFamily="34" charset="0"/>
                <a:ea typeface="Merriweather" pitchFamily="34" charset="-122"/>
                <a:cs typeface="Merriweather" pitchFamily="34" charset="-120"/>
              </a:rPr>
              <a:t>product_id</a:t>
            </a:r>
            <a:r>
              <a:rPr lang="en-US" sz="1900" dirty="0">
                <a:solidFill>
                  <a:srgbClr val="E2E6E9"/>
                </a:solidFill>
                <a:latin typeface="Merriweather" pitchFamily="34" charset="0"/>
                <a:ea typeface="Merriweather" pitchFamily="34" charset="-122"/>
                <a:cs typeface="Merriweather" pitchFamily="34" charset="-120"/>
              </a:rPr>
              <a:t>, </a:t>
            </a:r>
            <a:r>
              <a:rPr lang="en-US" sz="1900" b="1" dirty="0">
                <a:solidFill>
                  <a:srgbClr val="E2E6E9"/>
                </a:solidFill>
                <a:latin typeface="Merriweather" pitchFamily="34" charset="0"/>
                <a:ea typeface="Merriweather" pitchFamily="34" charset="-122"/>
                <a:cs typeface="Merriweather" pitchFamily="34" charset="-120"/>
              </a:rPr>
              <a:t>quantity sold</a:t>
            </a:r>
            <a:r>
              <a:rPr lang="en-US" sz="1900" dirty="0">
                <a:solidFill>
                  <a:srgbClr val="E2E6E9"/>
                </a:solidFill>
                <a:latin typeface="Merriweather" pitchFamily="34" charset="0"/>
                <a:ea typeface="Merriweather" pitchFamily="34" charset="-122"/>
                <a:cs typeface="Merriweather" pitchFamily="34" charset="-120"/>
              </a:rPr>
              <a:t>, and </a:t>
            </a:r>
            <a:r>
              <a:rPr lang="en-US" sz="1900" b="1" dirty="0">
                <a:solidFill>
                  <a:srgbClr val="E2E6E9"/>
                </a:solidFill>
                <a:latin typeface="Merriweather" pitchFamily="34" charset="0"/>
                <a:ea typeface="Merriweather" pitchFamily="34" charset="-122"/>
                <a:cs typeface="Merriweather" pitchFamily="34" charset="-120"/>
              </a:rPr>
              <a:t>total price</a:t>
            </a:r>
            <a:r>
              <a:rPr lang="en-US" sz="1900" dirty="0">
                <a:solidFill>
                  <a:srgbClr val="E2E6E9"/>
                </a:solidFill>
                <a:latin typeface="Merriweather" pitchFamily="34" charset="0"/>
                <a:ea typeface="Merriweather" pitchFamily="34" charset="-122"/>
                <a:cs typeface="Merriweather" pitchFamily="34" charset="-120"/>
              </a:rPr>
              <a:t>.</a:t>
            </a:r>
            <a:endParaRPr lang="en-US" sz="1900" dirty="0"/>
          </a:p>
        </p:txBody>
      </p:sp>
      <p:sp>
        <p:nvSpPr>
          <p:cNvPr id="9" name="Text 7"/>
          <p:cNvSpPr/>
          <p:nvPr/>
        </p:nvSpPr>
        <p:spPr>
          <a:xfrm>
            <a:off x="5372576" y="5742027"/>
            <a:ext cx="3898940" cy="789622"/>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E2E6E9"/>
                </a:solidFill>
                <a:latin typeface="Merriweather" pitchFamily="34" charset="0"/>
                <a:ea typeface="Merriweather" pitchFamily="34" charset="-122"/>
                <a:cs typeface="Merriweather" pitchFamily="34" charset="-120"/>
              </a:rPr>
              <a:t>Product: id, name, quantity, price</a:t>
            </a:r>
            <a:endParaRPr lang="en-US" sz="1900" dirty="0"/>
          </a:p>
        </p:txBody>
      </p:sp>
      <p:sp>
        <p:nvSpPr>
          <p:cNvPr id="10" name="Text 8"/>
          <p:cNvSpPr/>
          <p:nvPr/>
        </p:nvSpPr>
        <p:spPr>
          <a:xfrm>
            <a:off x="5372576" y="6617970"/>
            <a:ext cx="3898940" cy="789622"/>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E2E6E9"/>
                </a:solidFill>
                <a:latin typeface="Merriweather" pitchFamily="34" charset="0"/>
                <a:ea typeface="Merriweather" pitchFamily="34" charset="-122"/>
                <a:cs typeface="Merriweather" pitchFamily="34" charset="-120"/>
              </a:rPr>
              <a:t>Sale: product_id, quantity sold, total price</a:t>
            </a:r>
            <a:endParaRPr lang="en-US" sz="1900" dirty="0"/>
          </a:p>
        </p:txBody>
      </p:sp>
      <p:sp>
        <p:nvSpPr>
          <p:cNvPr id="11" name="Text 9"/>
          <p:cNvSpPr/>
          <p:nvPr/>
        </p:nvSpPr>
        <p:spPr>
          <a:xfrm>
            <a:off x="9881354" y="2123956"/>
            <a:ext cx="3233976" cy="385524"/>
          </a:xfrm>
          <a:prstGeom prst="rect">
            <a:avLst/>
          </a:prstGeom>
          <a:noFill/>
          <a:ln/>
        </p:spPr>
        <p:txBody>
          <a:bodyPr wrap="none" lIns="0" tIns="0" rIns="0" bIns="0" rtlCol="0" anchor="t"/>
          <a:lstStyle/>
          <a:p>
            <a:pPr marL="0" indent="0" algn="l">
              <a:lnSpc>
                <a:spcPts val="3000"/>
              </a:lnSpc>
              <a:buNone/>
            </a:pPr>
            <a:r>
              <a:rPr lang="en-US" sz="2400" dirty="0">
                <a:solidFill>
                  <a:srgbClr val="F5F0F0"/>
                </a:solidFill>
                <a:latin typeface="Merriweather" pitchFamily="34" charset="0"/>
                <a:ea typeface="Merriweather" pitchFamily="34" charset="-122"/>
                <a:cs typeface="Merriweather" pitchFamily="34" charset="-120"/>
              </a:rPr>
              <a:t>Simulated Linked List</a:t>
            </a:r>
            <a:endParaRPr lang="en-US" sz="2400" dirty="0"/>
          </a:p>
        </p:txBody>
      </p:sp>
      <p:sp>
        <p:nvSpPr>
          <p:cNvPr id="12" name="Text 10"/>
          <p:cNvSpPr/>
          <p:nvPr/>
        </p:nvSpPr>
        <p:spPr>
          <a:xfrm>
            <a:off x="9881354" y="2756297"/>
            <a:ext cx="3898940" cy="2368868"/>
          </a:xfrm>
          <a:prstGeom prst="rect">
            <a:avLst/>
          </a:prstGeom>
          <a:noFill/>
          <a:ln/>
        </p:spPr>
        <p:txBody>
          <a:bodyPr wrap="square" lIns="0" tIns="0" rIns="0" bIns="0" rtlCol="0" anchor="t"/>
          <a:lstStyle/>
          <a:p>
            <a:pPr marL="0" indent="0" algn="l">
              <a:lnSpc>
                <a:spcPts val="3100"/>
              </a:lnSpc>
              <a:buNone/>
            </a:pPr>
            <a:r>
              <a:rPr lang="en-US" sz="1900" dirty="0">
                <a:solidFill>
                  <a:srgbClr val="E2E6E9"/>
                </a:solidFill>
                <a:latin typeface="Merriweather" pitchFamily="34" charset="0"/>
                <a:ea typeface="Merriweather" pitchFamily="34" charset="-122"/>
                <a:cs typeface="Merriweather" pitchFamily="34" charset="-120"/>
              </a:rPr>
              <a:t>Sales data is stored sequentially in the </a:t>
            </a:r>
            <a:r>
              <a:rPr lang="en-US" sz="1900" b="1" dirty="0">
                <a:solidFill>
                  <a:srgbClr val="E2E6E9"/>
                </a:solidFill>
                <a:latin typeface="Merriweather" pitchFamily="34" charset="0"/>
                <a:ea typeface="Merriweather" pitchFamily="34" charset="-122"/>
                <a:cs typeface="Merriweather" pitchFamily="34" charset="-120"/>
              </a:rPr>
              <a:t>sales[]</a:t>
            </a:r>
            <a:r>
              <a:rPr lang="en-US" sz="1900" dirty="0">
                <a:solidFill>
                  <a:srgbClr val="E2E6E9"/>
                </a:solidFill>
                <a:latin typeface="Merriweather" pitchFamily="34" charset="0"/>
                <a:ea typeface="Merriweather" pitchFamily="34" charset="-122"/>
                <a:cs typeface="Merriweather" pitchFamily="34" charset="-120"/>
              </a:rPr>
              <a:t> array. Index-based traversal simulates linked list-style behavior, allowing for efficient management of sales records.</a:t>
            </a:r>
            <a:endParaRPr lang="en-US" sz="1900" dirty="0"/>
          </a:p>
        </p:txBody>
      </p:sp>
      <p:sp>
        <p:nvSpPr>
          <p:cNvPr id="13" name="Text 11"/>
          <p:cNvSpPr/>
          <p:nvPr/>
        </p:nvSpPr>
        <p:spPr>
          <a:xfrm>
            <a:off x="9881354" y="5347216"/>
            <a:ext cx="3898940" cy="394811"/>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2E6E9"/>
                </a:solidFill>
                <a:latin typeface="Merriweather" pitchFamily="34" charset="0"/>
                <a:ea typeface="Merriweather" pitchFamily="34" charset="-122"/>
                <a:cs typeface="Merriweather" pitchFamily="34" charset="-120"/>
              </a:rPr>
              <a:t>Sequential storage in array</a:t>
            </a:r>
            <a:endParaRPr lang="en-US" sz="1900" dirty="0"/>
          </a:p>
        </p:txBody>
      </p:sp>
      <p:sp>
        <p:nvSpPr>
          <p:cNvPr id="14" name="Text 12"/>
          <p:cNvSpPr/>
          <p:nvPr/>
        </p:nvSpPr>
        <p:spPr>
          <a:xfrm>
            <a:off x="9881354" y="5828348"/>
            <a:ext cx="3898940" cy="394811"/>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2E6E9"/>
                </a:solidFill>
                <a:latin typeface="Merriweather" pitchFamily="34" charset="0"/>
                <a:ea typeface="Merriweather" pitchFamily="34" charset="-122"/>
                <a:cs typeface="Merriweather" pitchFamily="34" charset="-120"/>
              </a:rPr>
              <a:t>Index-based traversal</a:t>
            </a:r>
            <a:endParaRPr lang="en-US" sz="1900" dirty="0"/>
          </a:p>
        </p:txBody>
      </p:sp>
      <p:sp>
        <p:nvSpPr>
          <p:cNvPr id="15" name="Rectangle 14">
            <a:extLst>
              <a:ext uri="{FF2B5EF4-FFF2-40B4-BE49-F238E27FC236}">
                <a16:creationId xmlns:a16="http://schemas.microsoft.com/office/drawing/2014/main" id="{B9A2DC18-A759-00A5-4ECA-EE6AE7CC61D6}"/>
              </a:ext>
            </a:extLst>
          </p:cNvPr>
          <p:cNvSpPr/>
          <p:nvPr/>
        </p:nvSpPr>
        <p:spPr>
          <a:xfrm>
            <a:off x="12814662" y="7759336"/>
            <a:ext cx="1815737" cy="394811"/>
          </a:xfrm>
          <a:prstGeom prst="rect">
            <a:avLst/>
          </a:prstGeom>
          <a:solidFill>
            <a:srgbClr val="0915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E0B9-1867-1DB1-E51C-18D4294F326C}"/>
              </a:ext>
            </a:extLst>
          </p:cNvPr>
          <p:cNvSpPr>
            <a:spLocks noGrp="1"/>
          </p:cNvSpPr>
          <p:nvPr>
            <p:ph type="title"/>
          </p:nvPr>
        </p:nvSpPr>
        <p:spPr>
          <a:xfrm>
            <a:off x="701040" y="919414"/>
            <a:ext cx="12618720" cy="492291"/>
          </a:xfrm>
        </p:spPr>
        <p:txBody>
          <a:bodyPr>
            <a:normAutofit fontScale="90000"/>
          </a:bodyPr>
          <a:lstStyle/>
          <a:p>
            <a:r>
              <a:rPr lang="en-US" sz="4000" dirty="0">
                <a:latin typeface="Merriweather" panose="00000500000000000000" pitchFamily="2" charset="0"/>
              </a:rPr>
              <a:t>Why use an array for the product catalog?</a:t>
            </a:r>
            <a:br>
              <a:rPr lang="en-US" sz="4000" dirty="0">
                <a:latin typeface="Merriweather" panose="00000500000000000000" pitchFamily="2" charset="0"/>
              </a:rPr>
            </a:br>
            <a:br>
              <a:rPr lang="en-US" sz="4000" dirty="0">
                <a:latin typeface="Merriweather" panose="00000500000000000000" pitchFamily="2" charset="0"/>
              </a:rPr>
            </a:br>
            <a:r>
              <a:rPr lang="en-US" sz="2700" dirty="0">
                <a:latin typeface="Merriweather" panose="00000500000000000000" pitchFamily="2" charset="0"/>
              </a:rPr>
              <a:t>1. Fixed and predictable size:</a:t>
            </a:r>
            <a:br>
              <a:rPr lang="en-US" sz="2700" dirty="0">
                <a:latin typeface="Merriweather" panose="00000500000000000000" pitchFamily="2" charset="0"/>
              </a:rPr>
            </a:br>
            <a:br>
              <a:rPr lang="en-US" sz="2700" dirty="0">
                <a:latin typeface="Merriweather" panose="00000500000000000000" pitchFamily="2" charset="0"/>
              </a:rPr>
            </a:br>
            <a:r>
              <a:rPr lang="en-US" sz="2700" dirty="0">
                <a:latin typeface="Merriweather" panose="00000500000000000000" pitchFamily="2" charset="0"/>
              </a:rPr>
              <a:t>The number of products is usually known to be limited (e.g., under 100), so a static array works well.</a:t>
            </a:r>
            <a:br>
              <a:rPr lang="en-US" sz="2700" dirty="0">
                <a:latin typeface="Merriweather" panose="00000500000000000000" pitchFamily="2" charset="0"/>
              </a:rPr>
            </a:br>
            <a:br>
              <a:rPr lang="en-US" sz="2700" dirty="0">
                <a:latin typeface="Merriweather" panose="00000500000000000000" pitchFamily="2" charset="0"/>
              </a:rPr>
            </a:br>
            <a:r>
              <a:rPr lang="en-US" sz="2700" dirty="0">
                <a:latin typeface="Merriweather" panose="00000500000000000000" pitchFamily="2" charset="0"/>
              </a:rPr>
              <a:t>2. Fast access by index:</a:t>
            </a:r>
            <a:br>
              <a:rPr lang="en-US" sz="2700" dirty="0">
                <a:latin typeface="Merriweather" panose="00000500000000000000" pitchFamily="2" charset="0"/>
              </a:rPr>
            </a:br>
            <a:r>
              <a:rPr lang="en-US" sz="2700" dirty="0">
                <a:latin typeface="Merriweather" panose="00000500000000000000" pitchFamily="2" charset="0"/>
              </a:rPr>
              <a:t>Arrays allow O(1) time access, making it easy to search or update a product by index.</a:t>
            </a:r>
            <a:br>
              <a:rPr lang="en-US" sz="2700" dirty="0">
                <a:latin typeface="Merriweather" panose="00000500000000000000" pitchFamily="2" charset="0"/>
              </a:rPr>
            </a:br>
            <a:br>
              <a:rPr lang="en-US" sz="2700" dirty="0">
                <a:latin typeface="Merriweather" panose="00000500000000000000" pitchFamily="2" charset="0"/>
              </a:rPr>
            </a:br>
            <a:r>
              <a:rPr lang="en-US" sz="2700" dirty="0">
                <a:latin typeface="Merriweather" panose="00000500000000000000" pitchFamily="2" charset="0"/>
              </a:rPr>
              <a:t>3. No frequent insertions/deletions:</a:t>
            </a:r>
            <a:br>
              <a:rPr lang="en-US" sz="2700" dirty="0">
                <a:latin typeface="Merriweather" panose="00000500000000000000" pitchFamily="2" charset="0"/>
              </a:rPr>
            </a:br>
            <a:r>
              <a:rPr lang="en-US" sz="2700" dirty="0">
                <a:latin typeface="Merriweather" panose="00000500000000000000" pitchFamily="2" charset="0"/>
              </a:rPr>
              <a:t>The product list doesn’t change often. You typically just add products occasionally. Arrays are efficient when you don’t need to insert/delete in the middle.</a:t>
            </a:r>
            <a:br>
              <a:rPr lang="en-US" sz="2700" dirty="0">
                <a:latin typeface="Merriweather" panose="00000500000000000000" pitchFamily="2" charset="0"/>
              </a:rPr>
            </a:br>
            <a:br>
              <a:rPr lang="en-US" dirty="0"/>
            </a:br>
            <a:r>
              <a:rPr lang="en-US" sz="2700" dirty="0">
                <a:latin typeface="Merriweather" panose="00000500000000000000" pitchFamily="2" charset="0"/>
              </a:rPr>
              <a:t>4. Simplicity:</a:t>
            </a:r>
            <a:br>
              <a:rPr lang="en-US" sz="2700" dirty="0">
                <a:latin typeface="Merriweather" panose="00000500000000000000" pitchFamily="2" charset="0"/>
              </a:rPr>
            </a:br>
            <a:r>
              <a:rPr lang="en-US" sz="2700" dirty="0">
                <a:latin typeface="Merriweather" panose="00000500000000000000" pitchFamily="2" charset="0"/>
              </a:rPr>
              <a:t>Arrays are easier to implement and debug, especially in C.</a:t>
            </a:r>
            <a:br>
              <a:rPr lang="en-US" sz="2700" dirty="0">
                <a:latin typeface="Merriweather" panose="00000500000000000000" pitchFamily="2" charset="0"/>
              </a:rPr>
            </a:br>
            <a:endParaRPr lang="en-IN" sz="2700" dirty="0">
              <a:latin typeface="Merriweather" panose="00000500000000000000" pitchFamily="2" charset="0"/>
            </a:endParaRPr>
          </a:p>
        </p:txBody>
      </p:sp>
    </p:spTree>
    <p:extLst>
      <p:ext uri="{BB962C8B-B14F-4D97-AF65-F5344CB8AC3E}">
        <p14:creationId xmlns:p14="http://schemas.microsoft.com/office/powerpoint/2010/main" val="185478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5137-6AC2-F544-C56B-E5D5C6F7078D}"/>
              </a:ext>
            </a:extLst>
          </p:cNvPr>
          <p:cNvSpPr>
            <a:spLocks noGrp="1"/>
          </p:cNvSpPr>
          <p:nvPr>
            <p:ph type="title"/>
          </p:nvPr>
        </p:nvSpPr>
        <p:spPr>
          <a:xfrm>
            <a:off x="893545" y="1267326"/>
            <a:ext cx="12618720" cy="4780548"/>
          </a:xfrm>
        </p:spPr>
        <p:txBody>
          <a:bodyPr>
            <a:normAutofit fontScale="90000"/>
          </a:bodyPr>
          <a:lstStyle/>
          <a:p>
            <a:r>
              <a:rPr lang="en-US" sz="3600" dirty="0">
                <a:latin typeface="Merriweather" panose="00000500000000000000" pitchFamily="2" charset="0"/>
              </a:rPr>
              <a:t>Why prefer a linked list for sales history?</a:t>
            </a:r>
            <a:br>
              <a:rPr lang="en-US" sz="3600" dirty="0">
                <a:latin typeface="Merriweather" panose="00000500000000000000" pitchFamily="2" charset="0"/>
              </a:rPr>
            </a:br>
            <a:br>
              <a:rPr lang="en-US" sz="2400" dirty="0">
                <a:latin typeface="Merriweather" panose="00000500000000000000" pitchFamily="2" charset="0"/>
              </a:rPr>
            </a:br>
            <a:r>
              <a:rPr lang="en-US" sz="2400" dirty="0">
                <a:latin typeface="Merriweather" panose="00000500000000000000" pitchFamily="2" charset="0"/>
              </a:rPr>
              <a:t>1.Dynamic size: Sales are made continuously, so a linked list avoids the need to predefine MAX_SALES.</a:t>
            </a:r>
            <a:br>
              <a:rPr lang="en-US" sz="2400" dirty="0">
                <a:latin typeface="Merriweather" panose="00000500000000000000" pitchFamily="2" charset="0"/>
              </a:rPr>
            </a:br>
            <a:br>
              <a:rPr lang="en-US" sz="2400" dirty="0">
                <a:latin typeface="Merriweather" panose="00000500000000000000" pitchFamily="2" charset="0"/>
              </a:rPr>
            </a:br>
            <a:r>
              <a:rPr lang="en-US" sz="2400" dirty="0">
                <a:latin typeface="Merriweather" panose="00000500000000000000" pitchFamily="2" charset="0"/>
              </a:rPr>
              <a:t>2.Frequent additions: Linked lists are efficient for appending new records at runtime.</a:t>
            </a:r>
            <a:br>
              <a:rPr lang="en-US" sz="2400" dirty="0">
                <a:latin typeface="Merriweather" panose="00000500000000000000" pitchFamily="2" charset="0"/>
              </a:rPr>
            </a:br>
            <a:br>
              <a:rPr lang="en-US" sz="2400" dirty="0">
                <a:latin typeface="Merriweather" panose="00000500000000000000" pitchFamily="2" charset="0"/>
              </a:rPr>
            </a:br>
            <a:r>
              <a:rPr lang="en-US" sz="2400" dirty="0">
                <a:latin typeface="Merriweather" panose="00000500000000000000" pitchFamily="2" charset="0"/>
              </a:rPr>
              <a:t>3.Unbounded growth: You may want to keep sales history indefinitely (or save to a file), so dynamic memory is more appropriate.</a:t>
            </a:r>
            <a:br>
              <a:rPr lang="en-US" sz="2400" dirty="0">
                <a:latin typeface="Merriweather" panose="00000500000000000000" pitchFamily="2" charset="0"/>
              </a:rPr>
            </a:br>
            <a:br>
              <a:rPr lang="en-US" sz="2400" dirty="0">
                <a:latin typeface="Merriweather" panose="00000500000000000000" pitchFamily="2" charset="0"/>
              </a:rPr>
            </a:br>
            <a:r>
              <a:rPr lang="en-US" sz="2400" dirty="0">
                <a:latin typeface="Merriweather" panose="00000500000000000000" pitchFamily="2" charset="0"/>
              </a:rPr>
              <a:t>4.Rare lookups: Unlike products, you usually just display recent sales — so sequential access is fine.</a:t>
            </a:r>
            <a:endParaRPr lang="en-IN" sz="2400" dirty="0">
              <a:latin typeface="Merriweather" panose="00000500000000000000" pitchFamily="2" charset="0"/>
            </a:endParaRPr>
          </a:p>
        </p:txBody>
      </p:sp>
    </p:spTree>
    <p:extLst>
      <p:ext uri="{BB962C8B-B14F-4D97-AF65-F5344CB8AC3E}">
        <p14:creationId xmlns:p14="http://schemas.microsoft.com/office/powerpoint/2010/main" val="282414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D4B3D5-E3FF-3F3A-DB70-491168C50E1B}"/>
              </a:ext>
            </a:extLst>
          </p:cNvPr>
          <p:cNvPicPr>
            <a:picLocks noChangeAspect="1"/>
          </p:cNvPicPr>
          <p:nvPr/>
        </p:nvPicPr>
        <p:blipFill>
          <a:blip r:embed="rId2"/>
          <a:stretch>
            <a:fillRect/>
          </a:stretch>
        </p:blipFill>
        <p:spPr>
          <a:xfrm>
            <a:off x="1604211" y="856617"/>
            <a:ext cx="11421978" cy="6859635"/>
          </a:xfrm>
          <a:prstGeom prst="rect">
            <a:avLst/>
          </a:prstGeom>
        </p:spPr>
      </p:pic>
    </p:spTree>
    <p:extLst>
      <p:ext uri="{BB962C8B-B14F-4D97-AF65-F5344CB8AC3E}">
        <p14:creationId xmlns:p14="http://schemas.microsoft.com/office/powerpoint/2010/main" val="348915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6AFF79C-FEF5-BF31-E66B-ECE568EBBEB5}"/>
              </a:ext>
            </a:extLst>
          </p:cNvPr>
          <p:cNvSpPr/>
          <p:nvPr/>
        </p:nvSpPr>
        <p:spPr>
          <a:xfrm>
            <a:off x="12814662" y="7759336"/>
            <a:ext cx="1815737" cy="394811"/>
          </a:xfrm>
          <a:prstGeom prst="rect">
            <a:avLst/>
          </a:prstGeom>
          <a:solidFill>
            <a:srgbClr val="0915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0"/>
          <p:cNvSpPr/>
          <p:nvPr/>
        </p:nvSpPr>
        <p:spPr>
          <a:xfrm>
            <a:off x="863798" y="722590"/>
            <a:ext cx="5093375" cy="578406"/>
          </a:xfrm>
          <a:prstGeom prst="rect">
            <a:avLst/>
          </a:prstGeom>
          <a:noFill/>
          <a:ln/>
        </p:spPr>
        <p:txBody>
          <a:bodyPr wrap="none" lIns="0" tIns="0" rIns="0" bIns="0" rtlCol="0" anchor="t"/>
          <a:lstStyle/>
          <a:p>
            <a:pPr marL="0" indent="0" algn="l">
              <a:lnSpc>
                <a:spcPts val="4550"/>
              </a:lnSpc>
              <a:buNone/>
            </a:pPr>
            <a:r>
              <a:rPr lang="en-US" sz="3600" dirty="0">
                <a:solidFill>
                  <a:srgbClr val="F5F0F0"/>
                </a:solidFill>
                <a:latin typeface="Merriweather" pitchFamily="34" charset="0"/>
                <a:ea typeface="Merriweather" pitchFamily="34" charset="-122"/>
                <a:cs typeface="Merriweather" pitchFamily="34" charset="-120"/>
              </a:rPr>
              <a:t>System Functionalities</a:t>
            </a:r>
            <a:endParaRPr lang="en-US" sz="3600" dirty="0"/>
          </a:p>
        </p:txBody>
      </p:sp>
      <p:sp>
        <p:nvSpPr>
          <p:cNvPr id="4" name="Shape 1"/>
          <p:cNvSpPr/>
          <p:nvPr/>
        </p:nvSpPr>
        <p:spPr>
          <a:xfrm>
            <a:off x="863798" y="1578650"/>
            <a:ext cx="416481" cy="416481"/>
          </a:xfrm>
          <a:prstGeom prst="roundRect">
            <a:avLst>
              <a:gd name="adj" fmla="val 18669"/>
            </a:avLst>
          </a:prstGeom>
          <a:solidFill>
            <a:srgbClr val="003180"/>
          </a:solidFill>
          <a:ln w="7620">
            <a:solidFill>
              <a:srgbClr val="194A99"/>
            </a:solidFill>
            <a:prstDash val="solid"/>
          </a:ln>
        </p:spPr>
        <p:txBody>
          <a:bodyPr/>
          <a:lstStyle/>
          <a:p>
            <a:endParaRPr lang="en-IN"/>
          </a:p>
        </p:txBody>
      </p:sp>
      <p:sp>
        <p:nvSpPr>
          <p:cNvPr id="5" name="Text 2"/>
          <p:cNvSpPr/>
          <p:nvPr/>
        </p:nvSpPr>
        <p:spPr>
          <a:xfrm>
            <a:off x="933212" y="1613356"/>
            <a:ext cx="277654" cy="347067"/>
          </a:xfrm>
          <a:prstGeom prst="rect">
            <a:avLst/>
          </a:prstGeom>
          <a:noFill/>
          <a:ln/>
        </p:spPr>
        <p:txBody>
          <a:bodyPr wrap="none" lIns="0" tIns="0" rIns="0" bIns="0" rtlCol="0" anchor="t"/>
          <a:lstStyle/>
          <a:p>
            <a:pPr marL="0" indent="0" algn="ctr">
              <a:lnSpc>
                <a:spcPts val="2150"/>
              </a:lnSpc>
              <a:buNone/>
            </a:pPr>
            <a:r>
              <a:rPr lang="en-US" sz="2150" dirty="0">
                <a:solidFill>
                  <a:srgbClr val="E2E6E9"/>
                </a:solidFill>
                <a:latin typeface="Merriweather" pitchFamily="34" charset="0"/>
                <a:ea typeface="Merriweather" pitchFamily="34" charset="-122"/>
                <a:cs typeface="Merriweather" pitchFamily="34" charset="-120"/>
              </a:rPr>
              <a:t>1</a:t>
            </a:r>
            <a:endParaRPr lang="en-US" sz="2150" dirty="0"/>
          </a:p>
        </p:txBody>
      </p:sp>
      <p:sp>
        <p:nvSpPr>
          <p:cNvPr id="6" name="Text 3"/>
          <p:cNvSpPr/>
          <p:nvPr/>
        </p:nvSpPr>
        <p:spPr>
          <a:xfrm>
            <a:off x="1465302" y="1642229"/>
            <a:ext cx="2313980" cy="289322"/>
          </a:xfrm>
          <a:prstGeom prst="rect">
            <a:avLst/>
          </a:prstGeom>
          <a:noFill/>
          <a:ln/>
        </p:spPr>
        <p:txBody>
          <a:bodyPr wrap="none" lIns="0" tIns="0" rIns="0" bIns="0" rtlCol="0" anchor="t"/>
          <a:lstStyle/>
          <a:p>
            <a:pPr marL="0" indent="0" algn="l">
              <a:lnSpc>
                <a:spcPts val="2250"/>
              </a:lnSpc>
              <a:buNone/>
            </a:pPr>
            <a:r>
              <a:rPr lang="en-US" sz="1800" dirty="0">
                <a:solidFill>
                  <a:srgbClr val="E2E6E9"/>
                </a:solidFill>
                <a:latin typeface="Merriweather" pitchFamily="34" charset="0"/>
                <a:ea typeface="Merriweather" pitchFamily="34" charset="-122"/>
                <a:cs typeface="Merriweather" pitchFamily="34" charset="-120"/>
              </a:rPr>
              <a:t>Add Product</a:t>
            </a:r>
            <a:endParaRPr lang="en-US" sz="1800" dirty="0"/>
          </a:p>
        </p:txBody>
      </p:sp>
      <p:sp>
        <p:nvSpPr>
          <p:cNvPr id="7" name="Text 4"/>
          <p:cNvSpPr/>
          <p:nvPr/>
        </p:nvSpPr>
        <p:spPr>
          <a:xfrm>
            <a:off x="1465302" y="2042517"/>
            <a:ext cx="6814899" cy="888682"/>
          </a:xfrm>
          <a:prstGeom prst="rect">
            <a:avLst/>
          </a:prstGeom>
          <a:noFill/>
          <a:ln/>
        </p:spPr>
        <p:txBody>
          <a:bodyPr wrap="square" lIns="0" tIns="0" rIns="0" bIns="0" rtlCol="0" anchor="t"/>
          <a:lstStyle/>
          <a:p>
            <a:pPr marL="0" indent="0" algn="l">
              <a:lnSpc>
                <a:spcPts val="2300"/>
              </a:lnSpc>
              <a:buNone/>
            </a:pPr>
            <a:r>
              <a:rPr lang="en-US" sz="1450" dirty="0">
                <a:solidFill>
                  <a:srgbClr val="E2E6E9"/>
                </a:solidFill>
                <a:latin typeface="Merriweather" pitchFamily="34" charset="0"/>
                <a:ea typeface="Merriweather" pitchFamily="34" charset="-122"/>
                <a:cs typeface="Merriweather" pitchFamily="34" charset="-120"/>
              </a:rPr>
              <a:t>The system collects product details, such as name, quantity, and price, and stores this information in the product array. This ensures all products are tracked for inventory purposes.</a:t>
            </a:r>
            <a:endParaRPr lang="en-US" sz="1450" dirty="0"/>
          </a:p>
        </p:txBody>
      </p:sp>
      <p:sp>
        <p:nvSpPr>
          <p:cNvPr id="8" name="Shape 5"/>
          <p:cNvSpPr/>
          <p:nvPr/>
        </p:nvSpPr>
        <p:spPr>
          <a:xfrm>
            <a:off x="863798" y="3301365"/>
            <a:ext cx="416481" cy="416481"/>
          </a:xfrm>
          <a:prstGeom prst="roundRect">
            <a:avLst>
              <a:gd name="adj" fmla="val 18669"/>
            </a:avLst>
          </a:prstGeom>
          <a:solidFill>
            <a:srgbClr val="003180"/>
          </a:solidFill>
          <a:ln w="7620">
            <a:solidFill>
              <a:srgbClr val="194A99"/>
            </a:solidFill>
            <a:prstDash val="solid"/>
          </a:ln>
        </p:spPr>
        <p:txBody>
          <a:bodyPr/>
          <a:lstStyle/>
          <a:p>
            <a:endParaRPr lang="en-IN"/>
          </a:p>
        </p:txBody>
      </p:sp>
      <p:sp>
        <p:nvSpPr>
          <p:cNvPr id="9" name="Text 6"/>
          <p:cNvSpPr/>
          <p:nvPr/>
        </p:nvSpPr>
        <p:spPr>
          <a:xfrm>
            <a:off x="933212" y="3336072"/>
            <a:ext cx="277654" cy="347067"/>
          </a:xfrm>
          <a:prstGeom prst="rect">
            <a:avLst/>
          </a:prstGeom>
          <a:noFill/>
          <a:ln/>
        </p:spPr>
        <p:txBody>
          <a:bodyPr wrap="none" lIns="0" tIns="0" rIns="0" bIns="0" rtlCol="0" anchor="t"/>
          <a:lstStyle/>
          <a:p>
            <a:pPr marL="0" indent="0" algn="ctr">
              <a:lnSpc>
                <a:spcPts val="2150"/>
              </a:lnSpc>
              <a:buNone/>
            </a:pPr>
            <a:r>
              <a:rPr lang="en-US" sz="2150" dirty="0">
                <a:solidFill>
                  <a:srgbClr val="E2E6E9"/>
                </a:solidFill>
                <a:latin typeface="Merriweather" pitchFamily="34" charset="0"/>
                <a:ea typeface="Merriweather" pitchFamily="34" charset="-122"/>
                <a:cs typeface="Merriweather" pitchFamily="34" charset="-120"/>
              </a:rPr>
              <a:t>2</a:t>
            </a:r>
            <a:endParaRPr lang="en-US" sz="2150" dirty="0"/>
          </a:p>
        </p:txBody>
      </p:sp>
      <p:sp>
        <p:nvSpPr>
          <p:cNvPr id="10" name="Text 7"/>
          <p:cNvSpPr/>
          <p:nvPr/>
        </p:nvSpPr>
        <p:spPr>
          <a:xfrm>
            <a:off x="1465302" y="3364944"/>
            <a:ext cx="2313980" cy="289322"/>
          </a:xfrm>
          <a:prstGeom prst="rect">
            <a:avLst/>
          </a:prstGeom>
          <a:noFill/>
          <a:ln/>
        </p:spPr>
        <p:txBody>
          <a:bodyPr wrap="none" lIns="0" tIns="0" rIns="0" bIns="0" rtlCol="0" anchor="t"/>
          <a:lstStyle/>
          <a:p>
            <a:pPr marL="0" indent="0" algn="l">
              <a:lnSpc>
                <a:spcPts val="2250"/>
              </a:lnSpc>
              <a:buNone/>
            </a:pPr>
            <a:r>
              <a:rPr lang="en-US" sz="1800" dirty="0">
                <a:solidFill>
                  <a:srgbClr val="E2E6E9"/>
                </a:solidFill>
                <a:latin typeface="Merriweather" pitchFamily="34" charset="0"/>
                <a:ea typeface="Merriweather" pitchFamily="34" charset="-122"/>
                <a:cs typeface="Merriweather" pitchFamily="34" charset="-120"/>
              </a:rPr>
              <a:t>List Products</a:t>
            </a:r>
            <a:endParaRPr lang="en-US" sz="1800" dirty="0"/>
          </a:p>
        </p:txBody>
      </p:sp>
      <p:sp>
        <p:nvSpPr>
          <p:cNvPr id="11" name="Text 8"/>
          <p:cNvSpPr/>
          <p:nvPr/>
        </p:nvSpPr>
        <p:spPr>
          <a:xfrm>
            <a:off x="1465302" y="3765233"/>
            <a:ext cx="6814899" cy="888682"/>
          </a:xfrm>
          <a:prstGeom prst="rect">
            <a:avLst/>
          </a:prstGeom>
          <a:noFill/>
          <a:ln/>
        </p:spPr>
        <p:txBody>
          <a:bodyPr wrap="square" lIns="0" tIns="0" rIns="0" bIns="0" rtlCol="0" anchor="t"/>
          <a:lstStyle/>
          <a:p>
            <a:pPr marL="0" indent="0" algn="l">
              <a:lnSpc>
                <a:spcPts val="2300"/>
              </a:lnSpc>
              <a:buNone/>
            </a:pPr>
            <a:r>
              <a:rPr lang="en-US" sz="1450" dirty="0">
                <a:solidFill>
                  <a:srgbClr val="E2E6E9"/>
                </a:solidFill>
                <a:latin typeface="Merriweather" pitchFamily="34" charset="0"/>
                <a:ea typeface="Merriweather" pitchFamily="34" charset="-122"/>
                <a:cs typeface="Merriweather" pitchFamily="34" charset="-120"/>
              </a:rPr>
              <a:t>The system displays all available products, showing key details like product ID, name, quantity, and price, providing a clear overview of the current inventory.</a:t>
            </a:r>
            <a:endParaRPr lang="en-US" sz="1450" dirty="0"/>
          </a:p>
        </p:txBody>
      </p:sp>
      <p:sp>
        <p:nvSpPr>
          <p:cNvPr id="12" name="Shape 9"/>
          <p:cNvSpPr/>
          <p:nvPr/>
        </p:nvSpPr>
        <p:spPr>
          <a:xfrm>
            <a:off x="863798" y="5024080"/>
            <a:ext cx="416481" cy="416481"/>
          </a:xfrm>
          <a:prstGeom prst="roundRect">
            <a:avLst>
              <a:gd name="adj" fmla="val 18669"/>
            </a:avLst>
          </a:prstGeom>
          <a:solidFill>
            <a:srgbClr val="003180"/>
          </a:solidFill>
          <a:ln w="7620">
            <a:solidFill>
              <a:srgbClr val="194A99"/>
            </a:solidFill>
            <a:prstDash val="solid"/>
          </a:ln>
        </p:spPr>
        <p:txBody>
          <a:bodyPr/>
          <a:lstStyle/>
          <a:p>
            <a:endParaRPr lang="en-IN"/>
          </a:p>
        </p:txBody>
      </p:sp>
      <p:sp>
        <p:nvSpPr>
          <p:cNvPr id="13" name="Text 10"/>
          <p:cNvSpPr/>
          <p:nvPr/>
        </p:nvSpPr>
        <p:spPr>
          <a:xfrm>
            <a:off x="933212" y="5058787"/>
            <a:ext cx="277654" cy="347067"/>
          </a:xfrm>
          <a:prstGeom prst="rect">
            <a:avLst/>
          </a:prstGeom>
          <a:noFill/>
          <a:ln/>
        </p:spPr>
        <p:txBody>
          <a:bodyPr wrap="none" lIns="0" tIns="0" rIns="0" bIns="0" rtlCol="0" anchor="t"/>
          <a:lstStyle/>
          <a:p>
            <a:pPr marL="0" indent="0" algn="ctr">
              <a:lnSpc>
                <a:spcPts val="2150"/>
              </a:lnSpc>
              <a:buNone/>
            </a:pPr>
            <a:r>
              <a:rPr lang="en-US" sz="2150" dirty="0">
                <a:solidFill>
                  <a:srgbClr val="E2E6E9"/>
                </a:solidFill>
                <a:latin typeface="Merriweather" pitchFamily="34" charset="0"/>
                <a:ea typeface="Merriweather" pitchFamily="34" charset="-122"/>
                <a:cs typeface="Merriweather" pitchFamily="34" charset="-120"/>
              </a:rPr>
              <a:t>3</a:t>
            </a:r>
            <a:endParaRPr lang="en-US" sz="2150" dirty="0"/>
          </a:p>
        </p:txBody>
      </p:sp>
      <p:sp>
        <p:nvSpPr>
          <p:cNvPr id="14" name="Text 11"/>
          <p:cNvSpPr/>
          <p:nvPr/>
        </p:nvSpPr>
        <p:spPr>
          <a:xfrm>
            <a:off x="1465302" y="5087660"/>
            <a:ext cx="2313980" cy="289322"/>
          </a:xfrm>
          <a:prstGeom prst="rect">
            <a:avLst/>
          </a:prstGeom>
          <a:noFill/>
          <a:ln/>
        </p:spPr>
        <p:txBody>
          <a:bodyPr wrap="none" lIns="0" tIns="0" rIns="0" bIns="0" rtlCol="0" anchor="t"/>
          <a:lstStyle/>
          <a:p>
            <a:pPr marL="0" indent="0" algn="l">
              <a:lnSpc>
                <a:spcPts val="2250"/>
              </a:lnSpc>
              <a:buNone/>
            </a:pPr>
            <a:r>
              <a:rPr lang="en-US" sz="1800" dirty="0">
                <a:solidFill>
                  <a:srgbClr val="E2E6E9"/>
                </a:solidFill>
                <a:latin typeface="Merriweather" pitchFamily="34" charset="0"/>
                <a:ea typeface="Merriweather" pitchFamily="34" charset="-122"/>
                <a:cs typeface="Merriweather" pitchFamily="34" charset="-120"/>
              </a:rPr>
              <a:t>Sell Product</a:t>
            </a:r>
            <a:endParaRPr lang="en-US" sz="1800" dirty="0"/>
          </a:p>
        </p:txBody>
      </p:sp>
      <p:sp>
        <p:nvSpPr>
          <p:cNvPr id="15" name="Text 12"/>
          <p:cNvSpPr/>
          <p:nvPr/>
        </p:nvSpPr>
        <p:spPr>
          <a:xfrm>
            <a:off x="1465302" y="5487948"/>
            <a:ext cx="6814899" cy="592455"/>
          </a:xfrm>
          <a:prstGeom prst="rect">
            <a:avLst/>
          </a:prstGeom>
          <a:noFill/>
          <a:ln/>
        </p:spPr>
        <p:txBody>
          <a:bodyPr wrap="square" lIns="0" tIns="0" rIns="0" bIns="0" rtlCol="0" anchor="t"/>
          <a:lstStyle/>
          <a:p>
            <a:pPr marL="0" indent="0" algn="l">
              <a:lnSpc>
                <a:spcPts val="2300"/>
              </a:lnSpc>
              <a:buNone/>
            </a:pPr>
            <a:r>
              <a:rPr lang="en-US" sz="1450" dirty="0">
                <a:solidFill>
                  <a:srgbClr val="E2E6E9"/>
                </a:solidFill>
                <a:latin typeface="Merriweather" pitchFamily="34" charset="0"/>
                <a:ea typeface="Merriweather" pitchFamily="34" charset="-122"/>
                <a:cs typeface="Merriweather" pitchFamily="34" charset="-120"/>
              </a:rPr>
              <a:t>Upon a sale, the system updates the quantity of the product and records the sale in the sales array, tracking product movement and sales history.</a:t>
            </a:r>
            <a:endParaRPr lang="en-US" sz="1450" dirty="0"/>
          </a:p>
        </p:txBody>
      </p:sp>
      <p:sp>
        <p:nvSpPr>
          <p:cNvPr id="16" name="Shape 13"/>
          <p:cNvSpPr/>
          <p:nvPr/>
        </p:nvSpPr>
        <p:spPr>
          <a:xfrm>
            <a:off x="863798" y="6450568"/>
            <a:ext cx="416481" cy="416481"/>
          </a:xfrm>
          <a:prstGeom prst="roundRect">
            <a:avLst>
              <a:gd name="adj" fmla="val 18669"/>
            </a:avLst>
          </a:prstGeom>
          <a:solidFill>
            <a:srgbClr val="003180"/>
          </a:solidFill>
          <a:ln w="7620">
            <a:solidFill>
              <a:srgbClr val="194A99"/>
            </a:solidFill>
            <a:prstDash val="solid"/>
          </a:ln>
        </p:spPr>
        <p:txBody>
          <a:bodyPr/>
          <a:lstStyle/>
          <a:p>
            <a:endParaRPr lang="en-IN"/>
          </a:p>
        </p:txBody>
      </p:sp>
      <p:sp>
        <p:nvSpPr>
          <p:cNvPr id="17" name="Text 14"/>
          <p:cNvSpPr/>
          <p:nvPr/>
        </p:nvSpPr>
        <p:spPr>
          <a:xfrm>
            <a:off x="933212" y="6485275"/>
            <a:ext cx="277654" cy="347067"/>
          </a:xfrm>
          <a:prstGeom prst="rect">
            <a:avLst/>
          </a:prstGeom>
          <a:noFill/>
          <a:ln/>
        </p:spPr>
        <p:txBody>
          <a:bodyPr wrap="none" lIns="0" tIns="0" rIns="0" bIns="0" rtlCol="0" anchor="t"/>
          <a:lstStyle/>
          <a:p>
            <a:pPr marL="0" indent="0" algn="ctr">
              <a:lnSpc>
                <a:spcPts val="2150"/>
              </a:lnSpc>
              <a:buNone/>
            </a:pPr>
            <a:r>
              <a:rPr lang="en-US" sz="2150" dirty="0">
                <a:solidFill>
                  <a:srgbClr val="E2E6E9"/>
                </a:solidFill>
                <a:latin typeface="Merriweather" pitchFamily="34" charset="0"/>
                <a:ea typeface="Merriweather" pitchFamily="34" charset="-122"/>
                <a:cs typeface="Merriweather" pitchFamily="34" charset="-120"/>
              </a:rPr>
              <a:t>4</a:t>
            </a:r>
            <a:endParaRPr lang="en-US" sz="2150" dirty="0"/>
          </a:p>
        </p:txBody>
      </p:sp>
      <p:sp>
        <p:nvSpPr>
          <p:cNvPr id="18" name="Text 15"/>
          <p:cNvSpPr/>
          <p:nvPr/>
        </p:nvSpPr>
        <p:spPr>
          <a:xfrm>
            <a:off x="1465302" y="6514148"/>
            <a:ext cx="2313980" cy="289322"/>
          </a:xfrm>
          <a:prstGeom prst="rect">
            <a:avLst/>
          </a:prstGeom>
          <a:noFill/>
          <a:ln/>
        </p:spPr>
        <p:txBody>
          <a:bodyPr wrap="none" lIns="0" tIns="0" rIns="0" bIns="0" rtlCol="0" anchor="t"/>
          <a:lstStyle/>
          <a:p>
            <a:pPr marL="0" indent="0" algn="l">
              <a:lnSpc>
                <a:spcPts val="2250"/>
              </a:lnSpc>
              <a:buNone/>
            </a:pPr>
            <a:r>
              <a:rPr lang="en-US" sz="1800" dirty="0">
                <a:solidFill>
                  <a:srgbClr val="E2E6E9"/>
                </a:solidFill>
                <a:latin typeface="Merriweather" pitchFamily="34" charset="0"/>
                <a:ea typeface="Merriweather" pitchFamily="34" charset="-122"/>
                <a:cs typeface="Merriweather" pitchFamily="34" charset="-120"/>
              </a:rPr>
              <a:t>View Sales</a:t>
            </a:r>
            <a:endParaRPr lang="en-US" sz="1800" dirty="0"/>
          </a:p>
        </p:txBody>
      </p:sp>
      <p:sp>
        <p:nvSpPr>
          <p:cNvPr id="19" name="Text 16"/>
          <p:cNvSpPr/>
          <p:nvPr/>
        </p:nvSpPr>
        <p:spPr>
          <a:xfrm>
            <a:off x="1465302" y="6914436"/>
            <a:ext cx="6814899" cy="592455"/>
          </a:xfrm>
          <a:prstGeom prst="rect">
            <a:avLst/>
          </a:prstGeom>
          <a:noFill/>
          <a:ln/>
        </p:spPr>
        <p:txBody>
          <a:bodyPr wrap="square" lIns="0" tIns="0" rIns="0" bIns="0" rtlCol="0" anchor="t"/>
          <a:lstStyle/>
          <a:p>
            <a:pPr marL="0" indent="0" algn="l">
              <a:lnSpc>
                <a:spcPts val="2300"/>
              </a:lnSpc>
              <a:buNone/>
            </a:pPr>
            <a:r>
              <a:rPr lang="en-US" sz="1450" dirty="0">
                <a:solidFill>
                  <a:srgbClr val="E2E6E9"/>
                </a:solidFill>
                <a:latin typeface="Merriweather" pitchFamily="34" charset="0"/>
                <a:ea typeface="Merriweather" pitchFamily="34" charset="-122"/>
                <a:cs typeface="Merriweather" pitchFamily="34" charset="-120"/>
              </a:rPr>
              <a:t>The system displays a list of sold items with the total price, allowing users to review sales records and analyze sales performance.</a:t>
            </a:r>
            <a:endParaRPr lang="en-US" sz="1450" dirty="0"/>
          </a:p>
        </p:txBody>
      </p:sp>
      <p:pic>
        <p:nvPicPr>
          <p:cNvPr id="22" name="Picture 21" descr="A person in a suit and tie&#10;&#10;AI-generated content may be incorrect.">
            <a:extLst>
              <a:ext uri="{FF2B5EF4-FFF2-40B4-BE49-F238E27FC236}">
                <a16:creationId xmlns:a16="http://schemas.microsoft.com/office/drawing/2014/main" id="{012A9B58-5123-82EC-5B34-D6CBA10D4DC5}"/>
              </a:ext>
            </a:extLst>
          </p:cNvPr>
          <p:cNvPicPr>
            <a:picLocks noChangeAspect="1"/>
          </p:cNvPicPr>
          <p:nvPr/>
        </p:nvPicPr>
        <p:blipFill>
          <a:blip r:embed="rId3"/>
          <a:stretch>
            <a:fillRect/>
          </a:stretch>
        </p:blipFill>
        <p:spPr>
          <a:xfrm>
            <a:off x="8465223" y="0"/>
            <a:ext cx="6165175" cy="822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inVertical)">
                                      <p:cBhvr>
                                        <p:cTn id="41" dur="500"/>
                                        <p:tgtEl>
                                          <p:spTgt spid="13"/>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inVertical)">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inVertical)">
                                      <p:cBhvr>
                                        <p:cTn id="49" dur="500"/>
                                        <p:tgtEl>
                                          <p:spTgt spid="19"/>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arn(inVertical)">
                                      <p:cBhvr>
                                        <p:cTn id="52" dur="500"/>
                                        <p:tgtEl>
                                          <p:spTgt spid="16"/>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arn(inVertical)">
                                      <p:cBhvr>
                                        <p:cTn id="55" dur="500"/>
                                        <p:tgtEl>
                                          <p:spTgt spid="1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arn(inVertical)">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3798" y="815816"/>
            <a:ext cx="4010978" cy="501372"/>
          </a:xfrm>
          <a:prstGeom prst="rect">
            <a:avLst/>
          </a:prstGeom>
          <a:noFill/>
          <a:ln/>
        </p:spPr>
        <p:txBody>
          <a:bodyPr wrap="none" lIns="0" tIns="0" rIns="0" bIns="0" rtlCol="0" anchor="t"/>
          <a:lstStyle/>
          <a:p>
            <a:pPr marL="0" indent="0" algn="l">
              <a:lnSpc>
                <a:spcPts val="3900"/>
              </a:lnSpc>
              <a:buNone/>
            </a:pPr>
            <a:r>
              <a:rPr lang="en-US" sz="3150" dirty="0">
                <a:solidFill>
                  <a:srgbClr val="F5F0F0"/>
                </a:solidFill>
                <a:latin typeface="Merriweather" pitchFamily="34" charset="0"/>
                <a:ea typeface="Merriweather" pitchFamily="34" charset="-122"/>
                <a:cs typeface="Merriweather" pitchFamily="34" charset="-120"/>
              </a:rPr>
              <a:t>System Flowchart</a:t>
            </a:r>
            <a:endParaRPr lang="en-US" sz="3150" dirty="0"/>
          </a:p>
        </p:txBody>
      </p:sp>
      <p:sp>
        <p:nvSpPr>
          <p:cNvPr id="21" name="Rectangle 20">
            <a:extLst>
              <a:ext uri="{FF2B5EF4-FFF2-40B4-BE49-F238E27FC236}">
                <a16:creationId xmlns:a16="http://schemas.microsoft.com/office/drawing/2014/main" id="{5938FC3E-6A01-5065-A9EB-C24C37D4E0B5}"/>
              </a:ext>
            </a:extLst>
          </p:cNvPr>
          <p:cNvSpPr/>
          <p:nvPr/>
        </p:nvSpPr>
        <p:spPr>
          <a:xfrm>
            <a:off x="12713062" y="7733936"/>
            <a:ext cx="1815737" cy="394811"/>
          </a:xfrm>
          <a:prstGeom prst="rect">
            <a:avLst/>
          </a:prstGeom>
          <a:solidFill>
            <a:srgbClr val="0915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descr="A diagram of inventory management system&#10;&#10;AI-generated content may be incorrect.">
            <a:extLst>
              <a:ext uri="{FF2B5EF4-FFF2-40B4-BE49-F238E27FC236}">
                <a16:creationId xmlns:a16="http://schemas.microsoft.com/office/drawing/2014/main" id="{B2AC874E-AC8D-C38D-CF80-3C3F86A63301}"/>
              </a:ext>
            </a:extLst>
          </p:cNvPr>
          <p:cNvPicPr>
            <a:picLocks noChangeAspect="1"/>
          </p:cNvPicPr>
          <p:nvPr/>
        </p:nvPicPr>
        <p:blipFill>
          <a:blip r:embed="rId3"/>
          <a:stretch>
            <a:fillRect/>
          </a:stretch>
        </p:blipFill>
        <p:spPr>
          <a:xfrm>
            <a:off x="2209800" y="1447799"/>
            <a:ext cx="11303000" cy="6357937"/>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96</TotalTime>
  <Words>1185</Words>
  <Application>Microsoft Office PowerPoint</Application>
  <PresentationFormat>Custom</PresentationFormat>
  <Paragraphs>121</Paragraphs>
  <Slides>14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Merriweather</vt:lpstr>
      <vt:lpstr>Arial Black</vt:lpstr>
      <vt:lpstr>Consolas</vt:lpstr>
      <vt:lpstr>Trebuchet MS</vt:lpstr>
      <vt:lpstr>Wingdings 3</vt:lpstr>
      <vt:lpstr>Bell MT</vt:lpstr>
      <vt:lpstr>Facet</vt:lpstr>
      <vt:lpstr>INVENTORY MANAGEMENT SYSTEM  ARRAYS FOR PRODUCT CATALOG, LINKED LIST FOR SOLD ITEMS HISTORY </vt:lpstr>
      <vt:lpstr>  OBJECTIVE </vt:lpstr>
      <vt:lpstr>INTRODUCTION</vt:lpstr>
      <vt:lpstr>PowerPoint Presentation</vt:lpstr>
      <vt:lpstr>Why use an array for the product catalog?  1. Fixed and predictable size:  The number of products is usually known to be limited (e.g., under 100), so a static array works well.  2. Fast access by index: Arrays allow O(1) time access, making it easy to search or update a product by index.  3. No frequent insertions/deletions: The product list doesn’t change often. You typically just add products occasionally. Arrays are efficient when you don’t need to insert/delete in the middle.  4. Simplicity: Arrays are easier to implement and debug, especially in C. </vt:lpstr>
      <vt:lpstr>Why prefer a linked list for sales history?  1.Dynamic size: Sales are made continuously, so a linked list avoids the need to predefine MAX_SALES.  2.Frequent additions: Linked lists are efficient for appending new records at runtime.  3.Unbounded growth: You may want to keep sales history indefinitely (or save to a file), so dynamic memory is more appropriate.  4.Rare lookups: Unlike products, you usually just display recent sales — so sequential access is fine.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Tejaswini Solleti</cp:lastModifiedBy>
  <cp:revision>6</cp:revision>
  <dcterms:created xsi:type="dcterms:W3CDTF">2025-04-30T17:46:18Z</dcterms:created>
  <dcterms:modified xsi:type="dcterms:W3CDTF">2025-05-04T13:24:33Z</dcterms:modified>
</cp:coreProperties>
</file>