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323614" y="32716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3334106" y="326142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3344266" y="32512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3607626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620326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3607626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3620326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387859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389129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389129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387859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389129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414957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416227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416227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414957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416227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4329112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4532315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6072" y="864702"/>
            <a:ext cx="3457955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40"/>
              <a:t>Gunvansh </a:t>
            </a:r>
            <a:r>
              <a:rPr dirty="0" spc="-10"/>
              <a:t>Bhatia </a:t>
            </a:r>
            <a:r>
              <a:rPr dirty="0" spc="-15"/>
              <a:t>:</a:t>
            </a:r>
            <a:r>
              <a:rPr dirty="0"/>
              <a:t> </a:t>
            </a:r>
            <a:r>
              <a:rPr dirty="0" spc="-65"/>
              <a:t>40082036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40"/>
              <a:t>November </a:t>
            </a:r>
            <a:r>
              <a:rPr dirty="0" spc="-50"/>
              <a:t>29,</a:t>
            </a:r>
            <a:r>
              <a:rPr dirty="0" spc="40"/>
              <a:t> </a:t>
            </a:r>
            <a:r>
              <a:rPr dirty="0" spc="-65"/>
              <a:t>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#</a:t>
            </a:fld>
            <a:r>
              <a:rPr dirty="0" spc="-65"/>
              <a:t> </a:t>
            </a:r>
            <a:r>
              <a:rPr dirty="0"/>
              <a:t>/</a:t>
            </a:r>
            <a:r>
              <a:rPr dirty="0" spc="-165"/>
              <a:t> </a:t>
            </a:r>
            <a:r>
              <a:rPr dirty="0" spc="-65"/>
              <a:t>12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40"/>
              <a:t>Gunvansh </a:t>
            </a:r>
            <a:r>
              <a:rPr dirty="0" spc="-10"/>
              <a:t>Bhatia </a:t>
            </a:r>
            <a:r>
              <a:rPr dirty="0" spc="-15"/>
              <a:t>:</a:t>
            </a:r>
            <a:r>
              <a:rPr dirty="0"/>
              <a:t> </a:t>
            </a:r>
            <a:r>
              <a:rPr dirty="0" spc="-65"/>
              <a:t>40082036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40"/>
              <a:t>November </a:t>
            </a:r>
            <a:r>
              <a:rPr dirty="0" spc="-50"/>
              <a:t>29,</a:t>
            </a:r>
            <a:r>
              <a:rPr dirty="0" spc="40"/>
              <a:t> </a:t>
            </a:r>
            <a:r>
              <a:rPr dirty="0" spc="-65"/>
              <a:t>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#</a:t>
            </a:fld>
            <a:r>
              <a:rPr dirty="0" spc="-65"/>
              <a:t> </a:t>
            </a:r>
            <a:r>
              <a:rPr dirty="0"/>
              <a:t>/</a:t>
            </a:r>
            <a:r>
              <a:rPr dirty="0" spc="-165"/>
              <a:t> </a:t>
            </a:r>
            <a:r>
              <a:rPr dirty="0" spc="-65"/>
              <a:t>12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40"/>
              <a:t>Gunvansh </a:t>
            </a:r>
            <a:r>
              <a:rPr dirty="0" spc="-10"/>
              <a:t>Bhatia </a:t>
            </a:r>
            <a:r>
              <a:rPr dirty="0" spc="-15"/>
              <a:t>:</a:t>
            </a:r>
            <a:r>
              <a:rPr dirty="0"/>
              <a:t> </a:t>
            </a:r>
            <a:r>
              <a:rPr dirty="0" spc="-65"/>
              <a:t>40082036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40"/>
              <a:t>November </a:t>
            </a:r>
            <a:r>
              <a:rPr dirty="0" spc="-50"/>
              <a:t>29,</a:t>
            </a:r>
            <a:r>
              <a:rPr dirty="0" spc="40"/>
              <a:t> </a:t>
            </a:r>
            <a:r>
              <a:rPr dirty="0" spc="-65"/>
              <a:t>2019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#</a:t>
            </a:fld>
            <a:r>
              <a:rPr dirty="0" spc="-65"/>
              <a:t> </a:t>
            </a:r>
            <a:r>
              <a:rPr dirty="0"/>
              <a:t>/</a:t>
            </a:r>
            <a:r>
              <a:rPr dirty="0" spc="-165"/>
              <a:t> </a:t>
            </a:r>
            <a:r>
              <a:rPr dirty="0" spc="-65"/>
              <a:t>12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40"/>
              <a:t>Gunvansh </a:t>
            </a:r>
            <a:r>
              <a:rPr dirty="0" spc="-10"/>
              <a:t>Bhatia </a:t>
            </a:r>
            <a:r>
              <a:rPr dirty="0" spc="-15"/>
              <a:t>:</a:t>
            </a:r>
            <a:r>
              <a:rPr dirty="0"/>
              <a:t> </a:t>
            </a:r>
            <a:r>
              <a:rPr dirty="0" spc="-65"/>
              <a:t>40082036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40"/>
              <a:t>November </a:t>
            </a:r>
            <a:r>
              <a:rPr dirty="0" spc="-50"/>
              <a:t>29,</a:t>
            </a:r>
            <a:r>
              <a:rPr dirty="0" spc="40"/>
              <a:t> </a:t>
            </a:r>
            <a:r>
              <a:rPr dirty="0" spc="-65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#</a:t>
            </a:fld>
            <a:r>
              <a:rPr dirty="0" spc="-65"/>
              <a:t> </a:t>
            </a:r>
            <a:r>
              <a:rPr dirty="0"/>
              <a:t>/</a:t>
            </a:r>
            <a:r>
              <a:rPr dirty="0" spc="-165"/>
              <a:t> </a:t>
            </a:r>
            <a:r>
              <a:rPr dirty="0" spc="-65"/>
              <a:t>12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323614" y="32716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3334106" y="326142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3344266" y="32512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3607626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620326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3607626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3620326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387859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389129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389129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387859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389129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414957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416227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416227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414957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416227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4329112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4532315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40"/>
              <a:t>Gunvansh </a:t>
            </a:r>
            <a:r>
              <a:rPr dirty="0" spc="-10"/>
              <a:t>Bhatia </a:t>
            </a:r>
            <a:r>
              <a:rPr dirty="0" spc="-15"/>
              <a:t>:</a:t>
            </a:r>
            <a:r>
              <a:rPr dirty="0"/>
              <a:t> </a:t>
            </a:r>
            <a:r>
              <a:rPr dirty="0" spc="-65"/>
              <a:t>40082036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40"/>
              <a:t>November </a:t>
            </a:r>
            <a:r>
              <a:rPr dirty="0" spc="-50"/>
              <a:t>29,</a:t>
            </a:r>
            <a:r>
              <a:rPr dirty="0" spc="40"/>
              <a:t> </a:t>
            </a:r>
            <a:r>
              <a:rPr dirty="0" spc="-65"/>
              <a:t>2019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#</a:t>
            </a:fld>
            <a:r>
              <a:rPr dirty="0" spc="-65"/>
              <a:t> </a:t>
            </a:r>
            <a:r>
              <a:rPr dirty="0"/>
              <a:t>/</a:t>
            </a:r>
            <a:r>
              <a:rPr dirty="0" spc="-165"/>
              <a:t> </a:t>
            </a:r>
            <a:r>
              <a:rPr dirty="0" spc="-65"/>
              <a:t>12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323614" y="32716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3334106" y="326142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2527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3702" y="3351784"/>
            <a:ext cx="100838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40"/>
              <a:t>Gunvansh </a:t>
            </a:r>
            <a:r>
              <a:rPr dirty="0" spc="-10"/>
              <a:t>Bhatia </a:t>
            </a:r>
            <a:r>
              <a:rPr dirty="0" spc="-15"/>
              <a:t>:</a:t>
            </a:r>
            <a:r>
              <a:rPr dirty="0"/>
              <a:t> </a:t>
            </a:r>
            <a:r>
              <a:rPr dirty="0" spc="-65"/>
              <a:t>40082036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491534" y="3351784"/>
            <a:ext cx="68516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40"/>
              <a:t>November </a:t>
            </a:r>
            <a:r>
              <a:rPr dirty="0" spc="-50"/>
              <a:t>29,</a:t>
            </a:r>
            <a:r>
              <a:rPr dirty="0" spc="40"/>
              <a:t> </a:t>
            </a:r>
            <a:r>
              <a:rPr dirty="0" spc="-65"/>
              <a:t>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26621" y="3351784"/>
            <a:ext cx="22669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#</a:t>
            </a:fld>
            <a:r>
              <a:rPr dirty="0" spc="-65"/>
              <a:t> </a:t>
            </a:r>
            <a:r>
              <a:rPr dirty="0"/>
              <a:t>/</a:t>
            </a:r>
            <a:r>
              <a:rPr dirty="0" spc="-165"/>
              <a:t> </a:t>
            </a:r>
            <a:r>
              <a:rPr dirty="0" spc="-65"/>
              <a:t>12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1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slide" Target="slide1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slide" Target="slide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slide" Target="slide1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slide" Target="slide1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slide" Target="slide1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slide" Target="slide1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slide" Target="slide1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slide" Target="slide1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slide" Target="slide1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slide" Target="slide8.xml"/><Relationship Id="rId4" Type="http://schemas.openxmlformats.org/officeDocument/2006/relationships/slide" Target="slide9.xml"/><Relationship Id="rId5" Type="http://schemas.openxmlformats.org/officeDocument/2006/relationships/slide" Target="slide10.xml"/><Relationship Id="rId6" Type="http://schemas.openxmlformats.org/officeDocument/2006/relationships/slide" Target="slide12.xml"/><Relationship Id="rId7" Type="http://schemas.openxmlformats.org/officeDocument/2006/relationships/slide" Target="slide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56030" marR="5080" indent="-1243965">
              <a:lnSpc>
                <a:spcPct val="106700"/>
              </a:lnSpc>
              <a:spcBef>
                <a:spcPts val="20"/>
              </a:spcBef>
            </a:pPr>
            <a:r>
              <a:rPr dirty="0" spc="35"/>
              <a:t>SOEN </a:t>
            </a:r>
            <a:r>
              <a:rPr dirty="0" spc="-65"/>
              <a:t>6481 </a:t>
            </a:r>
            <a:r>
              <a:rPr dirty="0" spc="-110"/>
              <a:t>: </a:t>
            </a:r>
            <a:r>
              <a:rPr dirty="0" spc="-60"/>
              <a:t>Software </a:t>
            </a:r>
            <a:r>
              <a:rPr dirty="0" spc="-55"/>
              <a:t>Systems Requirements  </a:t>
            </a:r>
            <a:r>
              <a:rPr dirty="0" spc="-25"/>
              <a:t>Specification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6745" y="1621369"/>
            <a:ext cx="1713864" cy="718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Gunvansh </a:t>
            </a:r>
            <a:r>
              <a:rPr dirty="0" sz="1100" spc="-10">
                <a:latin typeface="Tahoma"/>
                <a:cs typeface="Tahoma"/>
              </a:rPr>
              <a:t>Bhatia </a:t>
            </a:r>
            <a:r>
              <a:rPr dirty="0" sz="1100" spc="-90">
                <a:latin typeface="Tahoma"/>
                <a:cs typeface="Tahoma"/>
              </a:rPr>
              <a:t>: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40082036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100" spc="-45">
                <a:latin typeface="Tahoma"/>
                <a:cs typeface="Tahoma"/>
              </a:rPr>
              <a:t>November </a:t>
            </a:r>
            <a:r>
              <a:rPr dirty="0" sz="1100" spc="-50">
                <a:latin typeface="Tahoma"/>
                <a:cs typeface="Tahoma"/>
              </a:rPr>
              <a:t>29,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2019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634982" y="3364484"/>
            <a:ext cx="45593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-40">
                <a:solidFill>
                  <a:srgbClr val="FFFFFF"/>
                </a:solidFill>
                <a:latin typeface="Lucida Sans Unicode"/>
                <a:cs typeface="Lucida Sans Unicode"/>
                <a:hlinkClick r:id="rId2" action="ppaction://hlinksldjump"/>
              </a:rPr>
              <a:t>Requirements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0"/>
              <a:t>Gunvansh </a:t>
            </a:r>
            <a:r>
              <a:rPr dirty="0" spc="-10"/>
              <a:t>Bhatia </a:t>
            </a:r>
            <a:r>
              <a:rPr dirty="0" spc="-15"/>
              <a:t>:</a:t>
            </a:r>
            <a:r>
              <a:rPr dirty="0"/>
              <a:t> </a:t>
            </a:r>
            <a:r>
              <a:rPr dirty="0" spc="-65"/>
              <a:t>40082036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23276" y="3351784"/>
            <a:ext cx="109791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20">
                <a:solidFill>
                  <a:srgbClr val="FFFFFF"/>
                </a:solidFill>
                <a:latin typeface="Lucida Sans Unicode"/>
                <a:cs typeface="Lucida Sans Unicode"/>
                <a:hlinkClick r:id="rId2" action="ppaction://hlinksldjump"/>
              </a:rPr>
              <a:t>SOEN </a:t>
            </a:r>
            <a:r>
              <a:rPr dirty="0" sz="600" spc="-65">
                <a:solidFill>
                  <a:srgbClr val="FFFFFF"/>
                </a:solidFill>
                <a:latin typeface="Lucida Sans Unicode"/>
                <a:cs typeface="Lucida Sans Unicode"/>
                <a:hlinkClick r:id="rId2" action="ppaction://hlinksldjump"/>
              </a:rPr>
              <a:t>6481 </a:t>
            </a:r>
            <a:r>
              <a:rPr dirty="0" sz="600" spc="-15">
                <a:solidFill>
                  <a:srgbClr val="FFFFFF"/>
                </a:solidFill>
                <a:latin typeface="Lucida Sans Unicode"/>
                <a:cs typeface="Lucida Sans Unicode"/>
                <a:hlinkClick r:id="rId2" action="ppaction://hlinksldjump"/>
              </a:rPr>
              <a:t>: </a:t>
            </a:r>
            <a:r>
              <a:rPr dirty="0" sz="600" spc="-35">
                <a:solidFill>
                  <a:srgbClr val="FFFFFF"/>
                </a:solidFill>
                <a:latin typeface="Lucida Sans Unicode"/>
                <a:cs typeface="Lucida Sans Unicode"/>
                <a:hlinkClick r:id="rId2" action="ppaction://hlinksldjump"/>
              </a:rPr>
              <a:t>Software</a:t>
            </a:r>
            <a:r>
              <a:rPr dirty="0" sz="600" spc="-100">
                <a:solidFill>
                  <a:srgbClr val="FFFFFF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FFFFFF"/>
                </a:solidFill>
                <a:latin typeface="Lucida Sans Unicode"/>
                <a:cs typeface="Lucida Sans Unicode"/>
                <a:hlinkClick r:id="rId2" action="ppaction://hlinksldjump"/>
              </a:rPr>
              <a:t>Systems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0"/>
              <a:t>November </a:t>
            </a:r>
            <a:r>
              <a:rPr dirty="0" spc="-50"/>
              <a:t>29,</a:t>
            </a:r>
            <a:r>
              <a:rPr dirty="0" spc="40"/>
              <a:t> </a:t>
            </a:r>
            <a:r>
              <a:rPr dirty="0" spc="-65"/>
              <a:t>2019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</a:t>
            </a:fld>
            <a:r>
              <a:rPr dirty="0" spc="-65"/>
              <a:t> </a:t>
            </a:r>
            <a:r>
              <a:rPr dirty="0"/>
              <a:t>/</a:t>
            </a:r>
            <a:r>
              <a:rPr dirty="0" spc="-165"/>
              <a:t> </a:t>
            </a:r>
            <a:r>
              <a:rPr dirty="0" spc="-65"/>
              <a:t>12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4266" y="32512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07626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20326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07626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20326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7859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9129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9129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7859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9129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4957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6227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6227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4957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16227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329112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32315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6490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Expect</a:t>
            </a:r>
            <a:r>
              <a:rPr dirty="0" spc="-25"/>
              <a:t> </a:t>
            </a:r>
            <a:r>
              <a:rPr dirty="0" spc="-20"/>
              <a:t>Accountability</a:t>
            </a:r>
          </a:p>
        </p:txBody>
      </p:sp>
      <p:sp>
        <p:nvSpPr>
          <p:cNvPr id="28" name="object 28"/>
          <p:cNvSpPr/>
          <p:nvPr/>
        </p:nvSpPr>
        <p:spPr>
          <a:xfrm>
            <a:off x="1224000" y="352648"/>
            <a:ext cx="2160009" cy="1953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25844" y="2338733"/>
            <a:ext cx="4356100" cy="104521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90"/>
              </a:spcBef>
            </a:pPr>
            <a:r>
              <a:rPr dirty="0" sz="1000" spc="-35">
                <a:solidFill>
                  <a:srgbClr val="3333B2"/>
                </a:solidFill>
                <a:latin typeface="Tahoma"/>
                <a:cs typeface="Tahoma"/>
              </a:rPr>
              <a:t>Figure:</a:t>
            </a:r>
            <a:r>
              <a:rPr dirty="0" sz="1000" spc="1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Accountable</a:t>
            </a:r>
            <a:endParaRPr sz="1000">
              <a:latin typeface="Tahoma"/>
              <a:cs typeface="Tahoma"/>
            </a:endParaRPr>
          </a:p>
          <a:p>
            <a:pPr algn="ctr" marL="12700" marR="5080">
              <a:lnSpc>
                <a:spcPct val="102600"/>
              </a:lnSpc>
              <a:spcBef>
                <a:spcPts val="720"/>
              </a:spcBef>
            </a:pPr>
            <a:r>
              <a:rPr dirty="0" sz="1100" spc="65">
                <a:latin typeface="Tahoma"/>
                <a:cs typeface="Tahoma"/>
              </a:rPr>
              <a:t>A </a:t>
            </a:r>
            <a:r>
              <a:rPr dirty="0" sz="1100" spc="-45">
                <a:latin typeface="Tahoma"/>
                <a:cs typeface="Tahoma"/>
              </a:rPr>
              <a:t>team </a:t>
            </a:r>
            <a:r>
              <a:rPr dirty="0" sz="1100" spc="-25">
                <a:latin typeface="Tahoma"/>
                <a:cs typeface="Tahoma"/>
              </a:rPr>
              <a:t>without accountability </a:t>
            </a:r>
            <a:r>
              <a:rPr dirty="0" sz="1100" spc="-70">
                <a:latin typeface="Tahoma"/>
                <a:cs typeface="Tahoma"/>
              </a:rPr>
              <a:t>measures </a:t>
            </a:r>
            <a:r>
              <a:rPr dirty="0" sz="1100" spc="-15">
                <a:latin typeface="Tahoma"/>
                <a:cs typeface="Tahoma"/>
              </a:rPr>
              <a:t>will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35">
                <a:latin typeface="Tahoma"/>
                <a:cs typeface="Tahoma"/>
              </a:rPr>
              <a:t>collaborative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80">
                <a:latin typeface="Tahoma"/>
                <a:cs typeface="Tahoma"/>
              </a:rPr>
              <a:t>way </a:t>
            </a:r>
            <a:r>
              <a:rPr dirty="0" sz="1100" spc="-15">
                <a:latin typeface="Tahoma"/>
                <a:cs typeface="Tahoma"/>
              </a:rPr>
              <a:t>that  </a:t>
            </a:r>
            <a:r>
              <a:rPr dirty="0" sz="1100" spc="-5">
                <a:latin typeface="Tahoma"/>
                <a:cs typeface="Tahoma"/>
              </a:rPr>
              <a:t>isn’t </a:t>
            </a:r>
            <a:r>
              <a:rPr dirty="0" sz="1100" spc="-65">
                <a:latin typeface="Tahoma"/>
                <a:cs typeface="Tahoma"/>
              </a:rPr>
              <a:t>as </a:t>
            </a:r>
            <a:r>
              <a:rPr dirty="0" sz="1100" spc="-35">
                <a:latin typeface="Tahoma"/>
                <a:cs typeface="Tahoma"/>
              </a:rPr>
              <a:t>helpful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5">
                <a:latin typeface="Tahoma"/>
                <a:cs typeface="Tahoma"/>
              </a:rPr>
              <a:t>team </a:t>
            </a:r>
            <a:r>
              <a:rPr dirty="0" sz="1100" spc="-50">
                <a:latin typeface="Tahoma"/>
                <a:cs typeface="Tahoma"/>
              </a:rPr>
              <a:t>performance </a:t>
            </a:r>
            <a:r>
              <a:rPr dirty="0" sz="1100" spc="-65">
                <a:latin typeface="Tahoma"/>
                <a:cs typeface="Tahoma"/>
              </a:rPr>
              <a:t>as </a:t>
            </a: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35">
                <a:latin typeface="Tahoma"/>
                <a:cs typeface="Tahoma"/>
              </a:rPr>
              <a:t>could </a:t>
            </a:r>
            <a:r>
              <a:rPr dirty="0" sz="1100" spc="-50">
                <a:latin typeface="Tahoma"/>
                <a:cs typeface="Tahoma"/>
              </a:rPr>
              <a:t>be. We </a:t>
            </a:r>
            <a:r>
              <a:rPr dirty="0" sz="1100" spc="-45">
                <a:latin typeface="Tahoma"/>
                <a:cs typeface="Tahoma"/>
              </a:rPr>
              <a:t>Ensure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40">
                <a:latin typeface="Tahoma"/>
                <a:cs typeface="Tahoma"/>
              </a:rPr>
              <a:t>the  </a:t>
            </a:r>
            <a:r>
              <a:rPr dirty="0" sz="1100" spc="-50">
                <a:latin typeface="Tahoma"/>
                <a:cs typeface="Tahoma"/>
              </a:rPr>
              <a:t>goals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5">
                <a:latin typeface="Tahoma"/>
                <a:cs typeface="Tahoma"/>
              </a:rPr>
              <a:t>set,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45">
                <a:latin typeface="Tahoma"/>
                <a:cs typeface="Tahoma"/>
              </a:rPr>
              <a:t>team </a:t>
            </a:r>
            <a:r>
              <a:rPr dirty="0" sz="1100" spc="-50">
                <a:latin typeface="Tahoma"/>
                <a:cs typeface="Tahoma"/>
              </a:rPr>
              <a:t>roles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50">
                <a:latin typeface="Tahoma"/>
                <a:cs typeface="Tahoma"/>
              </a:rPr>
              <a:t>defined. </a:t>
            </a:r>
            <a:r>
              <a:rPr dirty="0" sz="1100" spc="-35">
                <a:latin typeface="Tahoma"/>
                <a:cs typeface="Tahoma"/>
              </a:rPr>
              <a:t>. .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50">
                <a:latin typeface="Tahoma"/>
                <a:cs typeface="Tahoma"/>
              </a:rPr>
              <a:t>THEN </a:t>
            </a:r>
            <a:r>
              <a:rPr dirty="0" sz="1100" spc="-60">
                <a:latin typeface="Tahoma"/>
                <a:cs typeface="Tahoma"/>
              </a:rPr>
              <a:t>encourage </a:t>
            </a:r>
            <a:r>
              <a:rPr dirty="0" sz="1100" spc="-40">
                <a:latin typeface="Tahoma"/>
                <a:cs typeface="Tahoma"/>
              </a:rPr>
              <a:t>the  </a:t>
            </a:r>
            <a:r>
              <a:rPr dirty="0" sz="1100" spc="-45">
                <a:latin typeface="Tahoma"/>
                <a:cs typeface="Tahoma"/>
              </a:rPr>
              <a:t>team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7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collaborate..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634982" y="3364484"/>
            <a:ext cx="45593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-40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Requirements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0"/>
              <a:t>Gunvansh </a:t>
            </a:r>
            <a:r>
              <a:rPr dirty="0" spc="-10"/>
              <a:t>Bhatia </a:t>
            </a:r>
            <a:r>
              <a:rPr dirty="0" spc="-15"/>
              <a:t>:</a:t>
            </a:r>
            <a:r>
              <a:rPr dirty="0"/>
              <a:t> </a:t>
            </a:r>
            <a:r>
              <a:rPr dirty="0" spc="-65"/>
              <a:t>40082036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523276" y="3351784"/>
            <a:ext cx="109791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20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SOEN </a:t>
            </a:r>
            <a:r>
              <a:rPr dirty="0" sz="600" spc="-65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6481 </a:t>
            </a:r>
            <a:r>
              <a:rPr dirty="0" sz="600" spc="-15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: </a:t>
            </a:r>
            <a:r>
              <a:rPr dirty="0" sz="600" spc="-35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Software</a:t>
            </a:r>
            <a:r>
              <a:rPr dirty="0" sz="600" spc="-100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 </a:t>
            </a:r>
            <a:r>
              <a:rPr dirty="0" sz="600" spc="-35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Systems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51212" y="3351784"/>
            <a:ext cx="68516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latin typeface="Lucida Sans Unicode"/>
                <a:cs typeface="Lucida Sans Unicode"/>
              </a:rPr>
              <a:t>November </a:t>
            </a:r>
            <a:r>
              <a:rPr dirty="0" sz="600" spc="-50">
                <a:latin typeface="Lucida Sans Unicode"/>
                <a:cs typeface="Lucida Sans Unicode"/>
              </a:rPr>
              <a:t>29,</a:t>
            </a:r>
            <a:r>
              <a:rPr dirty="0" sz="600" spc="40">
                <a:latin typeface="Lucida Sans Unicode"/>
                <a:cs typeface="Lucida Sans Unicode"/>
              </a:rPr>
              <a:t> </a:t>
            </a:r>
            <a:r>
              <a:rPr dirty="0" sz="600" spc="-65">
                <a:latin typeface="Lucida Sans Unicode"/>
                <a:cs typeface="Lucida Sans Unicode"/>
              </a:rPr>
              <a:t>2019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98983" y="3351784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Lucida Sans Unicode"/>
                <a:cs typeface="Lucida Sans Unicode"/>
              </a:rPr>
              <a:t>10 </a:t>
            </a:r>
            <a:r>
              <a:rPr dirty="0" sz="600">
                <a:latin typeface="Lucida Sans Unicode"/>
                <a:cs typeface="Lucida Sans Unicode"/>
              </a:rPr>
              <a:t>/</a:t>
            </a:r>
            <a:r>
              <a:rPr dirty="0" sz="600" spc="-165">
                <a:latin typeface="Lucida Sans Unicode"/>
                <a:cs typeface="Lucida Sans Unicode"/>
              </a:rPr>
              <a:t> </a:t>
            </a:r>
            <a:r>
              <a:rPr dirty="0" sz="600" spc="-65">
                <a:latin typeface="Lucida Sans Unicode"/>
                <a:cs typeface="Lucida Sans Unicode"/>
              </a:rPr>
              <a:t>12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4266" y="32512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07626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20326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07626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20326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7859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9129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9129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7859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9129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4957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6227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6227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4957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16227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329112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32315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1201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5"/>
              <a:t>Lessons</a:t>
            </a:r>
            <a:r>
              <a:rPr dirty="0" spc="-30"/>
              <a:t> </a:t>
            </a:r>
            <a:r>
              <a:rPr dirty="0" spc="-35"/>
              <a:t>Learnt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127356" y="1329917"/>
            <a:ext cx="837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Tahoma"/>
                <a:cs typeface="Tahoma"/>
              </a:rPr>
              <a:t>support </a:t>
            </a:r>
            <a:r>
              <a:rPr dirty="0" sz="1100" spc="-45">
                <a:latin typeface="Tahoma"/>
                <a:cs typeface="Tahoma"/>
              </a:rPr>
              <a:t>them.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5844" y="1157845"/>
            <a:ext cx="1934845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1610" indent="-169545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182245" algn="l"/>
              </a:tabLst>
            </a:pPr>
            <a:r>
              <a:rPr dirty="0" sz="1100" spc="-45">
                <a:latin typeface="Tahoma"/>
                <a:cs typeface="Tahoma"/>
              </a:rPr>
              <a:t>Have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5">
                <a:latin typeface="Tahoma"/>
                <a:cs typeface="Tahoma"/>
              </a:rPr>
              <a:t>clear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goal</a:t>
            </a:r>
            <a:endParaRPr sz="1100">
              <a:latin typeface="Tahoma"/>
              <a:cs typeface="Tahoma"/>
            </a:endParaRPr>
          </a:p>
          <a:p>
            <a:pPr marL="181610" indent="-16954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182245" algn="l"/>
              </a:tabLst>
            </a:pPr>
            <a:r>
              <a:rPr dirty="0" sz="1100" spc="5">
                <a:latin typeface="Tahoma"/>
                <a:cs typeface="Tahoma"/>
              </a:rPr>
              <a:t>Don’t </a:t>
            </a:r>
            <a:r>
              <a:rPr dirty="0" sz="1100" spc="-50">
                <a:latin typeface="Tahoma"/>
                <a:cs typeface="Tahoma"/>
              </a:rPr>
              <a:t>give up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50">
                <a:latin typeface="Tahoma"/>
                <a:cs typeface="Tahoma"/>
              </a:rPr>
              <a:t>any</a:t>
            </a:r>
            <a:r>
              <a:rPr dirty="0" sz="1100" spc="19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member</a:t>
            </a:r>
            <a:endParaRPr sz="1100">
              <a:latin typeface="Tahoma"/>
              <a:cs typeface="Tahoma"/>
            </a:endParaRPr>
          </a:p>
          <a:p>
            <a:pPr marL="181610" indent="-16954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182245" algn="l"/>
              </a:tabLst>
            </a:pPr>
            <a:r>
              <a:rPr dirty="0" sz="1100" spc="-10">
                <a:latin typeface="Tahoma"/>
                <a:cs typeface="Tahoma"/>
              </a:rPr>
              <a:t>Be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flexible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5844" y="1674061"/>
            <a:ext cx="431609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1610" indent="-169545">
              <a:lnSpc>
                <a:spcPct val="100000"/>
              </a:lnSpc>
              <a:spcBef>
                <a:spcPts val="90"/>
              </a:spcBef>
              <a:buAutoNum type="arabicPeriod" startAt="4"/>
              <a:tabLst>
                <a:tab pos="182245" algn="l"/>
              </a:tabLst>
            </a:pPr>
            <a:r>
              <a:rPr dirty="0" sz="1100" spc="-40">
                <a:latin typeface="Tahoma"/>
                <a:cs typeface="Tahoma"/>
              </a:rPr>
              <a:t>Complete </a:t>
            </a:r>
            <a:r>
              <a:rPr dirty="0" sz="1100" spc="-30">
                <a:latin typeface="Tahoma"/>
                <a:cs typeface="Tahoma"/>
              </a:rPr>
              <a:t>task </a:t>
            </a:r>
            <a:r>
              <a:rPr dirty="0" sz="1100" spc="-60">
                <a:latin typeface="Tahoma"/>
                <a:cs typeface="Tahoma"/>
              </a:rPr>
              <a:t>before </a:t>
            </a:r>
            <a:r>
              <a:rPr dirty="0" sz="1100" spc="-45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time, </a:t>
            </a:r>
            <a:r>
              <a:rPr dirty="0" sz="1100" spc="-65">
                <a:latin typeface="Tahoma"/>
                <a:cs typeface="Tahoma"/>
              </a:rPr>
              <a:t>so </a:t>
            </a:r>
            <a:r>
              <a:rPr dirty="0" sz="1100" spc="-70">
                <a:latin typeface="Tahoma"/>
                <a:cs typeface="Tahoma"/>
              </a:rPr>
              <a:t>everyone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40">
                <a:latin typeface="Tahoma"/>
                <a:cs typeface="Tahoma"/>
              </a:rPr>
              <a:t>verify </a:t>
            </a:r>
            <a:r>
              <a:rPr dirty="0" sz="1100" spc="-60">
                <a:latin typeface="Tahoma"/>
                <a:cs typeface="Tahoma"/>
              </a:rPr>
              <a:t>each </a:t>
            </a:r>
            <a:r>
              <a:rPr dirty="0" sz="1100" spc="-40">
                <a:latin typeface="Tahoma"/>
                <a:cs typeface="Tahoma"/>
              </a:rPr>
              <a:t>other</a:t>
            </a:r>
            <a:r>
              <a:rPr dirty="0" sz="1100" spc="17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work.</a:t>
            </a:r>
            <a:endParaRPr sz="1100">
              <a:latin typeface="Tahoma"/>
              <a:cs typeface="Tahoma"/>
            </a:endParaRPr>
          </a:p>
          <a:p>
            <a:pPr marL="181610" indent="-169545">
              <a:lnSpc>
                <a:spcPct val="100000"/>
              </a:lnSpc>
              <a:spcBef>
                <a:spcPts val="35"/>
              </a:spcBef>
              <a:buAutoNum type="arabicPeriod" startAt="4"/>
              <a:tabLst>
                <a:tab pos="182245" algn="l"/>
              </a:tabLst>
            </a:pPr>
            <a:r>
              <a:rPr dirty="0" sz="1100" spc="-40">
                <a:latin typeface="Tahoma"/>
                <a:cs typeface="Tahoma"/>
              </a:rPr>
              <a:t>Solve </a:t>
            </a:r>
            <a:r>
              <a:rPr dirty="0" sz="1100" spc="-15">
                <a:latin typeface="Tahoma"/>
                <a:cs typeface="Tahoma"/>
              </a:rPr>
              <a:t>all </a:t>
            </a:r>
            <a:r>
              <a:rPr dirty="0" sz="1100" spc="-45">
                <a:latin typeface="Tahoma"/>
                <a:cs typeface="Tahoma"/>
              </a:rPr>
              <a:t>concepts </a:t>
            </a:r>
            <a:r>
              <a:rPr dirty="0" sz="1100" spc="-40">
                <a:latin typeface="Tahoma"/>
                <a:cs typeface="Tahoma"/>
              </a:rPr>
              <a:t>related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6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project.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634982" y="3364484"/>
            <a:ext cx="45593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-40">
                <a:solidFill>
                  <a:srgbClr val="FFFFFF"/>
                </a:solidFill>
                <a:latin typeface="Lucida Sans Unicode"/>
                <a:cs typeface="Lucida Sans Unicode"/>
                <a:hlinkClick r:id="rId2" action="ppaction://hlinksldjump"/>
              </a:rPr>
              <a:t>Requirements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0"/>
              <a:t>Gunvansh </a:t>
            </a:r>
            <a:r>
              <a:rPr dirty="0" spc="-10"/>
              <a:t>Bhatia </a:t>
            </a:r>
            <a:r>
              <a:rPr dirty="0" spc="-15"/>
              <a:t>:</a:t>
            </a:r>
            <a:r>
              <a:rPr dirty="0"/>
              <a:t> </a:t>
            </a:r>
            <a:r>
              <a:rPr dirty="0" spc="-65"/>
              <a:t>40082036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523276" y="3351784"/>
            <a:ext cx="109791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20">
                <a:solidFill>
                  <a:srgbClr val="FFFFFF"/>
                </a:solidFill>
                <a:latin typeface="Lucida Sans Unicode"/>
                <a:cs typeface="Lucida Sans Unicode"/>
                <a:hlinkClick r:id="rId2" action="ppaction://hlinksldjump"/>
              </a:rPr>
              <a:t>SOEN </a:t>
            </a:r>
            <a:r>
              <a:rPr dirty="0" sz="600" spc="-65">
                <a:solidFill>
                  <a:srgbClr val="FFFFFF"/>
                </a:solidFill>
                <a:latin typeface="Lucida Sans Unicode"/>
                <a:cs typeface="Lucida Sans Unicode"/>
                <a:hlinkClick r:id="rId2" action="ppaction://hlinksldjump"/>
              </a:rPr>
              <a:t>6481 </a:t>
            </a:r>
            <a:r>
              <a:rPr dirty="0" sz="600" spc="-15">
                <a:solidFill>
                  <a:srgbClr val="FFFFFF"/>
                </a:solidFill>
                <a:latin typeface="Lucida Sans Unicode"/>
                <a:cs typeface="Lucida Sans Unicode"/>
                <a:hlinkClick r:id="rId2" action="ppaction://hlinksldjump"/>
              </a:rPr>
              <a:t>: </a:t>
            </a:r>
            <a:r>
              <a:rPr dirty="0" sz="600" spc="-35">
                <a:solidFill>
                  <a:srgbClr val="FFFFFF"/>
                </a:solidFill>
                <a:latin typeface="Lucida Sans Unicode"/>
                <a:cs typeface="Lucida Sans Unicode"/>
                <a:hlinkClick r:id="rId2" action="ppaction://hlinksldjump"/>
              </a:rPr>
              <a:t>Software</a:t>
            </a:r>
            <a:r>
              <a:rPr dirty="0" sz="600" spc="-100">
                <a:solidFill>
                  <a:srgbClr val="FFFFFF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FFFFFF"/>
                </a:solidFill>
                <a:latin typeface="Lucida Sans Unicode"/>
                <a:cs typeface="Lucida Sans Unicode"/>
                <a:hlinkClick r:id="rId2" action="ppaction://hlinksldjump"/>
              </a:rPr>
              <a:t>Systems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51212" y="3351784"/>
            <a:ext cx="68516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latin typeface="Lucida Sans Unicode"/>
                <a:cs typeface="Lucida Sans Unicode"/>
              </a:rPr>
              <a:t>November </a:t>
            </a:r>
            <a:r>
              <a:rPr dirty="0" sz="600" spc="-50">
                <a:latin typeface="Lucida Sans Unicode"/>
                <a:cs typeface="Lucida Sans Unicode"/>
              </a:rPr>
              <a:t>29,</a:t>
            </a:r>
            <a:r>
              <a:rPr dirty="0" sz="600" spc="40">
                <a:latin typeface="Lucida Sans Unicode"/>
                <a:cs typeface="Lucida Sans Unicode"/>
              </a:rPr>
              <a:t> </a:t>
            </a:r>
            <a:r>
              <a:rPr dirty="0" sz="600" spc="-65">
                <a:latin typeface="Lucida Sans Unicode"/>
                <a:cs typeface="Lucida Sans Unicode"/>
              </a:rPr>
              <a:t>2019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86283" y="3351784"/>
            <a:ext cx="2667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z="600" spc="-65">
                <a:latin typeface="Lucida Sans Unicode"/>
                <a:cs typeface="Lucida Sans Unicode"/>
              </a:rPr>
              <a:t>11</a:t>
            </a:fld>
            <a:r>
              <a:rPr dirty="0" sz="600" spc="-65">
                <a:latin typeface="Lucida Sans Unicode"/>
                <a:cs typeface="Lucida Sans Unicode"/>
              </a:rPr>
              <a:t> </a:t>
            </a:r>
            <a:r>
              <a:rPr dirty="0" sz="600">
                <a:latin typeface="Lucida Sans Unicode"/>
                <a:cs typeface="Lucida Sans Unicode"/>
              </a:rPr>
              <a:t>/</a:t>
            </a:r>
            <a:r>
              <a:rPr dirty="0" sz="600" spc="-165">
                <a:latin typeface="Lucida Sans Unicode"/>
                <a:cs typeface="Lucida Sans Unicode"/>
              </a:rPr>
              <a:t> </a:t>
            </a:r>
            <a:r>
              <a:rPr dirty="0" sz="600" spc="-65">
                <a:latin typeface="Lucida Sans Unicode"/>
                <a:cs typeface="Lucida Sans Unicode"/>
              </a:rPr>
              <a:t>12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4266" y="32512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07626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20326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07626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20326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7859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9129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9129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7859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9129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4957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6227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6227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4957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16227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329112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32315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8610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70"/>
              <a:t>References:</a:t>
            </a:r>
          </a:p>
        </p:txBody>
      </p:sp>
      <p:sp>
        <p:nvSpPr>
          <p:cNvPr id="28" name="object 28"/>
          <p:cNvSpPr/>
          <p:nvPr/>
        </p:nvSpPr>
        <p:spPr>
          <a:xfrm>
            <a:off x="1224000" y="583636"/>
            <a:ext cx="2160079" cy="1618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25844" y="2323673"/>
            <a:ext cx="2769235" cy="726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94814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solidFill>
                  <a:srgbClr val="3333B2"/>
                </a:solidFill>
                <a:latin typeface="Tahoma"/>
                <a:cs typeface="Tahoma"/>
              </a:rPr>
              <a:t>Figure:</a:t>
            </a:r>
            <a:r>
              <a:rPr dirty="0" sz="1000" spc="-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References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buAutoNum type="arabicPeriod"/>
              <a:tabLst>
                <a:tab pos="182245" algn="l"/>
              </a:tabLst>
            </a:pPr>
            <a:r>
              <a:rPr dirty="0" sz="1100" spc="-30">
                <a:latin typeface="Tahoma"/>
                <a:cs typeface="Tahoma"/>
              </a:rPr>
              <a:t>https://9gag.com/meme</a:t>
            </a:r>
            <a:endParaRPr sz="1100">
              <a:latin typeface="Tahoma"/>
              <a:cs typeface="Tahoma"/>
            </a:endParaRPr>
          </a:p>
          <a:p>
            <a:pPr marL="181610" indent="-16954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182245" algn="l"/>
              </a:tabLst>
            </a:pPr>
            <a:r>
              <a:rPr dirty="0" sz="1100" spc="-40">
                <a:latin typeface="Tahoma"/>
                <a:cs typeface="Tahoma"/>
              </a:rPr>
              <a:t>https://knowyourmeme.com/memes/memes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634982" y="3364484"/>
            <a:ext cx="45593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-40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Requirements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0"/>
              <a:t>Gunvansh </a:t>
            </a:r>
            <a:r>
              <a:rPr dirty="0" spc="-10"/>
              <a:t>Bhatia </a:t>
            </a:r>
            <a:r>
              <a:rPr dirty="0" spc="-15"/>
              <a:t>:</a:t>
            </a:r>
            <a:r>
              <a:rPr dirty="0"/>
              <a:t> </a:t>
            </a:r>
            <a:r>
              <a:rPr dirty="0" spc="-65"/>
              <a:t>40082036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523276" y="3351784"/>
            <a:ext cx="109791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20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SOEN </a:t>
            </a:r>
            <a:r>
              <a:rPr dirty="0" sz="600" spc="-65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6481 </a:t>
            </a:r>
            <a:r>
              <a:rPr dirty="0" sz="600" spc="-15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: </a:t>
            </a:r>
            <a:r>
              <a:rPr dirty="0" sz="600" spc="-35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Software</a:t>
            </a:r>
            <a:r>
              <a:rPr dirty="0" sz="600" spc="-100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 </a:t>
            </a:r>
            <a:r>
              <a:rPr dirty="0" sz="600" spc="-35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Systems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51212" y="3351784"/>
            <a:ext cx="68516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latin typeface="Lucida Sans Unicode"/>
                <a:cs typeface="Lucida Sans Unicode"/>
              </a:rPr>
              <a:t>November </a:t>
            </a:r>
            <a:r>
              <a:rPr dirty="0" sz="600" spc="-50">
                <a:latin typeface="Lucida Sans Unicode"/>
                <a:cs typeface="Lucida Sans Unicode"/>
              </a:rPr>
              <a:t>29,</a:t>
            </a:r>
            <a:r>
              <a:rPr dirty="0" sz="600" spc="40">
                <a:latin typeface="Lucida Sans Unicode"/>
                <a:cs typeface="Lucida Sans Unicode"/>
              </a:rPr>
              <a:t> </a:t>
            </a:r>
            <a:r>
              <a:rPr dirty="0" sz="600" spc="-65">
                <a:latin typeface="Lucida Sans Unicode"/>
                <a:cs typeface="Lucida Sans Unicode"/>
              </a:rPr>
              <a:t>2019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86283" y="3351784"/>
            <a:ext cx="2667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z="600" spc="-65">
                <a:latin typeface="Lucida Sans Unicode"/>
                <a:cs typeface="Lucida Sans Unicode"/>
              </a:rPr>
              <a:t>11</a:t>
            </a:fld>
            <a:r>
              <a:rPr dirty="0" sz="600" spc="-65">
                <a:latin typeface="Lucida Sans Unicode"/>
                <a:cs typeface="Lucida Sans Unicode"/>
              </a:rPr>
              <a:t> </a:t>
            </a:r>
            <a:r>
              <a:rPr dirty="0" sz="600">
                <a:latin typeface="Lucida Sans Unicode"/>
                <a:cs typeface="Lucida Sans Unicode"/>
              </a:rPr>
              <a:t>/</a:t>
            </a:r>
            <a:r>
              <a:rPr dirty="0" sz="600" spc="-165">
                <a:latin typeface="Lucida Sans Unicode"/>
                <a:cs typeface="Lucida Sans Unicode"/>
              </a:rPr>
              <a:t> </a:t>
            </a:r>
            <a:r>
              <a:rPr dirty="0" sz="600" spc="-65">
                <a:latin typeface="Lucida Sans Unicode"/>
                <a:cs typeface="Lucida Sans Unicode"/>
              </a:rPr>
              <a:t>12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158623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3333B2"/>
                </a:solidFill>
                <a:latin typeface="Tahoma"/>
                <a:cs typeface="Tahoma"/>
              </a:rPr>
              <a:t>Use </a:t>
            </a:r>
            <a:r>
              <a:rPr dirty="0" sz="1400" spc="10">
                <a:solidFill>
                  <a:srgbClr val="3333B2"/>
                </a:solidFill>
                <a:latin typeface="Tahoma"/>
                <a:cs typeface="Tahoma"/>
              </a:rPr>
              <a:t>Of</a:t>
            </a:r>
            <a:r>
              <a:rPr dirty="0" sz="1400" spc="7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3333B2"/>
                </a:solidFill>
                <a:latin typeface="Tahoma"/>
                <a:cs typeface="Tahoma"/>
              </a:rPr>
              <a:t>Collaboration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3999" y="383917"/>
            <a:ext cx="3599809" cy="2456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69454" y="2961454"/>
            <a:ext cx="26682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solidFill>
                  <a:srgbClr val="3333B2"/>
                </a:solidFill>
                <a:latin typeface="Tahoma"/>
                <a:cs typeface="Tahoma"/>
              </a:rPr>
              <a:t>Figure: </a:t>
            </a:r>
            <a:r>
              <a:rPr dirty="0" sz="1000" spc="-55">
                <a:latin typeface="Tahoma"/>
                <a:cs typeface="Tahoma"/>
              </a:rPr>
              <a:t>1.Improved </a:t>
            </a:r>
            <a:r>
              <a:rPr dirty="0" sz="1000" spc="-15">
                <a:latin typeface="Tahoma"/>
                <a:cs typeface="Tahoma"/>
              </a:rPr>
              <a:t>Flexibility </a:t>
            </a:r>
            <a:r>
              <a:rPr dirty="0" sz="1000" spc="-30">
                <a:latin typeface="Tahoma"/>
                <a:cs typeface="Tahoma"/>
              </a:rPr>
              <a:t>of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40">
                <a:latin typeface="Tahoma"/>
                <a:cs typeface="Tahoma"/>
              </a:rPr>
              <a:t>team</a:t>
            </a:r>
            <a:r>
              <a:rPr dirty="0" sz="1000" spc="5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working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634982" y="3364484"/>
            <a:ext cx="45593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-40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Requirements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0"/>
              <a:t>Gunvansh </a:t>
            </a:r>
            <a:r>
              <a:rPr dirty="0" spc="-10"/>
              <a:t>Bhatia </a:t>
            </a:r>
            <a:r>
              <a:rPr dirty="0" spc="-15"/>
              <a:t>:</a:t>
            </a:r>
            <a:r>
              <a:rPr dirty="0"/>
              <a:t> </a:t>
            </a:r>
            <a:r>
              <a:rPr dirty="0" spc="-65"/>
              <a:t>40082036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23276" y="3351784"/>
            <a:ext cx="109791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20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SOEN </a:t>
            </a:r>
            <a:r>
              <a:rPr dirty="0" sz="600" spc="-65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6481 </a:t>
            </a:r>
            <a:r>
              <a:rPr dirty="0" sz="600" spc="-15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: </a:t>
            </a:r>
            <a:r>
              <a:rPr dirty="0" sz="600" spc="-35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Software</a:t>
            </a:r>
            <a:r>
              <a:rPr dirty="0" sz="600" spc="-100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 </a:t>
            </a:r>
            <a:r>
              <a:rPr dirty="0" sz="600" spc="-35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Systems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0"/>
              <a:t>November </a:t>
            </a:r>
            <a:r>
              <a:rPr dirty="0" spc="-50"/>
              <a:t>29,</a:t>
            </a:r>
            <a:r>
              <a:rPr dirty="0" spc="40"/>
              <a:t> </a:t>
            </a:r>
            <a:r>
              <a:rPr dirty="0" spc="-65"/>
              <a:t>2019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</a:t>
            </a:fld>
            <a:r>
              <a:rPr dirty="0" spc="-65"/>
              <a:t> </a:t>
            </a:r>
            <a:r>
              <a:rPr dirty="0"/>
              <a:t>/</a:t>
            </a:r>
            <a:r>
              <a:rPr dirty="0" spc="-165"/>
              <a:t> </a:t>
            </a:r>
            <a:r>
              <a:rPr dirty="0" spc="-65"/>
              <a:t>12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158623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3333B2"/>
                </a:solidFill>
                <a:latin typeface="Tahoma"/>
                <a:cs typeface="Tahoma"/>
              </a:rPr>
              <a:t>Use </a:t>
            </a:r>
            <a:r>
              <a:rPr dirty="0" sz="1400" spc="10">
                <a:solidFill>
                  <a:srgbClr val="3333B2"/>
                </a:solidFill>
                <a:latin typeface="Tahoma"/>
                <a:cs typeface="Tahoma"/>
              </a:rPr>
              <a:t>Of</a:t>
            </a:r>
            <a:r>
              <a:rPr dirty="0" sz="1400" spc="7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3333B2"/>
                </a:solidFill>
                <a:latin typeface="Tahoma"/>
                <a:cs typeface="Tahoma"/>
              </a:rPr>
              <a:t>Collaboration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0004" y="900277"/>
            <a:ext cx="2331016" cy="1260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72109" y="2439205"/>
            <a:ext cx="30626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solidFill>
                  <a:srgbClr val="3333B2"/>
                </a:solidFill>
                <a:latin typeface="Tahoma"/>
                <a:cs typeface="Tahoma"/>
              </a:rPr>
              <a:t>Figure: </a:t>
            </a:r>
            <a:r>
              <a:rPr dirty="0" sz="1000" spc="-40">
                <a:latin typeface="Tahoma"/>
                <a:cs typeface="Tahoma"/>
              </a:rPr>
              <a:t>2. </a:t>
            </a:r>
            <a:r>
              <a:rPr dirty="0" sz="1000" spc="-35">
                <a:latin typeface="Tahoma"/>
                <a:cs typeface="Tahoma"/>
              </a:rPr>
              <a:t>Frequent Communications </a:t>
            </a:r>
            <a:r>
              <a:rPr dirty="0" sz="1000" spc="-20">
                <a:latin typeface="Tahoma"/>
                <a:cs typeface="Tahoma"/>
              </a:rPr>
              <a:t>with </a:t>
            </a:r>
            <a:r>
              <a:rPr dirty="0" sz="1000" spc="-40">
                <a:latin typeface="Tahoma"/>
                <a:cs typeface="Tahoma"/>
              </a:rPr>
              <a:t>team</a:t>
            </a:r>
            <a:r>
              <a:rPr dirty="0" sz="1000" spc="12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members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634982" y="3364484"/>
            <a:ext cx="45593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-40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Requirements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0"/>
              <a:t>Gunvansh </a:t>
            </a:r>
            <a:r>
              <a:rPr dirty="0" spc="-10"/>
              <a:t>Bhatia </a:t>
            </a:r>
            <a:r>
              <a:rPr dirty="0" spc="-15"/>
              <a:t>:</a:t>
            </a:r>
            <a:r>
              <a:rPr dirty="0"/>
              <a:t> </a:t>
            </a:r>
            <a:r>
              <a:rPr dirty="0" spc="-65"/>
              <a:t>40082036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23276" y="3351784"/>
            <a:ext cx="109791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20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SOEN </a:t>
            </a:r>
            <a:r>
              <a:rPr dirty="0" sz="600" spc="-65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6481 </a:t>
            </a:r>
            <a:r>
              <a:rPr dirty="0" sz="600" spc="-15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: </a:t>
            </a:r>
            <a:r>
              <a:rPr dirty="0" sz="600" spc="-35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Software</a:t>
            </a:r>
            <a:r>
              <a:rPr dirty="0" sz="600" spc="-100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 </a:t>
            </a:r>
            <a:r>
              <a:rPr dirty="0" sz="600" spc="-35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Systems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0"/>
              <a:t>November </a:t>
            </a:r>
            <a:r>
              <a:rPr dirty="0" spc="-50"/>
              <a:t>29,</a:t>
            </a:r>
            <a:r>
              <a:rPr dirty="0" spc="40"/>
              <a:t> </a:t>
            </a:r>
            <a:r>
              <a:rPr dirty="0" spc="-65"/>
              <a:t>2019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</a:t>
            </a:fld>
            <a:r>
              <a:rPr dirty="0" spc="-65"/>
              <a:t> </a:t>
            </a:r>
            <a:r>
              <a:rPr dirty="0"/>
              <a:t>/</a:t>
            </a:r>
            <a:r>
              <a:rPr dirty="0" spc="-165"/>
              <a:t> </a:t>
            </a:r>
            <a:r>
              <a:rPr dirty="0" spc="-65"/>
              <a:t>12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158623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3333B2"/>
                </a:solidFill>
                <a:latin typeface="Tahoma"/>
                <a:cs typeface="Tahoma"/>
              </a:rPr>
              <a:t>Use </a:t>
            </a:r>
            <a:r>
              <a:rPr dirty="0" sz="1400" spc="10">
                <a:solidFill>
                  <a:srgbClr val="3333B2"/>
                </a:solidFill>
                <a:latin typeface="Tahoma"/>
                <a:cs typeface="Tahoma"/>
              </a:rPr>
              <a:t>Of</a:t>
            </a:r>
            <a:r>
              <a:rPr dirty="0" sz="1400" spc="7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3333B2"/>
                </a:solidFill>
                <a:latin typeface="Tahoma"/>
                <a:cs typeface="Tahoma"/>
              </a:rPr>
              <a:t>Collaboration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4028" y="352679"/>
            <a:ext cx="2519933" cy="2519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96390" y="2994081"/>
            <a:ext cx="16154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solidFill>
                  <a:srgbClr val="3333B2"/>
                </a:solidFill>
                <a:latin typeface="Tahoma"/>
                <a:cs typeface="Tahoma"/>
              </a:rPr>
              <a:t>Figure: </a:t>
            </a:r>
            <a:r>
              <a:rPr dirty="0" sz="1000" spc="-40">
                <a:latin typeface="Tahoma"/>
                <a:cs typeface="Tahoma"/>
              </a:rPr>
              <a:t>3. </a:t>
            </a:r>
            <a:r>
              <a:rPr dirty="0" sz="1000" spc="-35">
                <a:latin typeface="Tahoma"/>
                <a:cs typeface="Tahoma"/>
              </a:rPr>
              <a:t>Reminding the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goal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634982" y="3364484"/>
            <a:ext cx="45593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-40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Requirements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0"/>
              <a:t>Gunvansh </a:t>
            </a:r>
            <a:r>
              <a:rPr dirty="0" spc="-10"/>
              <a:t>Bhatia </a:t>
            </a:r>
            <a:r>
              <a:rPr dirty="0" spc="-15"/>
              <a:t>:</a:t>
            </a:r>
            <a:r>
              <a:rPr dirty="0"/>
              <a:t> </a:t>
            </a:r>
            <a:r>
              <a:rPr dirty="0" spc="-65"/>
              <a:t>40082036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23276" y="3351784"/>
            <a:ext cx="109791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20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SOEN </a:t>
            </a:r>
            <a:r>
              <a:rPr dirty="0" sz="600" spc="-65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6481 </a:t>
            </a:r>
            <a:r>
              <a:rPr dirty="0" sz="600" spc="-15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: </a:t>
            </a:r>
            <a:r>
              <a:rPr dirty="0" sz="600" spc="-35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Software</a:t>
            </a:r>
            <a:r>
              <a:rPr dirty="0" sz="600" spc="-100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 </a:t>
            </a:r>
            <a:r>
              <a:rPr dirty="0" sz="600" spc="-35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Systems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0"/>
              <a:t>November </a:t>
            </a:r>
            <a:r>
              <a:rPr dirty="0" spc="-50"/>
              <a:t>29,</a:t>
            </a:r>
            <a:r>
              <a:rPr dirty="0" spc="40"/>
              <a:t> </a:t>
            </a:r>
            <a:r>
              <a:rPr dirty="0" spc="-65"/>
              <a:t>2019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</a:t>
            </a:fld>
            <a:r>
              <a:rPr dirty="0" spc="-65"/>
              <a:t> </a:t>
            </a:r>
            <a:r>
              <a:rPr dirty="0"/>
              <a:t>/</a:t>
            </a:r>
            <a:r>
              <a:rPr dirty="0" spc="-165"/>
              <a:t> </a:t>
            </a:r>
            <a:r>
              <a:rPr dirty="0" spc="-65"/>
              <a:t>12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158623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3333B2"/>
                </a:solidFill>
                <a:latin typeface="Tahoma"/>
                <a:cs typeface="Tahoma"/>
              </a:rPr>
              <a:t>Use </a:t>
            </a:r>
            <a:r>
              <a:rPr dirty="0" sz="1400" spc="10">
                <a:solidFill>
                  <a:srgbClr val="3333B2"/>
                </a:solidFill>
                <a:latin typeface="Tahoma"/>
                <a:cs typeface="Tahoma"/>
              </a:rPr>
              <a:t>Of</a:t>
            </a:r>
            <a:r>
              <a:rPr dirty="0" sz="1400" spc="7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3333B2"/>
                </a:solidFill>
                <a:latin typeface="Tahoma"/>
                <a:cs typeface="Tahoma"/>
              </a:rPr>
              <a:t>Collaboration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4003" y="699905"/>
            <a:ext cx="2507284" cy="16821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98930" y="2503505"/>
            <a:ext cx="16097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solidFill>
                  <a:srgbClr val="3333B2"/>
                </a:solidFill>
                <a:latin typeface="Tahoma"/>
                <a:cs typeface="Tahoma"/>
              </a:rPr>
              <a:t>Figure: </a:t>
            </a:r>
            <a:r>
              <a:rPr dirty="0" sz="1000" spc="-40">
                <a:latin typeface="Tahoma"/>
                <a:cs typeface="Tahoma"/>
              </a:rPr>
              <a:t>3. Growing </a:t>
            </a:r>
            <a:r>
              <a:rPr dirty="0" sz="1000" spc="-60">
                <a:latin typeface="Tahoma"/>
                <a:cs typeface="Tahoma"/>
              </a:rPr>
              <a:t>as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6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Team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634982" y="3364484"/>
            <a:ext cx="45593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-40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Requirements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0"/>
              <a:t>Gunvansh </a:t>
            </a:r>
            <a:r>
              <a:rPr dirty="0" spc="-10"/>
              <a:t>Bhatia </a:t>
            </a:r>
            <a:r>
              <a:rPr dirty="0" spc="-15"/>
              <a:t>:</a:t>
            </a:r>
            <a:r>
              <a:rPr dirty="0"/>
              <a:t> </a:t>
            </a:r>
            <a:r>
              <a:rPr dirty="0" spc="-65"/>
              <a:t>40082036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23276" y="3351784"/>
            <a:ext cx="109791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20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SOEN </a:t>
            </a:r>
            <a:r>
              <a:rPr dirty="0" sz="600" spc="-65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6481 </a:t>
            </a:r>
            <a:r>
              <a:rPr dirty="0" sz="600" spc="-15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: </a:t>
            </a:r>
            <a:r>
              <a:rPr dirty="0" sz="600" spc="-35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Software</a:t>
            </a:r>
            <a:r>
              <a:rPr dirty="0" sz="600" spc="-100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 </a:t>
            </a:r>
            <a:r>
              <a:rPr dirty="0" sz="600" spc="-35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Systems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0"/>
              <a:t>November </a:t>
            </a:r>
            <a:r>
              <a:rPr dirty="0" spc="-50"/>
              <a:t>29,</a:t>
            </a:r>
            <a:r>
              <a:rPr dirty="0" spc="40"/>
              <a:t> </a:t>
            </a:r>
            <a:r>
              <a:rPr dirty="0" spc="-65"/>
              <a:t>2019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</a:t>
            </a:fld>
            <a:r>
              <a:rPr dirty="0" spc="-65"/>
              <a:t> </a:t>
            </a:r>
            <a:r>
              <a:rPr dirty="0"/>
              <a:t>/</a:t>
            </a:r>
            <a:r>
              <a:rPr dirty="0" spc="-165"/>
              <a:t> </a:t>
            </a:r>
            <a:r>
              <a:rPr dirty="0" spc="-65"/>
              <a:t>12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4266" y="32512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07626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20326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07626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20326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7859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9129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9129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7859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9129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4957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6227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6227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4957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16227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329112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32315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2839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Critical</a:t>
            </a:r>
            <a:r>
              <a:rPr dirty="0" spc="-15"/>
              <a:t> </a:t>
            </a:r>
            <a:r>
              <a:rPr dirty="0" spc="-20"/>
              <a:t>Situation</a:t>
            </a:r>
          </a:p>
        </p:txBody>
      </p:sp>
      <p:sp>
        <p:nvSpPr>
          <p:cNvPr id="28" name="object 28"/>
          <p:cNvSpPr/>
          <p:nvPr/>
        </p:nvSpPr>
        <p:spPr>
          <a:xfrm>
            <a:off x="1044003" y="639704"/>
            <a:ext cx="2519926" cy="1486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88353" y="2158952"/>
            <a:ext cx="4031615" cy="70104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90"/>
              </a:spcBef>
            </a:pPr>
            <a:r>
              <a:rPr dirty="0" sz="1000" spc="-35">
                <a:solidFill>
                  <a:srgbClr val="3333B2"/>
                </a:solidFill>
                <a:latin typeface="Tahoma"/>
                <a:cs typeface="Tahoma"/>
              </a:rPr>
              <a:t>Figure: </a:t>
            </a:r>
            <a:r>
              <a:rPr dirty="0" sz="1000" spc="-40">
                <a:latin typeface="Tahoma"/>
                <a:cs typeface="Tahoma"/>
              </a:rPr>
              <a:t>1. </a:t>
            </a:r>
            <a:r>
              <a:rPr dirty="0" sz="1000" spc="-10">
                <a:latin typeface="Tahoma"/>
                <a:cs typeface="Tahoma"/>
              </a:rPr>
              <a:t>Time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Management</a:t>
            </a:r>
            <a:endParaRPr sz="1000">
              <a:latin typeface="Tahoma"/>
              <a:cs typeface="Tahoma"/>
            </a:endParaRPr>
          </a:p>
          <a:p>
            <a:pPr algn="ctr" marL="12065" marR="5080" indent="-1270">
              <a:lnSpc>
                <a:spcPct val="102600"/>
              </a:lnSpc>
              <a:spcBef>
                <a:spcPts val="720"/>
              </a:spcBef>
            </a:pPr>
            <a:r>
              <a:rPr dirty="0" sz="1100" spc="30">
                <a:latin typeface="Tahoma"/>
                <a:cs typeface="Tahoma"/>
              </a:rPr>
              <a:t>At </a:t>
            </a:r>
            <a:r>
              <a:rPr dirty="0" sz="1100" spc="-45">
                <a:latin typeface="Tahoma"/>
                <a:cs typeface="Tahoma"/>
              </a:rPr>
              <a:t>the beginning </a:t>
            </a:r>
            <a:r>
              <a:rPr dirty="0" sz="1100" spc="-50">
                <a:latin typeface="Tahoma"/>
                <a:cs typeface="Tahoma"/>
              </a:rPr>
              <a:t>there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55">
                <a:latin typeface="Tahoma"/>
                <a:cs typeface="Tahoma"/>
              </a:rPr>
              <a:t>no </a:t>
            </a:r>
            <a:r>
              <a:rPr dirty="0" sz="1100" spc="-30">
                <a:latin typeface="Tahoma"/>
                <a:cs typeface="Tahoma"/>
              </a:rPr>
              <a:t>time </a:t>
            </a:r>
            <a:r>
              <a:rPr dirty="0" sz="1100" spc="-60">
                <a:latin typeface="Tahoma"/>
                <a:cs typeface="Tahoma"/>
              </a:rPr>
              <a:t>management </a:t>
            </a:r>
            <a:r>
              <a:rPr dirty="0" sz="1100" spc="-55">
                <a:latin typeface="Tahoma"/>
                <a:cs typeface="Tahoma"/>
              </a:rPr>
              <a:t>schedule. </a:t>
            </a:r>
            <a:r>
              <a:rPr dirty="0" sz="1100" spc="-30">
                <a:latin typeface="Tahoma"/>
                <a:cs typeface="Tahoma"/>
              </a:rPr>
              <a:t>So, </a:t>
            </a:r>
            <a:r>
              <a:rPr dirty="0" sz="1100" spc="-105">
                <a:latin typeface="Tahoma"/>
                <a:cs typeface="Tahoma"/>
              </a:rPr>
              <a:t>we  </a:t>
            </a:r>
            <a:r>
              <a:rPr dirty="0" sz="1100" spc="-50">
                <a:latin typeface="Tahoma"/>
                <a:cs typeface="Tahoma"/>
              </a:rPr>
              <a:t>decided </a:t>
            </a:r>
            <a:r>
              <a:rPr dirty="0" sz="1100" spc="-70">
                <a:latin typeface="Tahoma"/>
                <a:cs typeface="Tahoma"/>
              </a:rPr>
              <a:t>one </a:t>
            </a:r>
            <a:r>
              <a:rPr dirty="0" sz="1100" spc="-60">
                <a:latin typeface="Tahoma"/>
                <a:cs typeface="Tahoma"/>
              </a:rPr>
              <a:t>day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work </a:t>
            </a:r>
            <a:r>
              <a:rPr dirty="0" sz="1100" spc="-35">
                <a:latin typeface="Tahoma"/>
                <a:cs typeface="Tahoma"/>
              </a:rPr>
              <a:t>small time </a:t>
            </a:r>
            <a:r>
              <a:rPr dirty="0" sz="1100" spc="-25">
                <a:latin typeface="Tahoma"/>
                <a:cs typeface="Tahoma"/>
              </a:rPr>
              <a:t>slot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65">
                <a:latin typeface="Tahoma"/>
                <a:cs typeface="Tahoma"/>
              </a:rPr>
              <a:t>everyday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discuss.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634982" y="3364484"/>
            <a:ext cx="45593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-40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Requirements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0"/>
              <a:t>Gunvansh </a:t>
            </a:r>
            <a:r>
              <a:rPr dirty="0" spc="-10"/>
              <a:t>Bhatia </a:t>
            </a:r>
            <a:r>
              <a:rPr dirty="0" spc="-15"/>
              <a:t>:</a:t>
            </a:r>
            <a:r>
              <a:rPr dirty="0"/>
              <a:t> </a:t>
            </a:r>
            <a:r>
              <a:rPr dirty="0" spc="-65"/>
              <a:t>40082036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523276" y="3351784"/>
            <a:ext cx="109791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20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SOEN </a:t>
            </a:r>
            <a:r>
              <a:rPr dirty="0" sz="600" spc="-65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6481 </a:t>
            </a:r>
            <a:r>
              <a:rPr dirty="0" sz="600" spc="-15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: </a:t>
            </a:r>
            <a:r>
              <a:rPr dirty="0" sz="600" spc="-35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Software</a:t>
            </a:r>
            <a:r>
              <a:rPr dirty="0" sz="600" spc="-100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 </a:t>
            </a:r>
            <a:r>
              <a:rPr dirty="0" sz="600" spc="-35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Systems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0"/>
              <a:t>November </a:t>
            </a:r>
            <a:r>
              <a:rPr dirty="0" spc="-50"/>
              <a:t>29,</a:t>
            </a:r>
            <a:r>
              <a:rPr dirty="0" spc="40"/>
              <a:t> </a:t>
            </a:r>
            <a:r>
              <a:rPr dirty="0" spc="-65"/>
              <a:t>2019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</a:t>
            </a:fld>
            <a:r>
              <a:rPr dirty="0" spc="-65"/>
              <a:t> </a:t>
            </a:r>
            <a:r>
              <a:rPr dirty="0"/>
              <a:t>/</a:t>
            </a:r>
            <a:r>
              <a:rPr dirty="0" spc="-165"/>
              <a:t> </a:t>
            </a:r>
            <a:r>
              <a:rPr dirty="0" spc="-65"/>
              <a:t>12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4266" y="32512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07626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20326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07626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20326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7859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9129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9129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7859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9129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4957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6227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6227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4957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16227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329112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32315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2839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Critical</a:t>
            </a:r>
            <a:r>
              <a:rPr dirty="0" spc="-15"/>
              <a:t> </a:t>
            </a:r>
            <a:r>
              <a:rPr dirty="0" spc="-20"/>
              <a:t>Situation</a:t>
            </a:r>
          </a:p>
        </p:txBody>
      </p:sp>
      <p:sp>
        <p:nvSpPr>
          <p:cNvPr id="28" name="object 28"/>
          <p:cNvSpPr/>
          <p:nvPr/>
        </p:nvSpPr>
        <p:spPr>
          <a:xfrm>
            <a:off x="1043965" y="445311"/>
            <a:ext cx="2520075" cy="1800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03682" y="2278434"/>
            <a:ext cx="4200525" cy="873125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90"/>
              </a:spcBef>
            </a:pPr>
            <a:r>
              <a:rPr dirty="0" sz="1000" spc="-35">
                <a:solidFill>
                  <a:srgbClr val="3333B2"/>
                </a:solidFill>
                <a:latin typeface="Tahoma"/>
                <a:cs typeface="Tahoma"/>
              </a:rPr>
              <a:t>Figure: </a:t>
            </a:r>
            <a:r>
              <a:rPr dirty="0" sz="1000" spc="-40">
                <a:latin typeface="Tahoma"/>
                <a:cs typeface="Tahoma"/>
              </a:rPr>
              <a:t>3. </a:t>
            </a:r>
            <a:r>
              <a:rPr dirty="0" sz="1000" spc="-35">
                <a:latin typeface="Tahoma"/>
                <a:cs typeface="Tahoma"/>
              </a:rPr>
              <a:t>long-term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thinking</a:t>
            </a:r>
            <a:endParaRPr sz="1000">
              <a:latin typeface="Tahoma"/>
              <a:cs typeface="Tahoma"/>
            </a:endParaRPr>
          </a:p>
          <a:p>
            <a:pPr algn="ctr" marL="12700" marR="5080" indent="635">
              <a:lnSpc>
                <a:spcPct val="102600"/>
              </a:lnSpc>
              <a:spcBef>
                <a:spcPts val="720"/>
              </a:spcBef>
            </a:pPr>
            <a:r>
              <a:rPr dirty="0" sz="1100" spc="-55">
                <a:latin typeface="Tahoma"/>
                <a:cs typeface="Tahoma"/>
              </a:rPr>
              <a:t>Everyone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70">
                <a:latin typeface="Tahoma"/>
                <a:cs typeface="Tahoma"/>
              </a:rPr>
              <a:t>busy, </a:t>
            </a:r>
            <a:r>
              <a:rPr dirty="0" sz="1100" spc="-25">
                <a:latin typeface="Tahoma"/>
                <a:cs typeface="Tahoma"/>
              </a:rPr>
              <a:t>but </a:t>
            </a:r>
            <a:r>
              <a:rPr dirty="0" sz="1100" spc="-30">
                <a:latin typeface="Tahoma"/>
                <a:cs typeface="Tahoma"/>
              </a:rPr>
              <a:t>just </a:t>
            </a:r>
            <a:r>
              <a:rPr dirty="0" sz="1100" spc="-45">
                <a:latin typeface="Tahoma"/>
                <a:cs typeface="Tahoma"/>
              </a:rPr>
              <a:t>being </a:t>
            </a:r>
            <a:r>
              <a:rPr dirty="0" sz="1100" spc="-55">
                <a:latin typeface="Tahoma"/>
                <a:cs typeface="Tahoma"/>
              </a:rPr>
              <a:t>busy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30">
                <a:latin typeface="Tahoma"/>
                <a:cs typeface="Tahoma"/>
              </a:rPr>
              <a:t>not </a:t>
            </a:r>
            <a:r>
              <a:rPr dirty="0" sz="1100" spc="-60">
                <a:latin typeface="Tahoma"/>
                <a:cs typeface="Tahoma"/>
              </a:rPr>
              <a:t>enough. </a:t>
            </a:r>
            <a:r>
              <a:rPr dirty="0" sz="1100" spc="-35">
                <a:latin typeface="Tahoma"/>
                <a:cs typeface="Tahoma"/>
              </a:rPr>
              <a:t>Long-term </a:t>
            </a:r>
            <a:r>
              <a:rPr dirty="0" sz="1100" spc="-40">
                <a:latin typeface="Tahoma"/>
                <a:cs typeface="Tahoma"/>
              </a:rPr>
              <a:t>project  </a:t>
            </a:r>
            <a:r>
              <a:rPr dirty="0" sz="1100" spc="-60">
                <a:latin typeface="Tahoma"/>
                <a:cs typeface="Tahoma"/>
              </a:rPr>
              <a:t>success </a:t>
            </a:r>
            <a:r>
              <a:rPr dirty="0" sz="1100" spc="-55">
                <a:latin typeface="Tahoma"/>
                <a:cs typeface="Tahoma"/>
              </a:rPr>
              <a:t>requires </a:t>
            </a:r>
            <a:r>
              <a:rPr dirty="0" sz="1100" spc="-40">
                <a:latin typeface="Tahoma"/>
                <a:cs typeface="Tahoma"/>
              </a:rPr>
              <a:t>long-term </a:t>
            </a:r>
            <a:r>
              <a:rPr dirty="0" sz="1100" spc="-25">
                <a:latin typeface="Tahoma"/>
                <a:cs typeface="Tahoma"/>
              </a:rPr>
              <a:t>thinking. Thus, </a:t>
            </a:r>
            <a:r>
              <a:rPr dirty="0" sz="1100" spc="-35">
                <a:latin typeface="Tahoma"/>
                <a:cs typeface="Tahoma"/>
              </a:rPr>
              <a:t>contacted </a:t>
            </a:r>
            <a:r>
              <a:rPr dirty="0" sz="1100" spc="-55">
                <a:latin typeface="Tahoma"/>
                <a:cs typeface="Tahoma"/>
              </a:rPr>
              <a:t>senior </a:t>
            </a:r>
            <a:r>
              <a:rPr dirty="0" sz="1100" spc="-45">
                <a:latin typeface="Tahoma"/>
                <a:cs typeface="Tahoma"/>
              </a:rPr>
              <a:t>students for  </a:t>
            </a:r>
            <a:r>
              <a:rPr dirty="0" sz="1100" spc="-50">
                <a:latin typeface="Tahoma"/>
                <a:cs typeface="Tahoma"/>
              </a:rPr>
              <a:t>suggestions.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634982" y="3364484"/>
            <a:ext cx="45593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-40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Requirements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0"/>
              <a:t>Gunvansh </a:t>
            </a:r>
            <a:r>
              <a:rPr dirty="0" spc="-10"/>
              <a:t>Bhatia </a:t>
            </a:r>
            <a:r>
              <a:rPr dirty="0" spc="-15"/>
              <a:t>:</a:t>
            </a:r>
            <a:r>
              <a:rPr dirty="0"/>
              <a:t> </a:t>
            </a:r>
            <a:r>
              <a:rPr dirty="0" spc="-65"/>
              <a:t>40082036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523276" y="3351784"/>
            <a:ext cx="109791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20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SOEN </a:t>
            </a:r>
            <a:r>
              <a:rPr dirty="0" sz="600" spc="-65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6481 </a:t>
            </a:r>
            <a:r>
              <a:rPr dirty="0" sz="600" spc="-15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: </a:t>
            </a:r>
            <a:r>
              <a:rPr dirty="0" sz="600" spc="-35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Software</a:t>
            </a:r>
            <a:r>
              <a:rPr dirty="0" sz="600" spc="-100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 </a:t>
            </a:r>
            <a:r>
              <a:rPr dirty="0" sz="600" spc="-35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Systems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0"/>
              <a:t>November </a:t>
            </a:r>
            <a:r>
              <a:rPr dirty="0" spc="-50"/>
              <a:t>29,</a:t>
            </a:r>
            <a:r>
              <a:rPr dirty="0" spc="40"/>
              <a:t> </a:t>
            </a:r>
            <a:r>
              <a:rPr dirty="0" spc="-65"/>
              <a:t>2019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</a:t>
            </a:fld>
            <a:r>
              <a:rPr dirty="0" spc="-65"/>
              <a:t> </a:t>
            </a:r>
            <a:r>
              <a:rPr dirty="0"/>
              <a:t>/</a:t>
            </a:r>
            <a:r>
              <a:rPr dirty="0" spc="-165"/>
              <a:t> </a:t>
            </a:r>
            <a:r>
              <a:rPr dirty="0" spc="-65"/>
              <a:t>12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07626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20326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07626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20326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7859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9129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9129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7859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9129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4957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6227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6227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4957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6227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329112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532315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2839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Critical</a:t>
            </a:r>
            <a:r>
              <a:rPr dirty="0" spc="-15"/>
              <a:t> </a:t>
            </a:r>
            <a:r>
              <a:rPr dirty="0" spc="-20"/>
              <a:t>Situation</a:t>
            </a:r>
          </a:p>
        </p:txBody>
      </p:sp>
      <p:sp>
        <p:nvSpPr>
          <p:cNvPr id="27" name="object 27"/>
          <p:cNvSpPr/>
          <p:nvPr/>
        </p:nvSpPr>
        <p:spPr>
          <a:xfrm>
            <a:off x="1044016" y="358790"/>
            <a:ext cx="2519994" cy="2159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58661" y="2551763"/>
            <a:ext cx="4290060" cy="70104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90"/>
              </a:spcBef>
            </a:pPr>
            <a:r>
              <a:rPr dirty="0" sz="1000" spc="-35">
                <a:solidFill>
                  <a:srgbClr val="3333B2"/>
                </a:solidFill>
                <a:latin typeface="Tahoma"/>
                <a:cs typeface="Tahoma"/>
              </a:rPr>
              <a:t>Figure: </a:t>
            </a:r>
            <a:r>
              <a:rPr dirty="0" sz="1000" spc="-40">
                <a:latin typeface="Tahoma"/>
                <a:cs typeface="Tahoma"/>
              </a:rPr>
              <a:t>2.</a:t>
            </a:r>
            <a:r>
              <a:rPr dirty="0" sz="1000" spc="17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Experience</a:t>
            </a:r>
            <a:endParaRPr sz="1000">
              <a:latin typeface="Tahoma"/>
              <a:cs typeface="Tahoma"/>
            </a:endParaRPr>
          </a:p>
          <a:p>
            <a:pPr algn="ctr" marL="12065" marR="5080">
              <a:lnSpc>
                <a:spcPct val="102600"/>
              </a:lnSpc>
              <a:spcBef>
                <a:spcPts val="720"/>
              </a:spcBef>
            </a:pPr>
            <a:r>
              <a:rPr dirty="0" sz="1100" spc="-20">
                <a:latin typeface="Tahoma"/>
                <a:cs typeface="Tahoma"/>
              </a:rPr>
              <a:t>Our </a:t>
            </a:r>
            <a:r>
              <a:rPr dirty="0" sz="1100" spc="-45">
                <a:latin typeface="Tahoma"/>
                <a:cs typeface="Tahoma"/>
              </a:rPr>
              <a:t>team </a:t>
            </a:r>
            <a:r>
              <a:rPr dirty="0" sz="1100" spc="-60">
                <a:latin typeface="Tahoma"/>
                <a:cs typeface="Tahoma"/>
              </a:rPr>
              <a:t>has </a:t>
            </a:r>
            <a:r>
              <a:rPr dirty="0" sz="1100" spc="-55">
                <a:latin typeface="Tahoma"/>
                <a:cs typeface="Tahoma"/>
              </a:rPr>
              <a:t>very </a:t>
            </a:r>
            <a:r>
              <a:rPr dirty="0" sz="1100" spc="-35">
                <a:latin typeface="Tahoma"/>
                <a:cs typeface="Tahoma"/>
              </a:rPr>
              <a:t>small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55">
                <a:latin typeface="Tahoma"/>
                <a:cs typeface="Tahoma"/>
              </a:rPr>
              <a:t>no experience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20">
                <a:latin typeface="Tahoma"/>
                <a:cs typeface="Tahoma"/>
              </a:rPr>
              <a:t>all. </a:t>
            </a:r>
            <a:r>
              <a:rPr dirty="0" sz="1100" spc="-25">
                <a:latin typeface="Tahoma"/>
                <a:cs typeface="Tahoma"/>
              </a:rPr>
              <a:t>Thus, </a:t>
            </a:r>
            <a:r>
              <a:rPr dirty="0" sz="1100" spc="-35">
                <a:latin typeface="Tahoma"/>
                <a:cs typeface="Tahoma"/>
              </a:rPr>
              <a:t>contacted </a:t>
            </a:r>
            <a:r>
              <a:rPr dirty="0" sz="1100" spc="-55">
                <a:latin typeface="Tahoma"/>
                <a:cs typeface="Tahoma"/>
              </a:rPr>
              <a:t>senior  </a:t>
            </a:r>
            <a:r>
              <a:rPr dirty="0" sz="1100" spc="-45">
                <a:latin typeface="Tahoma"/>
                <a:cs typeface="Tahoma"/>
              </a:rPr>
              <a:t>students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55">
                <a:latin typeface="Tahoma"/>
                <a:cs typeface="Tahoma"/>
              </a:rPr>
              <a:t>experienced </a:t>
            </a:r>
            <a:r>
              <a:rPr dirty="0" sz="1100" spc="-30">
                <a:latin typeface="Tahoma"/>
                <a:cs typeface="Tahoma"/>
              </a:rPr>
              <a:t>family </a:t>
            </a:r>
            <a:r>
              <a:rPr dirty="0" sz="1100" spc="-145">
                <a:latin typeface="Tahoma"/>
                <a:cs typeface="Tahoma"/>
              </a:rPr>
              <a:t>membe</a:t>
            </a:r>
            <a:r>
              <a:rPr dirty="0" sz="1100" spc="-114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rs.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634982" y="3364484"/>
            <a:ext cx="45593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-40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Requirements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0"/>
              <a:t>Gunvansh </a:t>
            </a:r>
            <a:r>
              <a:rPr dirty="0" spc="-10"/>
              <a:t>Bhatia </a:t>
            </a:r>
            <a:r>
              <a:rPr dirty="0" spc="-15"/>
              <a:t>:</a:t>
            </a:r>
            <a:r>
              <a:rPr dirty="0"/>
              <a:t> </a:t>
            </a:r>
            <a:r>
              <a:rPr dirty="0" spc="-65"/>
              <a:t>40082036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523276" y="3351784"/>
            <a:ext cx="109791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20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SOEN </a:t>
            </a:r>
            <a:r>
              <a:rPr dirty="0" sz="600" spc="-65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6481 </a:t>
            </a:r>
            <a:r>
              <a:rPr dirty="0" sz="600" spc="-15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: </a:t>
            </a:r>
            <a:r>
              <a:rPr dirty="0" sz="600" spc="-35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Software</a:t>
            </a:r>
            <a:r>
              <a:rPr dirty="0" sz="600" spc="-100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 </a:t>
            </a:r>
            <a:r>
              <a:rPr dirty="0" sz="600" spc="-35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Systems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0"/>
              <a:t>November </a:t>
            </a:r>
            <a:r>
              <a:rPr dirty="0" spc="-50"/>
              <a:t>29,</a:t>
            </a:r>
            <a:r>
              <a:rPr dirty="0" spc="40"/>
              <a:t> </a:t>
            </a:r>
            <a:r>
              <a:rPr dirty="0" spc="-65"/>
              <a:t>2019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</a:t>
            </a:fld>
            <a:r>
              <a:rPr dirty="0" spc="-65"/>
              <a:t> </a:t>
            </a:r>
            <a:r>
              <a:rPr dirty="0"/>
              <a:t>/</a:t>
            </a:r>
            <a:r>
              <a:rPr dirty="0" spc="-165"/>
              <a:t> </a:t>
            </a:r>
            <a:r>
              <a:rPr dirty="0" spc="-65"/>
              <a:t>12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23614" y="32716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07626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20326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07626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20326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7859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9129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9129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7859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9129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4957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6227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16227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329112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32315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95300" y="72527"/>
            <a:ext cx="118554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70">
                <a:solidFill>
                  <a:srgbClr val="3333B2"/>
                </a:solidFill>
                <a:latin typeface="Tahoma"/>
                <a:cs typeface="Tahoma"/>
              </a:rPr>
              <a:t>Reuse</a:t>
            </a:r>
            <a:r>
              <a:rPr dirty="0" sz="1400" spc="-3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3333B2"/>
                </a:solidFill>
                <a:latin typeface="Tahoma"/>
                <a:cs typeface="Tahoma"/>
              </a:rPr>
              <a:t>Potential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3999" y="352653"/>
            <a:ext cx="3600145" cy="240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754352" y="2874167"/>
            <a:ext cx="10998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solidFill>
                  <a:srgbClr val="3333B2"/>
                </a:solidFill>
                <a:latin typeface="Tahoma"/>
                <a:cs typeface="Tahoma"/>
              </a:rPr>
              <a:t>Figure:</a:t>
            </a:r>
            <a:r>
              <a:rPr dirty="0" sz="1000" spc="-1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Requirement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40155" y="3122789"/>
            <a:ext cx="25285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We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75">
                <a:latin typeface="Tahoma"/>
                <a:cs typeface="Tahoma"/>
              </a:rPr>
              <a:t>use </a:t>
            </a:r>
            <a:r>
              <a:rPr dirty="0" sz="1100" spc="-50">
                <a:latin typeface="Tahoma"/>
                <a:cs typeface="Tahoma"/>
              </a:rPr>
              <a:t>requirement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35">
                <a:latin typeface="Tahoma"/>
                <a:cs typeface="Tahoma"/>
              </a:rPr>
              <a:t>simila</a:t>
            </a:r>
            <a:r>
              <a:rPr dirty="0" sz="1100" spc="-35">
                <a:latin typeface="Tahoma"/>
                <a:cs typeface="Tahoma"/>
                <a:hlinkClick r:id="rId3" action="ppaction://hlinksldjump"/>
              </a:rPr>
              <a:t>r</a:t>
            </a:r>
            <a:r>
              <a:rPr dirty="0" sz="1100" spc="135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45">
                <a:latin typeface="Tahoma"/>
                <a:cs typeface="Tahoma"/>
              </a:rPr>
              <a:t>p</a:t>
            </a:r>
            <a:r>
              <a:rPr dirty="0" sz="1100" spc="-45">
                <a:latin typeface="Tahoma"/>
                <a:cs typeface="Tahoma"/>
                <a:hlinkClick r:id="rId4" action="ppaction://hlinksldjump"/>
              </a:rPr>
              <a:t>roje</a:t>
            </a:r>
            <a:r>
              <a:rPr dirty="0" sz="1100" spc="-45">
                <a:latin typeface="Tahoma"/>
                <a:cs typeface="Tahoma"/>
                <a:hlinkClick r:id="rId5" action="ppaction://hlinksldjump"/>
              </a:rPr>
              <a:t>cts.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136873" y="3122789"/>
            <a:ext cx="1079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heavy" sz="1100" spc="-5">
                <a:uFill>
                  <a:solidFill>
                    <a:srgbClr val="ADADE0"/>
                  </a:solidFill>
                </a:uFill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u="heavy" sz="1100" spc="100">
                <a:uFill>
                  <a:solidFill>
                    <a:srgbClr val="ADADE0"/>
                  </a:solidFill>
                </a:uFill>
                <a:latin typeface="Times New Roman"/>
                <a:cs typeface="Times New Roman"/>
                <a:hlinkClick r:id="rId6" action="ppaction://hlinksldjump"/>
              </a:rPr>
              <a:t> 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634982" y="3364484"/>
            <a:ext cx="45593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-40">
                <a:solidFill>
                  <a:srgbClr val="FFFFFF"/>
                </a:solidFill>
                <a:latin typeface="Lucida Sans Unicode"/>
                <a:cs typeface="Lucida Sans Unicode"/>
                <a:hlinkClick r:id="rId7" action="ppaction://hlinksldjump"/>
              </a:rPr>
              <a:t>Requirements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0"/>
              <a:t>Gunvansh </a:t>
            </a:r>
            <a:r>
              <a:rPr dirty="0" spc="-10"/>
              <a:t>Bhatia </a:t>
            </a:r>
            <a:r>
              <a:rPr dirty="0" spc="-15"/>
              <a:t>:</a:t>
            </a:r>
            <a:r>
              <a:rPr dirty="0"/>
              <a:t> </a:t>
            </a:r>
            <a:r>
              <a:rPr dirty="0" spc="-65"/>
              <a:t>40082036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523276" y="3351784"/>
            <a:ext cx="109791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20">
                <a:solidFill>
                  <a:srgbClr val="FFFFFF"/>
                </a:solidFill>
                <a:latin typeface="Lucida Sans Unicode"/>
                <a:cs typeface="Lucida Sans Unicode"/>
                <a:hlinkClick r:id="rId7" action="ppaction://hlinksldjump"/>
              </a:rPr>
              <a:t>SOEN </a:t>
            </a:r>
            <a:r>
              <a:rPr dirty="0" sz="600" spc="-65">
                <a:solidFill>
                  <a:srgbClr val="FFFFFF"/>
                </a:solidFill>
                <a:latin typeface="Lucida Sans Unicode"/>
                <a:cs typeface="Lucida Sans Unicode"/>
                <a:hlinkClick r:id="rId7" action="ppaction://hlinksldjump"/>
              </a:rPr>
              <a:t>6481 </a:t>
            </a:r>
            <a:r>
              <a:rPr dirty="0" sz="600" spc="-15">
                <a:solidFill>
                  <a:srgbClr val="FFFFFF"/>
                </a:solidFill>
                <a:latin typeface="Lucida Sans Unicode"/>
                <a:cs typeface="Lucida Sans Unicode"/>
                <a:hlinkClick r:id="rId7" action="ppaction://hlinksldjump"/>
              </a:rPr>
              <a:t>: </a:t>
            </a:r>
            <a:r>
              <a:rPr dirty="0" sz="600" spc="-35">
                <a:solidFill>
                  <a:srgbClr val="FFFFFF"/>
                </a:solidFill>
                <a:latin typeface="Lucida Sans Unicode"/>
                <a:cs typeface="Lucida Sans Unicode"/>
                <a:hlinkClick r:id="rId7" action="ppaction://hlinksldjump"/>
              </a:rPr>
              <a:t>Software</a:t>
            </a:r>
            <a:r>
              <a:rPr dirty="0" sz="600" spc="-100">
                <a:solidFill>
                  <a:srgbClr val="FFFFFF"/>
                </a:solidFill>
                <a:latin typeface="Lucida Sans Unicode"/>
                <a:cs typeface="Lucida Sans Unicode"/>
                <a:hlinkClick r:id="rId7" action="ppaction://hlinksldjump"/>
              </a:rPr>
              <a:t> </a:t>
            </a:r>
            <a:r>
              <a:rPr dirty="0" sz="600" spc="-35">
                <a:solidFill>
                  <a:srgbClr val="FFFFFF"/>
                </a:solidFill>
                <a:latin typeface="Lucida Sans Unicode"/>
                <a:cs typeface="Lucida Sans Unicode"/>
                <a:hlinkClick r:id="rId7" action="ppaction://hlinksldjump"/>
              </a:rPr>
              <a:t>Systems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40"/>
              <a:t>November </a:t>
            </a:r>
            <a:r>
              <a:rPr dirty="0" spc="-50"/>
              <a:t>29,</a:t>
            </a:r>
            <a:r>
              <a:rPr dirty="0" spc="40"/>
              <a:t> </a:t>
            </a:r>
            <a:r>
              <a:rPr dirty="0" spc="-65"/>
              <a:t>2019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4339321" y="3351784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Lucida Sans Unicode"/>
                <a:cs typeface="Lucida Sans Unicode"/>
              </a:rPr>
              <a:t>9 </a:t>
            </a:r>
            <a:r>
              <a:rPr dirty="0" sz="600">
                <a:latin typeface="Lucida Sans Unicode"/>
                <a:cs typeface="Lucida Sans Unicode"/>
              </a:rPr>
              <a:t>/</a:t>
            </a:r>
            <a:r>
              <a:rPr dirty="0" sz="600" spc="-165">
                <a:latin typeface="Lucida Sans Unicode"/>
                <a:cs typeface="Lucida Sans Unicode"/>
              </a:rPr>
              <a:t> </a:t>
            </a:r>
            <a:r>
              <a:rPr dirty="0" sz="600" spc="-65">
                <a:latin typeface="Lucida Sans Unicode"/>
                <a:cs typeface="Lucida Sans Unicode"/>
              </a:rPr>
              <a:t>12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Gunvansh Bhatia : 40082036</dc:creator>
  <dc:title>SOEN 6481 : Software Systems Requirements Specification</dc:title>
  <dcterms:created xsi:type="dcterms:W3CDTF">2019-11-29T14:34:57Z</dcterms:created>
  <dcterms:modified xsi:type="dcterms:W3CDTF">2019-11-29T14:34:57Z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2019-11-29T00:00:00Z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2019-11-29T00:00:00Z</vt:filetime>
  </property>
</Properties>
</file>