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CC"/>
    <a:srgbClr val="003635"/>
    <a:srgbClr val="9EFF29"/>
    <a:srgbClr val="C80064"/>
    <a:srgbClr val="C33A1F"/>
    <a:srgbClr val="FF2549"/>
    <a:srgbClr val="007033"/>
    <a:srgbClr val="D6370C"/>
    <a:srgbClr val="1D3A00"/>
    <a:srgbClr val="FF856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6370338" cy="1563703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8645" y="1762433"/>
            <a:ext cx="7779775" cy="168131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1271" y="3775583"/>
            <a:ext cx="7779774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49" y="239086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05232"/>
            <a:ext cx="8246070" cy="347324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066" y="406537"/>
            <a:ext cx="6908487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2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3000"/>
            <a:ext cx="6931743" cy="354549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234775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55964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03204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55964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03204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rticles/how-to-create-a-use-case-diagra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5955" y="1755059"/>
            <a:ext cx="7086599" cy="1563324"/>
          </a:xfrm>
        </p:spPr>
        <p:txBody>
          <a:bodyPr>
            <a:normAutofit/>
          </a:bodyPr>
          <a:lstStyle/>
          <a:p>
            <a:r>
              <a:rPr lang="en-US" dirty="0" err="1" smtClean="0"/>
              <a:t>iGo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i="1" dirty="0" smtClean="0">
                <a:solidFill>
                  <a:schemeClr val="bg2">
                    <a:lumMod val="90000"/>
                  </a:schemeClr>
                </a:solidFill>
              </a:rPr>
              <a:t>Travel </a:t>
            </a:r>
            <a:r>
              <a:rPr lang="en-US" sz="2000" i="1" dirty="0" smtClean="0">
                <a:solidFill>
                  <a:schemeClr val="bg2">
                    <a:lumMod val="90000"/>
                  </a:schemeClr>
                </a:solidFill>
              </a:rPr>
              <a:t>Everyday</a:t>
            </a:r>
            <a:br>
              <a:rPr lang="en-US" sz="2000" i="1" dirty="0" smtClean="0">
                <a:solidFill>
                  <a:schemeClr val="bg2">
                    <a:lumMod val="90000"/>
                  </a:schemeClr>
                </a:solidFill>
              </a:rPr>
            </a:br>
            <a:endParaRPr lang="en-US" sz="2000" i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6459" y="3864072"/>
            <a:ext cx="7064476" cy="73004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By Sriparna Chakraborty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40069488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60580" y="241737"/>
            <a:ext cx="39834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1"/>
                </a:solidFill>
              </a:rPr>
              <a:t>SOEN </a:t>
            </a:r>
            <a:r>
              <a:rPr lang="en-IN" sz="1100" b="1" dirty="0" smtClean="0">
                <a:solidFill>
                  <a:schemeClr val="bg1"/>
                </a:solidFill>
              </a:rPr>
              <a:t>6481 </a:t>
            </a:r>
          </a:p>
          <a:p>
            <a:r>
              <a:rPr lang="en-IN" sz="1100" b="1" i="1" dirty="0" smtClean="0">
                <a:solidFill>
                  <a:schemeClr val="bg1"/>
                </a:solidFill>
              </a:rPr>
              <a:t>SOFTWARE SYSTEMS REQUIREMENTS SPECIFICATION: </a:t>
            </a:r>
            <a:r>
              <a:rPr lang="en-IN" sz="1100" b="1" i="1" dirty="0" smtClean="0">
                <a:solidFill>
                  <a:schemeClr val="bg1"/>
                </a:solidFill>
              </a:rPr>
              <a:t>SECTIONSS </a:t>
            </a:r>
            <a:r>
              <a:rPr lang="en-IN" sz="1100" b="1" dirty="0" smtClean="0">
                <a:solidFill>
                  <a:schemeClr val="bg1"/>
                </a:solidFill>
              </a:rPr>
              <a:t> FALL </a:t>
            </a:r>
            <a:r>
              <a:rPr lang="en-IN" sz="1100" b="1" dirty="0" smtClean="0">
                <a:solidFill>
                  <a:schemeClr val="bg1"/>
                </a:solidFill>
              </a:rPr>
              <a:t>2019 </a:t>
            </a:r>
            <a:endParaRPr lang="en-IN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Traceability Matrix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" y="1152147"/>
          <a:ext cx="9143998" cy="3991357"/>
        </p:xfrm>
        <a:graphic>
          <a:graphicData uri="http://schemas.openxmlformats.org/drawingml/2006/table">
            <a:tbl>
              <a:tblPr/>
              <a:tblGrid>
                <a:gridCol w="3116969"/>
                <a:gridCol w="821912"/>
                <a:gridCol w="1095565"/>
                <a:gridCol w="822863"/>
                <a:gridCol w="821912"/>
                <a:gridCol w="1150985"/>
                <a:gridCol w="1313792"/>
              </a:tblGrid>
              <a:tr h="6927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User story name</a:t>
                      </a:r>
                      <a:endParaRPr lang="en-IN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A5C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CC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1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CC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Interviews / Survey</a:t>
                      </a:r>
                      <a:endParaRPr lang="en-IN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CC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Use cases</a:t>
                      </a:r>
                      <a:endParaRPr lang="en-IN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CC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User story</a:t>
                      </a:r>
                      <a:endParaRPr lang="en-IN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CC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Previous Project</a:t>
                      </a:r>
                      <a:endParaRPr lang="en-IN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CC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Academic</a:t>
                      </a:r>
                      <a:r>
                        <a:rPr lang="en-CA" sz="110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CA" sz="11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Research</a:t>
                      </a:r>
                      <a:endParaRPr lang="en-IN" sz="10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C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CC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</a:tr>
              <a:tr h="3186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Registration</a:t>
                      </a:r>
                      <a:endParaRPr lang="en-IN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A5C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US1</a:t>
                      </a:r>
                      <a:endParaRPr lang="en-IN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en-IN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en-IN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1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en-IN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1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C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</a:tr>
              <a:tr h="3186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Login</a:t>
                      </a:r>
                      <a:endParaRPr lang="en-IN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A5C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US2</a:t>
                      </a:r>
                      <a:endParaRPr lang="en-IN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1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en-IN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1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en-IN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1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C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</a:tr>
              <a:tr h="430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Buy ticket at a concession (Senior Citizen/Student)</a:t>
                      </a:r>
                      <a:endParaRPr lang="en-IN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A5C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US3</a:t>
                      </a:r>
                      <a:endParaRPr lang="en-IN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en-IN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1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en-IN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1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1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C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</a:tr>
              <a:tr h="3186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View Ticket Log</a:t>
                      </a:r>
                      <a:endParaRPr lang="en-IN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A5C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US4</a:t>
                      </a:r>
                      <a:endParaRPr lang="en-IN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1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en-IN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1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1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1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C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</a:tr>
              <a:tr h="31864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Buy a pass(monthly/yearly)</a:t>
                      </a:r>
                      <a:endParaRPr lang="en-IN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A5C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US5</a:t>
                      </a:r>
                      <a:endParaRPr lang="en-IN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en-IN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1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en-IN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en-IN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1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C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</a:tr>
              <a:tr h="3186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Modify ticket plan</a:t>
                      </a:r>
                      <a:endParaRPr lang="en-IN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A5C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US6</a:t>
                      </a:r>
                      <a:endParaRPr lang="en-IN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en-IN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1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en-IN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1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1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C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</a:tr>
              <a:tr h="3186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Recharge card online</a:t>
                      </a:r>
                      <a:endParaRPr lang="en-IN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A5C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US7</a:t>
                      </a:r>
                      <a:endParaRPr lang="en-IN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en-IN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1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en-IN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en-IN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1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C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</a:tr>
              <a:tr h="3186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Generate e-receipt</a:t>
                      </a:r>
                      <a:endParaRPr lang="en-IN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A5C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US8</a:t>
                      </a:r>
                      <a:endParaRPr lang="en-IN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en-IN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en-IN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1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1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en-IN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C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</a:tr>
              <a:tr h="3186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Ticket Plan</a:t>
                      </a:r>
                      <a:endParaRPr lang="en-IN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A5C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US9</a:t>
                      </a:r>
                      <a:endParaRPr lang="en-IN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en-IN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en-IN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1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1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1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C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</a:tr>
              <a:tr h="3186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Buy Ticket</a:t>
                      </a:r>
                      <a:endParaRPr lang="en-IN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A5C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C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US10</a:t>
                      </a:r>
                      <a:endParaRPr lang="en-IN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C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1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C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en-IN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C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1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C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1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C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1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312" marR="603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C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C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Collaboration 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/>
              <a:t>For this project, a number of student collaboration patterns were used. Some are:</a:t>
            </a:r>
          </a:p>
          <a:p>
            <a:pPr>
              <a:buNone/>
            </a:pPr>
            <a:r>
              <a:rPr lang="en-IN" dirty="0" smtClean="0"/>
              <a:t>1.We centralized product work management using Google Docs to ensure that all team members had access to the latest </a:t>
            </a:r>
            <a:r>
              <a:rPr lang="en-IN" dirty="0" err="1" smtClean="0"/>
              <a:t>artifacts</a:t>
            </a:r>
            <a:r>
              <a:rPr lang="en-IN" dirty="0" smtClean="0"/>
              <a:t> versions.</a:t>
            </a:r>
          </a:p>
          <a:p>
            <a:pPr>
              <a:buNone/>
            </a:pPr>
            <a:r>
              <a:rPr lang="en-IN" dirty="0" smtClean="0"/>
              <a:t>2. We Managed the project by assigning various tasks with deadlines to</a:t>
            </a:r>
          </a:p>
          <a:p>
            <a:pPr>
              <a:buNone/>
            </a:pPr>
            <a:r>
              <a:rPr lang="en-IN" dirty="0" smtClean="0"/>
              <a:t>	all members of the group.</a:t>
            </a:r>
          </a:p>
          <a:p>
            <a:pPr>
              <a:buNone/>
            </a:pPr>
            <a:r>
              <a:rPr lang="en-IN" dirty="0" smtClean="0"/>
              <a:t>3. We Regularly checked to ensure our project was in line with the</a:t>
            </a:r>
          </a:p>
          <a:p>
            <a:pPr>
              <a:buNone/>
            </a:pPr>
            <a:r>
              <a:rPr lang="en-IN" dirty="0" smtClean="0"/>
              <a:t>	project description.</a:t>
            </a:r>
          </a:p>
          <a:p>
            <a:pPr>
              <a:buNone/>
            </a:pPr>
            <a:r>
              <a:rPr lang="en-IN" dirty="0" smtClean="0"/>
              <a:t>4. We Started Working on the project immediately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Criticat</a:t>
            </a:r>
            <a:r>
              <a:rPr lang="en-IN" dirty="0" smtClean="0"/>
              <a:t> Decision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Some of the major decisions for our project includes:</a:t>
            </a:r>
          </a:p>
          <a:p>
            <a:pPr marL="514350" indent="-514350">
              <a:buAutoNum type="arabicPeriod"/>
            </a:pPr>
            <a:r>
              <a:rPr lang="en-IN" dirty="0" smtClean="0"/>
              <a:t>Scope: our project covered just creating Tickets that were functional for Metros and Buses only and the types of tickets were also limited.</a:t>
            </a:r>
          </a:p>
          <a:p>
            <a:pPr marL="514350" indent="-514350"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2. Our interview and the number of interviews taken for user stories was also another critical decision as we wanted to ensure it properly covered the population.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3. Assigning use cases and stakeholders priority was another critical decision.</a:t>
            </a:r>
          </a:p>
          <a:p>
            <a:pPr>
              <a:buNone/>
            </a:pPr>
            <a:r>
              <a:rPr lang="en-IN" dirty="0" smtClean="0"/>
              <a:t>4. The types of users for our product.</a:t>
            </a:r>
          </a:p>
          <a:p>
            <a:pPr>
              <a:buNone/>
            </a:pPr>
            <a:r>
              <a:rPr lang="en-IN" dirty="0" smtClean="0"/>
              <a:t>5. The stakeholders in the project.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Reuse Potential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 err="1" smtClean="0"/>
              <a:t>iGO</a:t>
            </a:r>
            <a:r>
              <a:rPr lang="en-IN" dirty="0" smtClean="0"/>
              <a:t> TVM developed can be extended to any mode of travel systems and it can be implemented in any city or province in Canada.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Lesson Learnt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1. Collaborating effectively in a team.</a:t>
            </a:r>
          </a:p>
          <a:p>
            <a:pPr>
              <a:buNone/>
            </a:pPr>
            <a:r>
              <a:rPr lang="en-IN" dirty="0" smtClean="0"/>
              <a:t>2. Respecting each other's views and coming to a conclusion.</a:t>
            </a:r>
          </a:p>
          <a:p>
            <a:pPr>
              <a:buNone/>
            </a:pPr>
            <a:r>
              <a:rPr lang="en-IN" dirty="0" smtClean="0"/>
              <a:t>3. Critical Decision Making.</a:t>
            </a:r>
          </a:p>
          <a:p>
            <a:pPr>
              <a:buNone/>
            </a:pPr>
            <a:r>
              <a:rPr lang="en-IN" dirty="0" smtClean="0"/>
              <a:t>4. Extracting the requirements for the project and documenting them.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05232"/>
            <a:ext cx="8246070" cy="3473242"/>
          </a:xfrm>
        </p:spPr>
        <p:txBody>
          <a:bodyPr>
            <a:normAutofit fontScale="55000" lnSpcReduction="20000"/>
          </a:bodyPr>
          <a:lstStyle/>
          <a:p>
            <a:pPr algn="just">
              <a:buNone/>
            </a:pPr>
            <a:endParaRPr lang="en-IN" dirty="0" smtClean="0"/>
          </a:p>
          <a:p>
            <a:pPr algn="just"/>
            <a:r>
              <a:rPr lang="en-IN" dirty="0" smtClean="0"/>
              <a:t>[</a:t>
            </a:r>
            <a:r>
              <a:rPr lang="en-IN" dirty="0" err="1" smtClean="0"/>
              <a:t>O'hEocha</a:t>
            </a:r>
            <a:r>
              <a:rPr lang="en-IN" dirty="0" smtClean="0"/>
              <a:t>, </a:t>
            </a:r>
            <a:r>
              <a:rPr lang="en-IN" dirty="0" err="1" smtClean="0"/>
              <a:t>Conboy</a:t>
            </a:r>
            <a:r>
              <a:rPr lang="en-IN" dirty="0" smtClean="0"/>
              <a:t>, 2010] The Role of the User Story Agile Practice in Innovation. By C. </a:t>
            </a:r>
            <a:r>
              <a:rPr lang="en-IN" dirty="0" err="1" smtClean="0"/>
              <a:t>O'hEocha</a:t>
            </a:r>
            <a:r>
              <a:rPr lang="en-IN" dirty="0" smtClean="0"/>
              <a:t>, K. </a:t>
            </a:r>
            <a:r>
              <a:rPr lang="en-IN" dirty="0" err="1" smtClean="0"/>
              <a:t>Conboy</a:t>
            </a:r>
            <a:r>
              <a:rPr lang="en-IN" dirty="0" smtClean="0"/>
              <a:t>. The First International Conference on Lean Enterprise Software and Systems (LESS 2010).</a:t>
            </a:r>
          </a:p>
          <a:p>
            <a:pPr algn="just">
              <a:buNone/>
            </a:pPr>
            <a:r>
              <a:rPr lang="sv-SE" dirty="0" smtClean="0"/>
              <a:t>        Helsinki, Finland. October 17-20, 2010.</a:t>
            </a:r>
          </a:p>
          <a:p>
            <a:pPr algn="just"/>
            <a:r>
              <a:rPr lang="en-IN" dirty="0" smtClean="0"/>
              <a:t>[Overgaard, </a:t>
            </a:r>
            <a:r>
              <a:rPr lang="en-IN" dirty="0" err="1" smtClean="0"/>
              <a:t>Palmkvist</a:t>
            </a:r>
            <a:r>
              <a:rPr lang="en-IN" dirty="0" smtClean="0"/>
              <a:t>, 2005] Use Cases: Patterns and Blueprints. By G. Overgaard, K. </a:t>
            </a:r>
            <a:r>
              <a:rPr lang="en-IN" dirty="0" err="1" smtClean="0"/>
              <a:t>Palmkvist</a:t>
            </a:r>
            <a:r>
              <a:rPr lang="en-IN" dirty="0" smtClean="0"/>
              <a:t>. Addison-Wesley. 2005.</a:t>
            </a:r>
          </a:p>
          <a:p>
            <a:pPr algn="just"/>
            <a:r>
              <a:rPr lang="en-IN" dirty="0" smtClean="0"/>
              <a:t>[Cleland-Huang, </a:t>
            </a:r>
            <a:r>
              <a:rPr lang="en-IN" dirty="0" err="1" smtClean="0"/>
              <a:t>Gotel</a:t>
            </a:r>
            <a:r>
              <a:rPr lang="en-IN" dirty="0" smtClean="0"/>
              <a:t>, </a:t>
            </a:r>
            <a:r>
              <a:rPr lang="en-IN" dirty="0" err="1" smtClean="0"/>
              <a:t>Zisman</a:t>
            </a:r>
            <a:r>
              <a:rPr lang="en-IN" dirty="0" smtClean="0"/>
              <a:t>, 2012] Software and Systems Traceability. By J. </a:t>
            </a:r>
            <a:r>
              <a:rPr lang="en-IN" dirty="0" err="1" smtClean="0"/>
              <a:t>ClelandHuang</a:t>
            </a:r>
            <a:r>
              <a:rPr lang="en-IN" dirty="0" smtClean="0"/>
              <a:t>, O. </a:t>
            </a:r>
            <a:r>
              <a:rPr lang="en-IN" dirty="0" err="1" smtClean="0"/>
              <a:t>Gotel</a:t>
            </a:r>
            <a:r>
              <a:rPr lang="en-IN" dirty="0" smtClean="0"/>
              <a:t>, A. </a:t>
            </a:r>
            <a:r>
              <a:rPr lang="en-IN" dirty="0" err="1" smtClean="0"/>
              <a:t>Zisman</a:t>
            </a:r>
            <a:r>
              <a:rPr lang="en-IN" dirty="0" smtClean="0"/>
              <a:t> (Editors). Springer-Verlag.2012.</a:t>
            </a:r>
          </a:p>
          <a:p>
            <a:pPr algn="just"/>
            <a:r>
              <a:rPr lang="en-IN" dirty="0" smtClean="0"/>
              <a:t>[Keeling, 2017] Design It! From Programmer to Software Architect. By M. Keeling. The Pragmatic Programmers. 2017. </a:t>
            </a:r>
          </a:p>
          <a:p>
            <a:pPr algn="just"/>
            <a:r>
              <a:rPr lang="en-IN" dirty="0" smtClean="0"/>
              <a:t>[Alonso-Ríos, </a:t>
            </a:r>
            <a:r>
              <a:rPr lang="en-IN" dirty="0" err="1" smtClean="0"/>
              <a:t>Mosqueira</a:t>
            </a:r>
            <a:r>
              <a:rPr lang="en-IN" dirty="0" smtClean="0"/>
              <a:t>-Rey, </a:t>
            </a:r>
            <a:r>
              <a:rPr lang="en-IN" dirty="0" err="1" smtClean="0"/>
              <a:t>Moret</a:t>
            </a:r>
            <a:r>
              <a:rPr lang="en-IN" dirty="0" smtClean="0"/>
              <a:t>-Bonillo, 2018] A Systematic and </a:t>
            </a:r>
            <a:r>
              <a:rPr lang="en-IN" dirty="0" err="1" smtClean="0"/>
              <a:t>Generalizable</a:t>
            </a:r>
            <a:r>
              <a:rPr lang="en-IN" dirty="0" smtClean="0"/>
              <a:t> Approach to the Heuristic Evaluation of User Interfaces. By D. Alonso-Ríos, E. </a:t>
            </a:r>
            <a:r>
              <a:rPr lang="en-IN" dirty="0" err="1" smtClean="0"/>
              <a:t>Mosqueira</a:t>
            </a:r>
            <a:r>
              <a:rPr lang="en-IN" dirty="0" smtClean="0"/>
              <a:t>-Rey, V. </a:t>
            </a:r>
            <a:r>
              <a:rPr lang="en-IN" dirty="0" err="1" smtClean="0"/>
              <a:t>Moret</a:t>
            </a:r>
            <a:r>
              <a:rPr lang="en-IN" dirty="0" smtClean="0"/>
              <a:t>-Bonillo. International Journal of Human-Computer Interaction. Volume 34. Number 12. 2018. Pages 1169-1182. </a:t>
            </a:r>
          </a:p>
          <a:p>
            <a:pPr algn="just"/>
            <a:r>
              <a:rPr lang="en-IN" u="sng" dirty="0" smtClean="0">
                <a:hlinkClick r:id="rId2"/>
              </a:rPr>
              <a:t>https://www.tutorialspoint.com/articles/how-to-create-a-use-case-diagram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Image result for thank you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4471" y="1513435"/>
            <a:ext cx="5871480" cy="27222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 err="1" smtClean="0"/>
              <a:t>iGo</a:t>
            </a:r>
            <a:r>
              <a:rPr lang="en-IN" sz="1600" dirty="0" smtClean="0"/>
              <a:t> is an electronic payment system that makes travelling on transit faster and easier</a:t>
            </a:r>
          </a:p>
          <a:p>
            <a:pPr>
              <a:buNone/>
            </a:pPr>
            <a:endParaRPr lang="en-IN" sz="1600" dirty="0" smtClean="0"/>
          </a:p>
          <a:p>
            <a:r>
              <a:rPr lang="en-IN" sz="1600" dirty="0" smtClean="0"/>
              <a:t>It works across local transit services in Canada, making paying for your trip simple, convenient and secure</a:t>
            </a:r>
          </a:p>
          <a:p>
            <a:pPr>
              <a:buNone/>
            </a:pPr>
            <a:endParaRPr lang="en-US" sz="1600" dirty="0"/>
          </a:p>
          <a:p>
            <a:r>
              <a:rPr lang="en-IN" sz="1600" dirty="0" smtClean="0"/>
              <a:t>It allows customers to travel seamlessly across multiple transit agencies with the one electronic fare card by tapping their card at stations and on buses.</a:t>
            </a:r>
          </a:p>
          <a:p>
            <a:pPr>
              <a:buNone/>
            </a:pPr>
            <a:endParaRPr lang="en-IN" sz="1600" dirty="0" smtClean="0"/>
          </a:p>
          <a:p>
            <a:r>
              <a:rPr lang="en-IN" sz="1600" dirty="0" smtClean="0"/>
              <a:t>With </a:t>
            </a:r>
            <a:r>
              <a:rPr lang="en-IN" sz="1600" dirty="0" err="1" smtClean="0"/>
              <a:t>iGO</a:t>
            </a:r>
            <a:r>
              <a:rPr lang="en-IN" sz="1600" dirty="0" smtClean="0"/>
              <a:t>, it is assumed that metro stations and buses have smart phones/tablets on which the application will be installed, to scan and validate the electronic tickets. With the official </a:t>
            </a:r>
            <a:r>
              <a:rPr lang="en-IN" sz="1600" dirty="0" err="1" smtClean="0"/>
              <a:t>iGo</a:t>
            </a:r>
            <a:r>
              <a:rPr lang="en-IN" sz="1600" dirty="0" smtClean="0"/>
              <a:t> app you can manage your card anytime, anywhere.</a:t>
            </a: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Stakeholders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3779" y="1143000"/>
            <a:ext cx="7105163" cy="354549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1600" dirty="0" smtClean="0"/>
              <a:t>The following are the stakeholders of </a:t>
            </a:r>
            <a:r>
              <a:rPr lang="en-IN" sz="1600" dirty="0" err="1" smtClean="0"/>
              <a:t>iGo</a:t>
            </a:r>
            <a:r>
              <a:rPr lang="en-IN" sz="1600" dirty="0" smtClean="0"/>
              <a:t> software, classified based on</a:t>
            </a:r>
          </a:p>
          <a:p>
            <a:pPr>
              <a:buNone/>
            </a:pPr>
            <a:r>
              <a:rPr lang="en-IN" sz="1600" dirty="0" smtClean="0"/>
              <a:t>their influence and importance:</a:t>
            </a:r>
          </a:p>
          <a:p>
            <a:pPr>
              <a:buNone/>
            </a:pPr>
            <a:endParaRPr lang="en-IN" sz="1600" dirty="0" smtClean="0"/>
          </a:p>
          <a:p>
            <a:r>
              <a:rPr lang="en-IN" sz="1600" dirty="0" smtClean="0"/>
              <a:t>1. Users: High influence, High importance.</a:t>
            </a:r>
          </a:p>
          <a:p>
            <a:pPr>
              <a:buNone/>
            </a:pPr>
            <a:endParaRPr lang="en-IN" sz="1600" dirty="0" smtClean="0"/>
          </a:p>
          <a:p>
            <a:r>
              <a:rPr lang="en-IN" sz="1600" dirty="0" smtClean="0"/>
              <a:t>2. Government: High influence, High importance</a:t>
            </a:r>
          </a:p>
          <a:p>
            <a:pPr>
              <a:buNone/>
            </a:pPr>
            <a:endParaRPr lang="en-IN" sz="1600" dirty="0" smtClean="0"/>
          </a:p>
          <a:p>
            <a:r>
              <a:rPr lang="en-IN" sz="1600" dirty="0" smtClean="0"/>
              <a:t>3.Banks: Low influence, Moderate importance</a:t>
            </a:r>
          </a:p>
          <a:p>
            <a:pPr>
              <a:buNone/>
            </a:pPr>
            <a:endParaRPr lang="en-IN" sz="1600" dirty="0" smtClean="0"/>
          </a:p>
          <a:p>
            <a:r>
              <a:rPr lang="en-IN" sz="1600" dirty="0" smtClean="0"/>
              <a:t>4 Software Engineers: High influence, Low importance</a:t>
            </a:r>
          </a:p>
          <a:p>
            <a:pPr>
              <a:buNone/>
            </a:pPr>
            <a:endParaRPr lang="en-IN" sz="1600" dirty="0" smtClean="0"/>
          </a:p>
          <a:p>
            <a:r>
              <a:rPr lang="en-IN" sz="1600" dirty="0" smtClean="0"/>
              <a:t>5.Negative Stakeholders: Low influence, Low importance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Mind Map Stakeholders</a:t>
            </a:r>
            <a:endParaRPr lang="en-US" dirty="0"/>
          </a:p>
        </p:txBody>
      </p:sp>
      <p:pic>
        <p:nvPicPr>
          <p:cNvPr id="13" name="image4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1156290"/>
            <a:ext cx="9144000" cy="3987210"/>
          </a:xfrm>
          <a:prstGeom prst="rect">
            <a:avLst/>
          </a:prstGeom>
          <a:ln/>
        </p:spPr>
      </p:pic>
    </p:spTree>
    <p:extLst>
      <p:ext uri="{BB962C8B-B14F-4D97-AF65-F5344CB8AC3E}">
        <p14:creationId xmlns=""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792258" y="777766"/>
            <a:ext cx="5559483" cy="3908533"/>
          </a:xfrm>
          <a:prstGeom prst="rect">
            <a:avLst/>
          </a:prstGeom>
          <a:ln/>
        </p:spPr>
      </p:pic>
      <p:sp>
        <p:nvSpPr>
          <p:cNvPr id="5" name="TextBox 4"/>
          <p:cNvSpPr txBox="1"/>
          <p:nvPr/>
        </p:nvSpPr>
        <p:spPr>
          <a:xfrm>
            <a:off x="325821" y="357350"/>
            <a:ext cx="5864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Context Of Use Diagram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Domain Model</a:t>
            </a:r>
            <a:endParaRPr lang="en-IN" dirty="0"/>
          </a:p>
        </p:txBody>
      </p:sp>
      <p:pic>
        <p:nvPicPr>
          <p:cNvPr id="5" name="image2.jp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" y="1156138"/>
            <a:ext cx="9144000" cy="3987362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 Case Model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4221" y="1145628"/>
            <a:ext cx="3815255" cy="3997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Interview Analysis for User Stories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78676" y="1135117"/>
            <a:ext cx="83031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Based on the analysis of the interview done, the conclusion drawn was the</a:t>
            </a:r>
          </a:p>
          <a:p>
            <a:r>
              <a:rPr lang="en-IN" dirty="0" smtClean="0"/>
              <a:t>derivation of the following user stories:</a:t>
            </a:r>
          </a:p>
          <a:p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smtClean="0"/>
              <a:t>Registration</a:t>
            </a:r>
          </a:p>
          <a:p>
            <a:pPr marL="342900" indent="-342900"/>
            <a:endParaRPr lang="en-IN" dirty="0" smtClean="0"/>
          </a:p>
          <a:p>
            <a:r>
              <a:rPr lang="en-IN" dirty="0" smtClean="0"/>
              <a:t>2. Users wants to buy ticket online.</a:t>
            </a:r>
          </a:p>
          <a:p>
            <a:endParaRPr lang="en-IN" dirty="0" smtClean="0"/>
          </a:p>
          <a:p>
            <a:r>
              <a:rPr lang="en-IN" dirty="0" smtClean="0"/>
              <a:t>3. Senior citizens and students want to buy tickets at concession plan.</a:t>
            </a:r>
          </a:p>
          <a:p>
            <a:endParaRPr lang="en-IN" dirty="0" smtClean="0"/>
          </a:p>
          <a:p>
            <a:r>
              <a:rPr lang="en-IN" dirty="0" smtClean="0"/>
              <a:t>4. Users want to recharge </a:t>
            </a:r>
            <a:r>
              <a:rPr lang="en-IN" dirty="0" err="1" smtClean="0"/>
              <a:t>iGo</a:t>
            </a:r>
            <a:r>
              <a:rPr lang="en-IN" dirty="0" smtClean="0"/>
              <a:t> card monthly.</a:t>
            </a:r>
          </a:p>
          <a:p>
            <a:endParaRPr lang="en-IN" dirty="0" smtClean="0"/>
          </a:p>
          <a:p>
            <a:r>
              <a:rPr lang="en-IN" dirty="0" smtClean="0"/>
              <a:t>5. Effective use of resources.</a:t>
            </a:r>
          </a:p>
          <a:p>
            <a:endParaRPr lang="en-IN" dirty="0" smtClean="0"/>
          </a:p>
          <a:p>
            <a:r>
              <a:rPr lang="en-IN" dirty="0" smtClean="0"/>
              <a:t>6. Produce clean and </a:t>
            </a:r>
            <a:r>
              <a:rPr lang="en-IN" dirty="0" err="1" smtClean="0"/>
              <a:t>effiecient</a:t>
            </a:r>
            <a:r>
              <a:rPr lang="en-IN" dirty="0" smtClean="0"/>
              <a:t> code that is based on specifications.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Stories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1145657"/>
          <a:ext cx="9143999" cy="4002108"/>
        </p:xfrm>
        <a:graphic>
          <a:graphicData uri="http://schemas.openxmlformats.org/drawingml/2006/table">
            <a:tbl>
              <a:tblPr/>
              <a:tblGrid>
                <a:gridCol w="588138"/>
                <a:gridCol w="1837802"/>
                <a:gridCol w="1416025"/>
                <a:gridCol w="2082451"/>
                <a:gridCol w="2253708"/>
                <a:gridCol w="965875"/>
              </a:tblGrid>
              <a:tr h="1759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 b="1">
                          <a:latin typeface="Times New Roman"/>
                          <a:ea typeface="Times New Roman"/>
                          <a:cs typeface="Times New Roman"/>
                        </a:rPr>
                        <a:t>Id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 b="1" dirty="0">
                          <a:latin typeface="Times New Roman"/>
                          <a:ea typeface="Times New Roman"/>
                          <a:cs typeface="Times New Roman"/>
                        </a:rPr>
                        <a:t>User Story Description</a:t>
                      </a:r>
                      <a:endParaRPr lang="en-IN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 b="1">
                          <a:latin typeface="Times New Roman"/>
                          <a:ea typeface="Times New Roman"/>
                          <a:cs typeface="Times New Roman"/>
                        </a:rPr>
                        <a:t>User Roles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 b="1">
                          <a:latin typeface="Times New Roman"/>
                          <a:ea typeface="Times New Roman"/>
                          <a:cs typeface="Times New Roman"/>
                        </a:rPr>
                        <a:t>User Goal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 b="1">
                          <a:latin typeface="Times New Roman"/>
                          <a:ea typeface="Times New Roman"/>
                          <a:cs typeface="Times New Roman"/>
                        </a:rPr>
                        <a:t>Reason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 b="1">
                          <a:latin typeface="Times New Roman"/>
                          <a:ea typeface="Times New Roman"/>
                          <a:cs typeface="Times New Roman"/>
                        </a:rPr>
                        <a:t>Priority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8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US1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New user wants to register in the system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Unregistered User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Register to the system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To buy ticket to access the transport facility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8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US2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A registered user wants to log into the system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Registered User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Login to the system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To buy ticket to access the transport facility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8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US3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User wants to buy ticket at concession 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Registered User(Senior citizen / Student)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Buy Ticket at a lower price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To get a ticket at a discounted price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8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US4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Government can view the logs of ticket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Government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 dirty="0">
                          <a:latin typeface="Times New Roman"/>
                          <a:ea typeface="Times New Roman"/>
                          <a:cs typeface="Times New Roman"/>
                        </a:rPr>
                        <a:t>Document/Log the ticket purchases/use</a:t>
                      </a:r>
                      <a:endParaRPr lang="en-IN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Analyze the ticket purchases and uses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6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US5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User wants to a buy a monthly/yearly ticket pass for travel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User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Buy monthly/yearly pass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To access the pass facility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8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US6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User wants to make changes to existing ticket plan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User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Make change in existing ticket plan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To modify ticket plan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8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US7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User wants to recharge card online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User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Recharge ticket online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To get online recharge facility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8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US8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User wants to get e-receipt upon purchasing a ticket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User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Get e-receipt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To get a receipt online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8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US9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A user want to select the different  plan options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Registered User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Select the available travel plans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To buy ticket plan  to access the transport facility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8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US10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A user buy the ticket and get confirmation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Registered user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Enter the card details and buy the ticket plan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latin typeface="Times New Roman"/>
                          <a:ea typeface="Times New Roman"/>
                          <a:cs typeface="Times New Roman"/>
                        </a:rPr>
                        <a:t>To buy ticket plan to access the transport facility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IN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65" marR="132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1003</Words>
  <Application>Microsoft Office PowerPoint</Application>
  <PresentationFormat>On-screen Show (16:9)</PresentationFormat>
  <Paragraphs>195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iGo Travel Everyday </vt:lpstr>
      <vt:lpstr>Introduction</vt:lpstr>
      <vt:lpstr>Stakeholders</vt:lpstr>
      <vt:lpstr>Mind Map Stakeholders</vt:lpstr>
      <vt:lpstr>Slide 5</vt:lpstr>
      <vt:lpstr>Domain Model</vt:lpstr>
      <vt:lpstr>Use Case Model</vt:lpstr>
      <vt:lpstr>Interview Analysis for User Stories</vt:lpstr>
      <vt:lpstr>User Stories</vt:lpstr>
      <vt:lpstr>Traceability Matrix</vt:lpstr>
      <vt:lpstr>Collaboration Pattern</vt:lpstr>
      <vt:lpstr>Criticat Decision</vt:lpstr>
      <vt:lpstr>Reuse Potential</vt:lpstr>
      <vt:lpstr>Lesson Learnt</vt:lpstr>
      <vt:lpstr>References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2019-11-29T14:11:30Z</dcterms:modified>
</cp:coreProperties>
</file>