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62" r:id="rId5"/>
    <p:sldId id="259" r:id="rId6"/>
    <p:sldId id="265" r:id="rId7"/>
    <p:sldId id="264" r:id="rId8"/>
    <p:sldId id="266" r:id="rId9"/>
    <p:sldId id="267" r:id="rId10"/>
    <p:sldId id="258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5" r:id="rId26"/>
    <p:sldId id="286" r:id="rId27"/>
    <p:sldId id="284" r:id="rId28"/>
    <p:sldId id="287" r:id="rId29"/>
    <p:sldId id="283" r:id="rId30"/>
    <p:sldId id="288" r:id="rId31"/>
    <p:sldId id="26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9" d="100"/>
          <a:sy n="129" d="100"/>
        </p:scale>
        <p:origin x="-348" y="-666"/>
      </p:cViewPr>
      <p:guideLst>
        <p:guide orient="horz" pos="1597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740" y="1895475"/>
            <a:ext cx="5619115" cy="120777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2665" dirty="0"/>
              <a:t>Microsoft : </a:t>
            </a:r>
            <a:r>
              <a:rPr lang="en-US" sz="2665" dirty="0"/>
              <a:t>Cybersecurity Incidents </a:t>
            </a:r>
            <a:r>
              <a:rPr lang="en-IN" altLang="en-US" sz="2665" dirty="0"/>
              <a:t>Classification </a:t>
            </a:r>
            <a:br>
              <a:rPr lang="en-IN" altLang="en-US" sz="2665" dirty="0"/>
            </a:br>
            <a:r>
              <a:rPr lang="en-US" sz="2665" dirty="0"/>
              <a:t>with Machine Learning</a:t>
            </a:r>
            <a:endParaRPr lang="en-US" sz="2665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IN" altLang="en-US" dirty="0"/>
              <a:t>By: Sripathi V R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Logistic Regression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/>
              <a:t>Definition: Linear model used for binary classification tasks.</a:t>
            </a:r>
            <a:endParaRPr lang="en-US"/>
          </a:p>
          <a:p>
            <a:pPr algn="just"/>
            <a:r>
              <a:rPr lang="en-US"/>
              <a:t>Performance: Achieved an accuracy of 88% with the following metrics:</a:t>
            </a:r>
            <a:endParaRPr lang="en-US"/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/>
              <a:t>Precision: 0.77 (macro avg), 0.87 (weighted avg)</a:t>
            </a:r>
            <a:endParaRPr lang="en-US"/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/>
              <a:t>Recall: 0.72 (macro avg), 0.88 (weighted avg)</a:t>
            </a:r>
            <a:endParaRPr lang="en-US"/>
          </a:p>
          <a:p>
            <a:pPr marL="1257300" lvl="2" indent="-342900" algn="just">
              <a:buFont typeface="Wingdings" panose="05000000000000000000" charset="0"/>
              <a:buChar char="Ø"/>
            </a:pPr>
            <a:r>
              <a:rPr lang="en-US"/>
              <a:t>F1-score: 0.74 (macro avg), 0.87 (weighted avg)</a:t>
            </a:r>
            <a:endParaRPr lang="en-US"/>
          </a:p>
          <a:p>
            <a:pPr algn="just"/>
            <a:r>
              <a:rPr lang="en-US"/>
              <a:t>Use Case: Suitable for problems with linear relationships and scenarios where model interpretability is crucial. Limited effectiveness with class imbalance.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Decision Tree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Non-linear model known for its easy interpretability.</a:t>
            </a:r>
            <a:endParaRPr lang="en-US"/>
          </a:p>
          <a:p>
            <a:pPr algn="just"/>
            <a:r>
              <a:rPr lang="en-US"/>
              <a:t>Performance: Achieved an accuracy of 94% with the following metrics:</a:t>
            </a:r>
            <a:endParaRPr lang="en-US"/>
          </a:p>
          <a:p>
            <a:pPr lvl="2" algn="just">
              <a:buFont typeface="Wingdings" panose="05000000000000000000" charset="0"/>
              <a:buChar char="Ø"/>
            </a:pPr>
            <a:r>
              <a:rPr lang="en-US"/>
              <a:t>Precision: 0.86 (macro avg), 0.94 (weighted avg)</a:t>
            </a:r>
            <a:endParaRPr lang="en-US"/>
          </a:p>
          <a:p>
            <a:pPr lvl="2" algn="just">
              <a:buFont typeface="Wingdings" panose="05000000000000000000" charset="0"/>
              <a:buChar char="Ø"/>
            </a:pPr>
            <a:r>
              <a:rPr lang="en-US"/>
              <a:t>Recall: 0.87 (macro avg), 0.94 (weighted avg)</a:t>
            </a:r>
            <a:endParaRPr lang="en-US"/>
          </a:p>
          <a:p>
            <a:pPr lvl="2" algn="just">
              <a:buFont typeface="Wingdings" panose="05000000000000000000" charset="0"/>
              <a:buChar char="Ø"/>
            </a:pPr>
            <a:r>
              <a:rPr lang="en-US"/>
              <a:t>F1-score: 0.87 (macro avg), 0.94 (weighted avg)</a:t>
            </a:r>
            <a:endParaRPr lang="en-US"/>
          </a:p>
          <a:p>
            <a:pPr algn="just"/>
            <a:r>
              <a:rPr lang="en-US"/>
              <a:t>Use Case: Ideal for problems with non-linear relationships and smaller datasets where model interpretability is beneficial.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Random Forest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Ensemble model combining multiple decision trees to improve predictive performance.</a:t>
            </a:r>
            <a:endParaRPr lang="en-US"/>
          </a:p>
          <a:p>
            <a:pPr algn="just"/>
            <a:r>
              <a:rPr lang="en-US"/>
              <a:t>Training Process: 5-fold cross-validation; hyperparameter tuning for optimal model configuration.</a:t>
            </a:r>
            <a:endParaRPr lang="en-US"/>
          </a:p>
          <a:p>
            <a:pPr algn="just"/>
            <a:r>
              <a:rPr lang="en-US"/>
              <a:t>Performance: Achieved 98% accuracy, 96% macro-F1 score.</a:t>
            </a:r>
            <a:endParaRPr lang="en-US"/>
          </a:p>
          <a:p>
            <a:pPr algn="just"/>
            <a:r>
              <a:rPr lang="en-US"/>
              <a:t>Use Case: Effective for high-dimensional data and capturing complex feature interactions.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XGBoo</a:t>
            </a:r>
            <a:r>
              <a:rPr lang="en-IN" altLang="en-US">
                <a:sym typeface="+mn-ea"/>
              </a:rPr>
              <a:t>st</a:t>
            </a:r>
            <a:endParaRPr lang="en-IN" alt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Gradient boosting model optimized for speed and performance.</a:t>
            </a:r>
            <a:endParaRPr lang="en-US"/>
          </a:p>
          <a:p>
            <a:pPr algn="just"/>
            <a:r>
              <a:rPr lang="en-US"/>
              <a:t>Training Process: Hyperparameter tuning (learning_rate, max_depth), grid search.</a:t>
            </a:r>
            <a:endParaRPr lang="en-US"/>
          </a:p>
          <a:p>
            <a:pPr algn="just"/>
            <a:r>
              <a:rPr lang="en-US"/>
              <a:t>Performance: </a:t>
            </a:r>
            <a:r>
              <a:rPr lang="en-US">
                <a:sym typeface="+mn-ea"/>
              </a:rPr>
              <a:t>Achieved 98% accuracy, 9</a:t>
            </a:r>
            <a:r>
              <a:rPr lang="en-IN" altLang="en-US">
                <a:sym typeface="+mn-ea"/>
              </a:rPr>
              <a:t>5</a:t>
            </a:r>
            <a:r>
              <a:rPr lang="en-US">
                <a:sym typeface="+mn-ea"/>
              </a:rPr>
              <a:t>% macro-F1 score.</a:t>
            </a:r>
            <a:endParaRPr lang="en-US"/>
          </a:p>
          <a:p>
            <a:pPr algn="just"/>
            <a:r>
              <a:rPr lang="en-US"/>
              <a:t>Use Case: Ideal for structured data and often used in competition-winning solutions for tabular data.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LightGBM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Definition: Gradient boosting framework designed for high efficiency and scalability.</a:t>
            </a:r>
            <a:endParaRPr lang="en-US"/>
          </a:p>
          <a:p>
            <a:pPr algn="just"/>
            <a:r>
              <a:rPr lang="en-US"/>
              <a:t>Training Process: Optimized for memory usage and speed, suitable for large datasets.</a:t>
            </a:r>
            <a:endParaRPr lang="en-US"/>
          </a:p>
          <a:p>
            <a:pPr algn="just"/>
            <a:r>
              <a:rPr lang="en-US">
                <a:sym typeface="+mn-ea"/>
              </a:rPr>
              <a:t>Performance: </a:t>
            </a:r>
            <a:r>
              <a:rPr lang="en-US">
                <a:sym typeface="+mn-ea"/>
              </a:rPr>
              <a:t>Achieved 98% accuracy, </a:t>
            </a:r>
            <a:r>
              <a:rPr>
                <a:sym typeface="+mn-ea"/>
              </a:rPr>
              <a:t>96</a:t>
            </a:r>
            <a:r>
              <a:rPr lang="en-US">
                <a:sym typeface="+mn-ea"/>
              </a:rPr>
              <a:t>% macro-F1 score.</a:t>
            </a:r>
            <a:endParaRPr lang="en-US"/>
          </a:p>
          <a:p>
            <a:pPr algn="just"/>
            <a:r>
              <a:rPr lang="en-US"/>
              <a:t>Use Case: Excellent for real-time predictions and processing large-scale datasets.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Neural Networks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714" y="1312606"/>
            <a:ext cx="8246070" cy="346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Definition: Deep learning model designed to capture complex, non-linear patterns in data.</a:t>
            </a:r>
            <a:endParaRPr lang="en-US"/>
          </a:p>
          <a:p>
            <a:r>
              <a:rPr lang="en-US"/>
              <a:t>Architecture: Three hidden layers with dropout for regularization; learning rate tuning.</a:t>
            </a:r>
            <a:r>
              <a:rPr lang="en-IN" altLang="en-US"/>
              <a:t> </a:t>
            </a:r>
            <a:endParaRPr lang="en-IN" altLang="en-US"/>
          </a:p>
          <a:p>
            <a:r>
              <a:rPr lang="en-US">
                <a:sym typeface="+mn-ea"/>
              </a:rPr>
              <a:t>Performance: Achieved 88% accuracy, </a:t>
            </a:r>
            <a:r>
              <a:rPr>
                <a:sym typeface="+mn-ea"/>
              </a:rPr>
              <a:t>77</a:t>
            </a:r>
            <a:r>
              <a:rPr lang="en-US">
                <a:sym typeface="+mn-ea"/>
              </a:rPr>
              <a:t>% macro-F1 score.</a:t>
            </a:r>
            <a:r>
              <a:rPr lang="en-IN" altLang="en-US"/>
              <a:t> </a:t>
            </a:r>
            <a:endParaRPr lang="en-IN" altLang="en-US"/>
          </a:p>
          <a:p>
            <a:r>
              <a:rPr lang="en-US"/>
              <a:t>Use Case: Best for handling large datasets with non-linear relationships, including image and text data.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278245" y="572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515" y="1268095"/>
            <a:ext cx="6896735" cy="3420110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1500"/>
              <a:t>Objective:</a:t>
            </a:r>
            <a:r>
              <a:rPr lang="en-IN" altLang="en-US" sz="1500"/>
              <a:t> </a:t>
            </a:r>
            <a:r>
              <a:rPr lang="en-US" sz="1500"/>
              <a:t>Assess model performance using key metrics for balanced classification.</a:t>
            </a:r>
            <a:endParaRPr lang="en-US" sz="1500"/>
          </a:p>
          <a:p>
            <a:pPr marL="0" indent="0">
              <a:lnSpc>
                <a:spcPct val="150000"/>
              </a:lnSpc>
              <a:buNone/>
            </a:pPr>
            <a:r>
              <a:rPr lang="en-US" sz="1500"/>
              <a:t>Evaluation Metrics:</a:t>
            </a:r>
            <a:endParaRPr lang="en-US" sz="1500"/>
          </a:p>
          <a:p>
            <a:pPr>
              <a:lnSpc>
                <a:spcPct val="150000"/>
              </a:lnSpc>
            </a:pPr>
            <a:r>
              <a:rPr lang="en-US" sz="1500"/>
              <a:t>Macro-F1 Score: Measures balanced performance across all classes by averaging the F1 Scores for each class, providing a comprehensive view of model performance.</a:t>
            </a:r>
            <a:endParaRPr lang="en-US" sz="1500"/>
          </a:p>
          <a:p>
            <a:pPr>
              <a:lnSpc>
                <a:spcPct val="150000"/>
              </a:lnSpc>
            </a:pPr>
            <a:r>
              <a:rPr lang="en-US" sz="1500"/>
              <a:t>Precision (Macro): Evaluates the accuracy of positive predictions by focusing on minimizing false positives across all classes.</a:t>
            </a:r>
            <a:endParaRPr lang="en-US" sz="1500"/>
          </a:p>
          <a:p>
            <a:pPr>
              <a:lnSpc>
                <a:spcPct val="150000"/>
              </a:lnSpc>
            </a:pPr>
            <a:r>
              <a:rPr lang="en-US" sz="1500"/>
              <a:t>Recall (Macro): Assesses the model’s ability to detect actual positives by focusing on maximizing true positive detection across all classes.</a:t>
            </a:r>
            <a:endParaRPr lang="en-US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Model Tuning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en-US" sz="1100"/>
          </a:p>
          <a:p>
            <a:pPr algn="just">
              <a:lnSpc>
                <a:spcPct val="150000"/>
              </a:lnSpc>
            </a:pPr>
            <a:r>
              <a:rPr lang="en-US" sz="1500"/>
              <a:t>Random Search: An efficient method for hyperparameter optimization that samples from a predefined range of hyperparameters randomly. It is often quicker than Grid Search and can find optimal settings by exploring different combinations of parameters.</a:t>
            </a:r>
            <a:endParaRPr lang="en-US" sz="1500"/>
          </a:p>
          <a:p>
            <a:pPr marL="0" indent="0" algn="just">
              <a:lnSpc>
                <a:spcPct val="150000"/>
              </a:lnSpc>
              <a:buNone/>
            </a:pPr>
            <a:endParaRPr lang="en-US" sz="1500"/>
          </a:p>
          <a:p>
            <a:pPr algn="just">
              <a:lnSpc>
                <a:spcPct val="150000"/>
              </a:lnSpc>
            </a:pPr>
            <a:r>
              <a:rPr lang="en-US" sz="1500"/>
              <a:t>SMOTE (Synthetic Minority Over-sampling Technique): Addresses class imbalance by generating synthetic samples for the minority class. This technique helps improve model performance by providing a more balanced training dataset and reducing bias towards the majority class.</a:t>
            </a:r>
            <a:endParaRPr lang="en-US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+mn-ea"/>
              </a:rPr>
              <a:t>Tuning Process - Insights</a:t>
            </a:r>
            <a:endParaRPr 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24611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/>
              <a:t>Random Forest: Optimal parameters {'n_estimators': 100, 'min_samples_split': 2, 'min_samples_leaf': 1, 'max_features': 0.75, 'max_depth': 50, 'bootstrap': False} improved the macro-F1 score to 92%. The model achieved 96% accuracy with strong precision and recall across all classes.</a:t>
            </a:r>
            <a:endParaRPr lang="en-US" sz="2000"/>
          </a:p>
          <a:p>
            <a:pPr algn="just"/>
            <a:r>
              <a:rPr lang="en-US" sz="2000"/>
              <a:t>Impact of Tuning: Enhanced precision and recall, especially for minority classes, with very few misclassifications in the confusion matrix.</a:t>
            </a:r>
            <a:r>
              <a:rPr lang="en-IN" altLang="en-US" sz="2000"/>
              <a:t> </a:t>
            </a:r>
            <a:endParaRPr lang="en-IN" altLang="en-US" sz="2000"/>
          </a:p>
          <a:p>
            <a:pPr marL="0" indent="0" algn="ctr">
              <a:buNone/>
            </a:pPr>
            <a:r>
              <a:rPr lang="en-IN" altLang="en-US" sz="1800"/>
              <a:t>[[ 1607   107    31]</a:t>
            </a:r>
            <a:endParaRPr lang="en-IN" altLang="en-US" sz="1800"/>
          </a:p>
          <a:p>
            <a:pPr marL="0" indent="0" algn="ctr">
              <a:buNone/>
            </a:pPr>
            <a:r>
              <a:rPr lang="en-US" sz="1800"/>
              <a:t>[  126  1823    46]</a:t>
            </a:r>
            <a:endParaRPr lang="en-US" sz="1800"/>
          </a:p>
          <a:p>
            <a:pPr marL="0" indent="0" algn="ctr">
              <a:buNone/>
            </a:pPr>
            <a:r>
              <a:rPr lang="en-US" sz="1800"/>
              <a:t>[  204    78 12881]]</a:t>
            </a:r>
            <a:endParaRPr lang="en-US" sz="1800"/>
          </a:p>
          <a:p>
            <a:pPr algn="just"/>
            <a:r>
              <a:rPr lang="en-US" sz="2000">
                <a:sym typeface="+mn-ea"/>
              </a:rPr>
              <a:t>Performance: Achieved </a:t>
            </a:r>
            <a:r>
              <a:rPr lang="en-US" sz="2000">
                <a:sym typeface="+mn-ea"/>
              </a:rPr>
              <a:t>96</a:t>
            </a:r>
            <a:r>
              <a:rPr lang="en-US" sz="2000">
                <a:sym typeface="+mn-ea"/>
              </a:rPr>
              <a:t>% accuracy, </a:t>
            </a:r>
            <a:r>
              <a:rPr lang="en-US" sz="2000">
                <a:sym typeface="+mn-ea"/>
              </a:rPr>
              <a:t>92</a:t>
            </a:r>
            <a:r>
              <a:rPr lang="en-US" sz="2000">
                <a:sym typeface="+mn-ea"/>
              </a:rPr>
              <a:t>% macro-F1 score.</a:t>
            </a:r>
            <a:r>
              <a:rPr lang="en-IN" altLang="en-US" sz="2000"/>
              <a:t> 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6278245" y="572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Interpretation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algn="just">
              <a:buNone/>
            </a:pPr>
            <a:r>
              <a:rPr lang="en-US"/>
              <a:t>Objective: Understand the key features influencing model predictions and assess classification performance.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Techniques Used:</a:t>
            </a:r>
            <a:endParaRPr lang="en-US"/>
          </a:p>
          <a:p>
            <a:pPr algn="just"/>
            <a:r>
              <a:rPr lang="en-US"/>
              <a:t>Feature Importance: Analyzing importance scores derived from Random Forest models.</a:t>
            </a:r>
            <a:endParaRPr lang="en-US"/>
          </a:p>
          <a:p>
            <a:pPr algn="just"/>
            <a:r>
              <a:rPr lang="en-US"/>
              <a:t>Error Analysis: Reviewing misclassified cases to identify potential areas for improvement.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Objective: To develop a machine learning model for SOCs to automate the triage of cybersecurity incidents.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Goals: Improve efficiency, reduce false positives, and provide precise recommendations.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>
                <a:sym typeface="+mn-ea"/>
              </a:rPr>
              <a:t>Key Findings</a:t>
            </a:r>
            <a:endParaRPr lang="en-IN" altLang="en-US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24611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/>
              <a:t>Top Features:</a:t>
            </a:r>
            <a:endParaRPr lang="en-US" sz="20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/>
              <a:t>IncidentId: 0.32</a:t>
            </a:r>
            <a:endParaRPr lang="en-US" sz="16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/>
              <a:t>OrgId: 0.15</a:t>
            </a:r>
            <a:endParaRPr lang="en-US" sz="16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/>
              <a:t>MitreTechniques: 0.15</a:t>
            </a:r>
            <a:endParaRPr lang="en-US" sz="16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/>
              <a:t>AlertId: 0.08</a:t>
            </a:r>
            <a:endParaRPr lang="en-US" sz="16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600"/>
              <a:t>EntityType: 0.06</a:t>
            </a:r>
            <a:endParaRPr lang="en-US" sz="1600"/>
          </a:p>
          <a:p>
            <a:pPr marL="457200" lvl="1" indent="0" algn="just">
              <a:buFont typeface="Wingdings" panose="05000000000000000000" charset="0"/>
              <a:buNone/>
            </a:pPr>
            <a:endParaRPr lang="en-US" sz="1600"/>
          </a:p>
          <a:p>
            <a:pPr marL="0" indent="0" algn="just">
              <a:buNone/>
            </a:pPr>
            <a:r>
              <a:rPr lang="en-US" sz="2000"/>
              <a:t>Impact on Predictions:</a:t>
            </a:r>
            <a:endParaRPr lang="en-US" sz="2000"/>
          </a:p>
          <a:p>
            <a:pPr marL="0" indent="457200" algn="just">
              <a:buNone/>
            </a:pPr>
            <a:r>
              <a:rPr lang="en-US" sz="2000"/>
              <a:t>Certain features such as IncidentId and OrgId significantly influence the model's classification, particularly in distinguishing between different classes.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6278245" y="5721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Error Analysis and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sz="1700"/>
              <a:t>Misclassification Summary:</a:t>
            </a:r>
            <a:endParaRPr lang="en-US" sz="17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700"/>
              <a:t>Total Misclassifications: 592</a:t>
            </a:r>
            <a:endParaRPr lang="en-US" sz="17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700"/>
              <a:t>Sample Cases: Provided</a:t>
            </a:r>
            <a:endParaRPr lang="en-US" sz="1700"/>
          </a:p>
          <a:p>
            <a:pPr marL="0" indent="0" algn="just">
              <a:buNone/>
            </a:pPr>
            <a:r>
              <a:rPr lang="en-US" sz="1700"/>
              <a:t>Performance Metrics:</a:t>
            </a:r>
            <a:r>
              <a:rPr lang="en-IN" altLang="en-US" sz="1700"/>
              <a:t> </a:t>
            </a:r>
            <a:r>
              <a:rPr lang="en-US" sz="1700"/>
              <a:t>Accuracy: 96%</a:t>
            </a:r>
            <a:endParaRPr lang="en-US" sz="1700"/>
          </a:p>
          <a:p>
            <a:pPr marL="0" indent="0" algn="just">
              <a:buNone/>
            </a:pPr>
            <a:r>
              <a:rPr lang="en-US" sz="1700"/>
              <a:t>Classification Report:</a:t>
            </a:r>
            <a:endParaRPr lang="en-US" sz="17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700"/>
              <a:t>Precision: 0.83 (Class 0), 0.91 (Class 1), 0.99 (Class 2)</a:t>
            </a:r>
            <a:endParaRPr lang="en-US" sz="17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700"/>
              <a:t>Recall: 0.92 (Class 0), 0.91 (Class 1), 0.98 (Class 2)</a:t>
            </a:r>
            <a:endParaRPr lang="en-US" sz="17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1700"/>
              <a:t>F1-Score: 0.87 (Class 0), 0.91 (Class 1), 0.99 (Class 2)</a:t>
            </a:r>
            <a:endParaRPr lang="en-US" sz="1700"/>
          </a:p>
          <a:p>
            <a:pPr marL="0" indent="0" algn="just">
              <a:buNone/>
            </a:pPr>
            <a:r>
              <a:rPr lang="en-US" sz="1700"/>
              <a:t>Confusion Matrix:</a:t>
            </a:r>
            <a:endParaRPr lang="en-US" sz="1700"/>
          </a:p>
          <a:p>
            <a:pPr marL="0" indent="457200" algn="just">
              <a:buNone/>
            </a:pPr>
            <a:r>
              <a:rPr lang="en-IN" altLang="en-US" sz="1700"/>
              <a:t>T</a:t>
            </a:r>
            <a:r>
              <a:rPr lang="en-US" sz="1700"/>
              <a:t>he model is highly accurate, there are occasional misclassifications, particularly between classes 0 and 1. Class 2 is predicted with the highest accuracy.</a:t>
            </a:r>
            <a:endParaRPr lang="en-US"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2100">
              <a:sym typeface="+mn-ea"/>
            </a:endParaRPr>
          </a:p>
          <a:p>
            <a:r>
              <a:rPr lang="en-IN" altLang="en-US" sz="3500">
                <a:sym typeface="+mn-ea"/>
              </a:rPr>
              <a:t>Final Evaluation on Test Set</a:t>
            </a:r>
            <a:endParaRPr lang="en-IN" altLang="en-US" sz="35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246110" cy="38309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/>
              <a:t>Objective: Validate model performance on unseen data.</a:t>
            </a:r>
            <a:endParaRPr lang="en-US" sz="2000"/>
          </a:p>
          <a:p>
            <a:pPr algn="just"/>
            <a:r>
              <a:rPr lang="en-US" sz="2000"/>
              <a:t>Results:</a:t>
            </a:r>
            <a:endParaRPr lang="en-US" sz="20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2000"/>
              <a:t>Macro-F1 Score: 0.8631</a:t>
            </a:r>
            <a:endParaRPr lang="en-US" sz="20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2000"/>
              <a:t>Macro Precision: 0.8353</a:t>
            </a:r>
            <a:endParaRPr lang="en-US" sz="2000"/>
          </a:p>
          <a:p>
            <a:pPr lvl="1" algn="just">
              <a:buFont typeface="Wingdings" panose="05000000000000000000" charset="0"/>
              <a:buChar char="Ø"/>
            </a:pPr>
            <a:r>
              <a:rPr lang="en-US" sz="2000"/>
              <a:t>Macro Recall: 0.8975</a:t>
            </a:r>
            <a:endParaRPr lang="en-US" sz="2000"/>
          </a:p>
          <a:p>
            <a:pPr algn="just"/>
            <a:r>
              <a:rPr lang="en-US" sz="2000"/>
              <a:t>Accuracy: 94%</a:t>
            </a:r>
            <a:endParaRPr lang="en-US" sz="2000"/>
          </a:p>
          <a:p>
            <a:pPr algn="just"/>
            <a:r>
              <a:rPr lang="en-US" sz="2000"/>
              <a:t>Confusion Matrix Summary:</a:t>
            </a:r>
            <a:r>
              <a:rPr lang="en-IN" altLang="en-US" sz="2000"/>
              <a:t> </a:t>
            </a:r>
            <a:endParaRPr lang="en-IN" altLang="en-US" sz="2000"/>
          </a:p>
          <a:p>
            <a:pPr marL="0" indent="457200" algn="just">
              <a:buNone/>
            </a:pPr>
            <a:r>
              <a:rPr lang="en-US" sz="2000"/>
              <a:t>High performance across classes with strong generalization.</a:t>
            </a:r>
            <a:endParaRPr lang="en-US" sz="2000"/>
          </a:p>
          <a:p>
            <a:pPr algn="just"/>
            <a:r>
              <a:rPr lang="en-US" sz="2000"/>
              <a:t>Conclusion: </a:t>
            </a:r>
            <a:endParaRPr lang="en-US" sz="2000"/>
          </a:p>
          <a:p>
            <a:pPr marL="457200" lvl="1" indent="457200" algn="just">
              <a:buNone/>
            </a:pPr>
            <a:r>
              <a:rPr lang="en-US" sz="2000"/>
              <a:t>The model shows robust performance and is suitable for real-world deployment.</a:t>
            </a: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>
              <a:sym typeface="+mn-ea"/>
            </a:endParaRPr>
          </a:p>
          <a:p>
            <a:r>
              <a:rPr lang="en-IN" altLang="en-US" sz="2800">
                <a:sym typeface="+mn-ea"/>
              </a:rPr>
              <a:t>Model Performance Comparison</a:t>
            </a:r>
            <a:endParaRPr lang="en-IN" altLang="en-US" sz="28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55726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/>
              <a:t>Objective: Evaluate model performance improvements compared to baseline models.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Logistic Regression:</a:t>
            </a:r>
            <a:r>
              <a:rPr lang="en-IN" altLang="en-US" sz="1600"/>
              <a:t> </a:t>
            </a:r>
            <a:r>
              <a:rPr lang="en-US" sz="1600"/>
              <a:t>Accuracy</a:t>
            </a:r>
            <a:r>
              <a:rPr lang="en-IN" altLang="en-US" sz="1600"/>
              <a:t> OF </a:t>
            </a:r>
            <a:r>
              <a:rPr lang="en-US" sz="1600"/>
              <a:t>86%</a:t>
            </a:r>
            <a:r>
              <a:rPr lang="en-IN" altLang="en-US" sz="1600"/>
              <a:t> , </a:t>
            </a:r>
            <a:r>
              <a:rPr lang="en-US" sz="1600"/>
              <a:t>Macro F1-Score</a:t>
            </a:r>
            <a:r>
              <a:rPr lang="en-IN" altLang="en-US" sz="1600"/>
              <a:t> is </a:t>
            </a:r>
            <a:r>
              <a:rPr lang="en-US" sz="1600"/>
              <a:t> 0.66</a:t>
            </a:r>
            <a:endParaRPr lang="en-US" sz="1600"/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/>
              <a:t>Challenges: Higher false positives, lower F1-score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Decision Tree:</a:t>
            </a:r>
            <a:r>
              <a:rPr lang="en-IN" altLang="en-US" sz="1600"/>
              <a:t>  </a:t>
            </a:r>
            <a:r>
              <a:rPr lang="en-US" sz="1600"/>
              <a:t>Accuracy</a:t>
            </a:r>
            <a:r>
              <a:rPr lang="en-IN" altLang="en-US" sz="1600"/>
              <a:t> of </a:t>
            </a:r>
            <a:r>
              <a:rPr lang="en-US" sz="1600"/>
              <a:t>100%</a:t>
            </a:r>
            <a:r>
              <a:rPr lang="en-IN" altLang="en-US" sz="1600"/>
              <a:t> </a:t>
            </a:r>
            <a:r>
              <a:rPr lang="en-US" sz="1600"/>
              <a:t>Macro F1-Score</a:t>
            </a:r>
            <a:r>
              <a:rPr lang="en-IN" altLang="en-US" sz="1600"/>
              <a:t> is </a:t>
            </a:r>
            <a:r>
              <a:rPr lang="en-US" sz="1600"/>
              <a:t> 0.995</a:t>
            </a:r>
            <a:endParaRPr lang="en-US" sz="1600"/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/>
              <a:t>Strengths: High accuracy, but high training time and memory usage</a:t>
            </a:r>
            <a:endParaRPr lang="en-US" sz="1600"/>
          </a:p>
          <a:p>
            <a:pPr algn="just">
              <a:lnSpc>
                <a:spcPct val="150000"/>
              </a:lnSpc>
            </a:pPr>
            <a:r>
              <a:rPr lang="en-US" sz="1600"/>
              <a:t>Random Forest:</a:t>
            </a:r>
            <a:r>
              <a:rPr lang="en-IN" altLang="en-US" sz="1600"/>
              <a:t> </a:t>
            </a:r>
            <a:r>
              <a:rPr lang="en-US" sz="1600"/>
              <a:t>Accuracy</a:t>
            </a:r>
            <a:r>
              <a:rPr lang="en-IN" altLang="en-US" sz="1600"/>
              <a:t> of </a:t>
            </a:r>
            <a:r>
              <a:rPr lang="en-US" sz="1600"/>
              <a:t>94%</a:t>
            </a:r>
            <a:r>
              <a:rPr lang="en-IN" altLang="en-US" sz="1600"/>
              <a:t> </a:t>
            </a:r>
            <a:r>
              <a:rPr lang="en-US" sz="1600"/>
              <a:t>Macro F1-Score</a:t>
            </a:r>
            <a:r>
              <a:rPr lang="en-IN" altLang="en-US" sz="1600"/>
              <a:t> is </a:t>
            </a:r>
            <a:r>
              <a:rPr lang="en-US" sz="1600"/>
              <a:t> 0.86</a:t>
            </a:r>
            <a:endParaRPr lang="en-US" sz="1600"/>
          </a:p>
          <a:p>
            <a:pPr lvl="1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/>
              <a:t>Advantages: Significant improvement over baselines, efficient training and memory usage</a:t>
            </a:r>
            <a:endParaRPr lang="en-US" sz="1600"/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/>
              <a:t>Summary:</a:t>
            </a:r>
            <a:r>
              <a:rPr lang="en-IN" altLang="en-US" sz="1600"/>
              <a:t> </a:t>
            </a:r>
            <a:r>
              <a:rPr lang="en-US" sz="1600"/>
              <a:t>Random Forest shows significant performance gains with a balanced trade-off in efficiency compared to Logistic Regression and Decision Tree.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Faced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algn="just">
              <a:lnSpc>
                <a:spcPct val="100000"/>
              </a:lnSpc>
            </a:pPr>
            <a:r>
              <a:rPr lang="en-US" sz="2400"/>
              <a:t>Data Imbalance: Majority class (BenignPositive) dominating, causing skewed predictions.</a:t>
            </a:r>
            <a:endParaRPr lang="en-US" sz="2400"/>
          </a:p>
          <a:p>
            <a:pPr algn="just">
              <a:lnSpc>
                <a:spcPct val="100000"/>
              </a:lnSpc>
            </a:pPr>
            <a:r>
              <a:rPr lang="en-US" sz="2400"/>
              <a:t>Model Overfitting: Initial models overfitted due to class imbalance and irrelevant features.</a:t>
            </a:r>
            <a:endParaRPr lang="en-US" sz="2400"/>
          </a:p>
          <a:p>
            <a:pPr algn="just">
              <a:lnSpc>
                <a:spcPct val="100000"/>
              </a:lnSpc>
            </a:pPr>
            <a:r>
              <a:rPr lang="en-US" sz="2400"/>
              <a:t>High Dimensionality: Many features with potential noise, requiring careful feature selection.</a:t>
            </a: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>
              <a:sym typeface="+mn-ea"/>
            </a:endParaRPr>
          </a:p>
          <a:p>
            <a:r>
              <a:rPr lang="en-IN" altLang="en-US" sz="2800">
                <a:sym typeface="+mn-ea"/>
              </a:rPr>
              <a:t>Solutions Implemented</a:t>
            </a:r>
            <a:endParaRPr lang="en-IN" altLang="en-US" sz="28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55726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/>
              <a:t>Data Imbalance: Techniques like SMOTE and class weighting.</a:t>
            </a:r>
            <a:endParaRPr lang="en-US" sz="2400"/>
          </a:p>
          <a:p>
            <a:pPr algn="just">
              <a:lnSpc>
                <a:spcPct val="150000"/>
              </a:lnSpc>
            </a:pPr>
            <a:r>
              <a:rPr lang="en-US" sz="2400"/>
              <a:t>Model Overfitting: Cross-validation, regularization, and pruning.</a:t>
            </a:r>
            <a:endParaRPr lang="en-US" sz="2400"/>
          </a:p>
          <a:p>
            <a:pPr algn="just">
              <a:lnSpc>
                <a:spcPct val="150000"/>
              </a:lnSpc>
            </a:pPr>
            <a:r>
              <a:rPr lang="en-US" sz="2400"/>
              <a:t>Feature Selection: Dimensionality reduction and importance analysis to identify key features</a:t>
            </a:r>
            <a:r>
              <a:rPr lang="en-IN" altLang="en-US" sz="2400"/>
              <a:t>.</a:t>
            </a:r>
            <a:endParaRPr lang="en-I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Impact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algn="just"/>
            <a:r>
              <a:rPr lang="en-US" sz="2400"/>
              <a:t>Enhanced Efficiency: Automated triage reduces workload on SOC analysts.</a:t>
            </a:r>
            <a:endParaRPr lang="en-US" sz="2400"/>
          </a:p>
          <a:p>
            <a:pPr algn="just"/>
            <a:r>
              <a:rPr lang="en-US" sz="2400"/>
              <a:t>Improved Accuracy: Lower false positive rates ensure real threats are prioritized.</a:t>
            </a:r>
            <a:endParaRPr lang="en-US" sz="2400"/>
          </a:p>
          <a:p>
            <a:pPr algn="just"/>
            <a:r>
              <a:rPr lang="en-US" sz="2400"/>
              <a:t>Scalable Solution: Models like Random Forest and XGBoost can be integrated into existing systems with minimal modifications.</a:t>
            </a:r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/>
        </p:nvSpPr>
        <p:spPr>
          <a:xfrm>
            <a:off x="401320" y="223520"/>
            <a:ext cx="854075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IN" altLang="en-US" sz="3500">
              <a:sym typeface="+mn-ea"/>
            </a:endParaRPr>
          </a:p>
          <a:p>
            <a:r>
              <a:rPr lang="en-IN" altLang="en-US" sz="2800">
                <a:sym typeface="+mn-ea"/>
              </a:rPr>
              <a:t>Future Enhancements</a:t>
            </a:r>
            <a:endParaRPr lang="en-IN" altLang="en-US" sz="2800">
              <a:sym typeface="+mn-ea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63550" y="1312545"/>
            <a:ext cx="8557260" cy="3830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/>
              <a:t>Continuous Learning: Implementing online learning algorithms to adapt to new data in real-time.</a:t>
            </a:r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Feature Engineering: Further exploration of new features, particularly those derived from domain knowledge.</a:t>
            </a:r>
            <a:endParaRPr lang="en-US" sz="2000"/>
          </a:p>
          <a:p>
            <a:pPr algn="just">
              <a:lnSpc>
                <a:spcPct val="150000"/>
              </a:lnSpc>
            </a:pPr>
            <a:r>
              <a:rPr lang="en-US" sz="2000"/>
              <a:t>Model Optimization: Exploring advanced models like BERT for text analysis in incident descriptions.</a:t>
            </a: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268095"/>
            <a:ext cx="6304915" cy="3660140"/>
          </a:xfrm>
        </p:spPr>
        <p:txBody>
          <a:bodyPr>
            <a:noAutofit/>
          </a:bodyPr>
          <a:p>
            <a:pPr algn="just"/>
            <a:r>
              <a:rPr lang="en-US" sz="2400"/>
              <a:t>Integration into SOC Workflows: Deploy the Random Forest model to automate triage and enhance response times.</a:t>
            </a:r>
            <a:endParaRPr lang="en-US" sz="2400"/>
          </a:p>
          <a:p>
            <a:pPr algn="just"/>
            <a:r>
              <a:rPr lang="en-US" sz="2400"/>
              <a:t>Data Collection: Increase data collection, especially for minority classes, to improve model robustness.</a:t>
            </a:r>
            <a:endParaRPr lang="en-US" sz="2400"/>
          </a:p>
          <a:p>
            <a:pPr algn="just"/>
            <a:r>
              <a:rPr lang="en-US" sz="2400"/>
              <a:t>Regular Monitoring: Continuous monitoring of model performance to adapt to evolving threats.</a:t>
            </a:r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en-US"/>
              <a:t>Summary: The project successfully developed a machine learning model for SOCs, achieving high accuracy and efficiency in incident triage.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Next Steps: Deployment, continuous improvement, and integration into broader cybersecurity strategies.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/>
              <a:t>Challenges in SOCs: High volume of alerts, manual triage is time-consuming, prone to errors.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Need for Automation: Automating the classification of incidents into TP, BP, and FP to prioritize real threats and minimize false alarms.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1790"/>
            <a:ext cx="8229600" cy="2303780"/>
          </a:xfrm>
        </p:spPr>
        <p:txBody>
          <a:bodyPr/>
          <a:p>
            <a:r>
              <a:rPr lang="en-IN" altLang="en-US" sz="6000">
                <a:solidFill>
                  <a:schemeClr val="bg1"/>
                </a:solidFill>
              </a:rPr>
              <a:t>Thank You :)</a:t>
            </a:r>
            <a:endParaRPr lang="en-I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Business Use Cases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SOCs: Automate triage processes, allowing analysts to focus on critical threats.</a:t>
            </a:r>
            <a:endParaRPr lang="en-US" dirty="0"/>
          </a:p>
          <a:p>
            <a:pPr algn="just"/>
            <a:r>
              <a:rPr lang="en-US" dirty="0"/>
              <a:t>Incident Response: Faster, guided responses to threats.</a:t>
            </a:r>
            <a:endParaRPr lang="en-US" dirty="0"/>
          </a:p>
          <a:p>
            <a:pPr algn="just"/>
            <a:r>
              <a:rPr lang="en-US" dirty="0"/>
              <a:t>Threat Intelligence: Improved accuracy in identifying true threats.</a:t>
            </a:r>
            <a:endParaRPr lang="en-US" dirty="0"/>
          </a:p>
          <a:p>
            <a:pPr algn="just"/>
            <a:r>
              <a:rPr lang="en-US" dirty="0"/>
              <a:t>Enterprise Security Management: Enhanced security posture by reducing false positives.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Dataset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>
                <a:sym typeface="+mn-ea"/>
              </a:rPr>
              <a:t>Dataset Used: GUIDE dataset, comprising various features related to cybersecurity incidents.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>
                <a:sym typeface="+mn-ea"/>
              </a:rPr>
              <a:t>Data Characteristics: Large size, features include timestamps, IP addresses, incident grades (TP, BP, FP), etc.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Initial Inspection: Understanding data structure, feature types, and distributions.</a:t>
            </a:r>
            <a:endParaRPr lang="en-US"/>
          </a:p>
          <a:p>
            <a:r>
              <a:rPr lang="en-US"/>
              <a:t>Exploratory Data Analysis (EDA): Identifying patterns, correlations, and class imbalances.</a:t>
            </a:r>
            <a:endParaRPr lang="en-US"/>
          </a:p>
          <a:p>
            <a:r>
              <a:rPr lang="en-US"/>
              <a:t>Key Insights: Significant class imbalance, missing values in key features.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515" y="1268095"/>
            <a:ext cx="6896735" cy="3420110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1700"/>
              <a:t>Objective: Clean and transform the data for model training.</a:t>
            </a:r>
            <a:endParaRPr lang="en-US" sz="1700"/>
          </a:p>
          <a:p>
            <a:pPr marL="0" indent="0">
              <a:lnSpc>
                <a:spcPct val="150000"/>
              </a:lnSpc>
              <a:buNone/>
            </a:pPr>
            <a:r>
              <a:rPr lang="en-US" sz="1700"/>
              <a:t>Steps: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Handling Missing Data: Imputation strategies.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Feature Engineering: Creating new features, normalizing data.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Encoding Categorical Variables: One-hot and label encoding.</a:t>
            </a:r>
            <a:endParaRPr lang="en-US" sz="1700"/>
          </a:p>
          <a:p>
            <a:pPr>
              <a:lnSpc>
                <a:spcPct val="150000"/>
              </a:lnSpc>
            </a:pPr>
            <a:r>
              <a:rPr lang="en-US" sz="1700"/>
              <a:t>Feature Scaling: Standardization to ensure equal contribution of features.</a:t>
            </a:r>
            <a:endParaRPr lang="en-US" sz="1700"/>
          </a:p>
          <a:p>
            <a:pPr marL="0" indent="0">
              <a:lnSpc>
                <a:spcPct val="150000"/>
              </a:lnSpc>
              <a:buNone/>
            </a:pPr>
            <a:r>
              <a:rPr lang="en-US" sz="1700"/>
              <a:t>Outcome: Cleaned and balanced dataset ready for model training.</a:t>
            </a:r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805" y="224155"/>
            <a:ext cx="8540750" cy="763270"/>
          </a:xfrm>
        </p:spPr>
        <p:txBody>
          <a:bodyPr/>
          <a:p>
            <a:r>
              <a:rPr lang="en-US"/>
              <a:t>Data Splitting and Sampling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>
              <a:lnSpc>
                <a:spcPct val="150000"/>
              </a:lnSpc>
            </a:pPr>
            <a:r>
              <a:rPr lang="en-US"/>
              <a:t>Purpose: Split data into training and validation sets for robust model evaluation.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Methodology: 80-20 train-validation split with stratified sampling.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Outcome: Ensures balanced class distribution across training and validation sets.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Model Selection and Training - Overview</a:t>
            </a: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1970" y="1655445"/>
            <a:ext cx="8077835" cy="480060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Objective: Select and train models to classify incidents effectively.</a:t>
            </a:r>
            <a:endParaRPr lang="en-US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3560" y="2850515"/>
            <a:ext cx="4040505" cy="1648460"/>
          </a:xfrm>
        </p:spPr>
        <p:txBody>
          <a:bodyPr/>
          <a:lstStyle/>
          <a:p>
            <a:pPr algn="l"/>
            <a:r>
              <a:rPr lang="en-US" sz="2200"/>
              <a:t>Logistic Regression</a:t>
            </a:r>
            <a:endParaRPr lang="en-US" sz="2200"/>
          </a:p>
          <a:p>
            <a:pPr algn="l"/>
            <a:r>
              <a:rPr lang="en-US" sz="2200"/>
              <a:t>Decision Tree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635" y="1750060"/>
            <a:ext cx="3023870" cy="385445"/>
          </a:xfrm>
        </p:spPr>
        <p:txBody>
          <a:bodyPr>
            <a:noAutofit/>
          </a:bodyPr>
          <a:lstStyle/>
          <a:p>
            <a:r>
              <a:rPr lang="en-US" sz="2100"/>
              <a:t>Models Used: </a:t>
            </a:r>
            <a:endParaRPr lang="en-US" sz="21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84065" y="2843530"/>
            <a:ext cx="4041775" cy="1731645"/>
          </a:xfrm>
        </p:spPr>
        <p:txBody>
          <a:bodyPr/>
          <a:lstStyle/>
          <a:p>
            <a:pPr algn="l"/>
            <a:r>
              <a:rPr lang="en-US" sz="2200"/>
              <a:t>Random Forest</a:t>
            </a:r>
            <a:endParaRPr lang="en-US" sz="2200"/>
          </a:p>
          <a:p>
            <a:pPr algn="l"/>
            <a:r>
              <a:rPr lang="en-US" sz="2200"/>
              <a:t>XGBoost</a:t>
            </a:r>
            <a:endParaRPr lang="en-US" sz="2200"/>
          </a:p>
          <a:p>
            <a:pPr algn="l"/>
            <a:r>
              <a:rPr lang="en-US" sz="2200"/>
              <a:t>LightGBM</a:t>
            </a:r>
            <a:endParaRPr lang="en-US" sz="2200"/>
          </a:p>
          <a:p>
            <a:pPr algn="l"/>
            <a:r>
              <a:rPr lang="en-US" sz="2200"/>
              <a:t>Neural Networks</a:t>
            </a:r>
            <a:endParaRPr lang="en-US" sz="2200"/>
          </a:p>
        </p:txBody>
      </p:sp>
      <p:sp>
        <p:nvSpPr>
          <p:cNvPr id="9" name="Text Placeholder 4"/>
          <p:cNvSpPr>
            <a:spLocks noGrp="1"/>
          </p:cNvSpPr>
          <p:nvPr/>
        </p:nvSpPr>
        <p:spPr>
          <a:xfrm>
            <a:off x="517051" y="2262577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/>
              <a:t>Baseline Models</a:t>
            </a:r>
            <a:endParaRPr lang="en-IN" altLang="en-US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4562332" y="2262577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/>
              <a:t>Advanced Models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9815</Words>
  <Application>WPS Presentation</Application>
  <PresentationFormat>On-screen Show (16:9)</PresentationFormat>
  <Paragraphs>232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Microsoft YaHei</vt:lpstr>
      <vt:lpstr>Arial Unicode MS</vt:lpstr>
      <vt:lpstr>Wingdings</vt:lpstr>
      <vt:lpstr>Office Theme</vt:lpstr>
      <vt:lpstr>Click to edit  Master title style</vt:lpstr>
      <vt:lpstr>Slide Title</vt:lpstr>
      <vt:lpstr>PowerPoint 演示文稿</vt:lpstr>
      <vt:lpstr>Slide Title</vt:lpstr>
      <vt:lpstr>PowerPoint 演示文稿</vt:lpstr>
      <vt:lpstr>PowerPoint 演示文稿</vt:lpstr>
      <vt:lpstr>PowerPoint 演示文稿</vt:lpstr>
      <vt:lpstr>PowerPoint 演示文稿</vt:lpstr>
      <vt:lpstr>Slide Title</vt:lpstr>
      <vt:lpstr>Data Splitting and Sampling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Preprocessing</vt:lpstr>
      <vt:lpstr>PowerPoint 演示文稿</vt:lpstr>
      <vt:lpstr>PowerPoint 演示文稿</vt:lpstr>
      <vt:lpstr>PowerPoint 演示文稿</vt:lpstr>
      <vt:lpstr>PowerPoint 演示文稿</vt:lpstr>
      <vt:lpstr>Model Interpretation</vt:lpstr>
      <vt:lpstr>PowerPoint 演示文稿</vt:lpstr>
      <vt:lpstr>PowerPoint 演示文稿</vt:lpstr>
      <vt:lpstr>Error Analysis and Performance</vt:lpstr>
      <vt:lpstr>PowerPoint 演示文稿</vt:lpstr>
      <vt:lpstr>Error Analysis and Performance</vt:lpstr>
      <vt:lpstr>PowerPoint 演示文稿</vt:lpstr>
      <vt:lpstr>Error Analysis and Performance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sripathi</cp:lastModifiedBy>
  <cp:revision>2</cp:revision>
  <dcterms:created xsi:type="dcterms:W3CDTF">2017-08-01T15:40:00Z</dcterms:created>
  <dcterms:modified xsi:type="dcterms:W3CDTF">2024-09-01T17:50:00Z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D3D92D84C9AC42D197F803A3FAACEA52_13</vt:lpwstr>
  </property>
  <property fmtid="{D5CDD505-2E9C-101B-9397-08002B2CF9AE}" pid="3" name="KSOProductBuildVer">
    <vt:lpwstr>1033-12.2.0.18165</vt:lpwstr>
  </property>
</Properties>
</file>