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62" r:id="rId5"/>
    <p:sldId id="259" r:id="rId6"/>
    <p:sldId id="265" r:id="rId7"/>
    <p:sldId id="264" r:id="rId8"/>
    <p:sldId id="266" r:id="rId9"/>
    <p:sldId id="267" r:id="rId10"/>
    <p:sldId id="258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82" r:id="rId22"/>
    <p:sldId id="285" r:id="rId23"/>
    <p:sldId id="286" r:id="rId24"/>
    <p:sldId id="284" r:id="rId25"/>
    <p:sldId id="287" r:id="rId26"/>
    <p:sldId id="283" r:id="rId27"/>
    <p:sldId id="288" r:id="rId28"/>
    <p:sldId id="26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9" d="100"/>
          <a:sy n="129" d="100"/>
        </p:scale>
        <p:origin x="-348" y="-666"/>
      </p:cViewPr>
      <p:guideLst>
        <p:guide orient="horz" pos="1597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740" y="1895475"/>
            <a:ext cx="5619115" cy="120777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2665" dirty="0"/>
              <a:t>Microsoft : </a:t>
            </a:r>
            <a:r>
              <a:rPr lang="en-US" sz="2665" dirty="0"/>
              <a:t>Cybersecurity Incidents </a:t>
            </a:r>
            <a:r>
              <a:rPr lang="en-IN" altLang="en-US" sz="2665" dirty="0"/>
              <a:t>Classification </a:t>
            </a:r>
            <a:br>
              <a:rPr lang="en-IN" altLang="en-US" sz="2665" dirty="0"/>
            </a:br>
            <a:r>
              <a:rPr lang="en-US" sz="2665" dirty="0"/>
              <a:t>with Machine Learning</a:t>
            </a:r>
            <a:endParaRPr lang="en-US" sz="2665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IN" altLang="en-US" dirty="0"/>
              <a:t>By: Sripathi V R</a:t>
            </a: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Logistic Regression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/>
              <a:t>Definition: Linear model used for binary classification tasks.</a:t>
            </a:r>
            <a:endParaRPr lang="en-US"/>
          </a:p>
          <a:p>
            <a:pPr algn="just"/>
            <a:r>
              <a:rPr lang="en-US"/>
              <a:t>Performance: Achieved an accuracy of 88% with the following metrics:</a:t>
            </a:r>
            <a:endParaRPr lang="en-US"/>
          </a:p>
          <a:p>
            <a:pPr marL="1257300" lvl="2" indent="-342900" algn="just">
              <a:buFont typeface="Wingdings" panose="05000000000000000000" charset="0"/>
              <a:buChar char="Ø"/>
            </a:pPr>
            <a:r>
              <a:rPr lang="en-US"/>
              <a:t>Precision: 0.</a:t>
            </a:r>
            <a:r>
              <a:rPr lang="en-IN" altLang="en-US"/>
              <a:t>44</a:t>
            </a:r>
            <a:r>
              <a:rPr lang="en-US"/>
              <a:t>(macro avg), 0.</a:t>
            </a:r>
            <a:r>
              <a:rPr lang="en-IN" altLang="en-US"/>
              <a:t>59</a:t>
            </a:r>
            <a:r>
              <a:rPr lang="en-US"/>
              <a:t>(weighted avg)</a:t>
            </a:r>
            <a:endParaRPr lang="en-US"/>
          </a:p>
          <a:p>
            <a:pPr marL="1257300" lvl="2" indent="-342900" algn="just">
              <a:buFont typeface="Wingdings" panose="05000000000000000000" charset="0"/>
              <a:buChar char="Ø"/>
            </a:pPr>
            <a:r>
              <a:rPr lang="en-US"/>
              <a:t>Recall: 0.</a:t>
            </a:r>
            <a:r>
              <a:rPr lang="en-IN" altLang="en-US"/>
              <a:t>40</a:t>
            </a:r>
            <a:r>
              <a:rPr lang="en-US"/>
              <a:t> (macro avg), 0.</a:t>
            </a:r>
            <a:r>
              <a:rPr lang="en-IN" altLang="en-US"/>
              <a:t>59</a:t>
            </a:r>
            <a:r>
              <a:rPr lang="en-US"/>
              <a:t> (weighted avg)</a:t>
            </a:r>
            <a:endParaRPr lang="en-US"/>
          </a:p>
          <a:p>
            <a:pPr marL="1257300" lvl="2" indent="-342900" algn="just">
              <a:buFont typeface="Wingdings" panose="05000000000000000000" charset="0"/>
              <a:buChar char="Ø"/>
            </a:pPr>
            <a:r>
              <a:rPr lang="en-US"/>
              <a:t>F1-score: 0.</a:t>
            </a:r>
            <a:r>
              <a:rPr lang="en-IN" altLang="en-US"/>
              <a:t>40</a:t>
            </a:r>
            <a:r>
              <a:rPr lang="en-US"/>
              <a:t> (macro avg), 0.</a:t>
            </a:r>
            <a:r>
              <a:rPr lang="en-IN" altLang="en-US"/>
              <a:t>57</a:t>
            </a:r>
            <a:r>
              <a:rPr lang="en-US"/>
              <a:t> (weighted avg)</a:t>
            </a:r>
            <a:endParaRPr lang="en-US"/>
          </a:p>
          <a:p>
            <a:pPr algn="just"/>
            <a:r>
              <a:rPr lang="en-US"/>
              <a:t>Use Case: Suitable for problems with linear relationships and scenarios where model interpretability is crucial. Limited effectiveness with class imbalance.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Decision Tree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Definition: Non-linear model known for its easy interpretability.</a:t>
            </a:r>
            <a:endParaRPr lang="en-US"/>
          </a:p>
          <a:p>
            <a:pPr algn="just"/>
            <a:r>
              <a:rPr lang="en-US"/>
              <a:t>Performance: Achieved an accuracy of 94% with the following metrics:</a:t>
            </a:r>
            <a:endParaRPr lang="en-US"/>
          </a:p>
          <a:p>
            <a:pPr lvl="2" algn="just">
              <a:buFont typeface="Wingdings" panose="05000000000000000000" charset="0"/>
              <a:buChar char="Ø"/>
            </a:pPr>
            <a:r>
              <a:rPr lang="en-US"/>
              <a:t>Precision: 0.</a:t>
            </a:r>
            <a:r>
              <a:rPr lang="en-IN" altLang="en-US"/>
              <a:t>74</a:t>
            </a:r>
            <a:r>
              <a:rPr lang="en-US"/>
              <a:t> (macro avg), 0.</a:t>
            </a:r>
            <a:r>
              <a:rPr lang="en-IN" altLang="en-US"/>
              <a:t>80</a:t>
            </a:r>
            <a:r>
              <a:rPr lang="en-US"/>
              <a:t> (weighted avg)</a:t>
            </a:r>
            <a:endParaRPr lang="en-US"/>
          </a:p>
          <a:p>
            <a:pPr lvl="2" algn="just">
              <a:buFont typeface="Wingdings" panose="05000000000000000000" charset="0"/>
              <a:buChar char="Ø"/>
            </a:pPr>
            <a:r>
              <a:rPr lang="en-US"/>
              <a:t>Recall: 0.</a:t>
            </a:r>
            <a:r>
              <a:rPr lang="en-IN" altLang="en-US"/>
              <a:t>62 </a:t>
            </a:r>
            <a:r>
              <a:rPr lang="en-US"/>
              <a:t>(macro avg), 0.</a:t>
            </a:r>
            <a:r>
              <a:rPr lang="en-IN" altLang="en-US"/>
              <a:t>80</a:t>
            </a:r>
            <a:r>
              <a:rPr lang="en-US"/>
              <a:t>(weighted avg)</a:t>
            </a:r>
            <a:endParaRPr lang="en-US"/>
          </a:p>
          <a:p>
            <a:pPr lvl="2" algn="just">
              <a:buFont typeface="Wingdings" panose="05000000000000000000" charset="0"/>
              <a:buChar char="Ø"/>
            </a:pPr>
            <a:r>
              <a:rPr lang="en-US"/>
              <a:t>F1-score: 0.</a:t>
            </a:r>
            <a:r>
              <a:rPr lang="en-IN" altLang="en-US"/>
              <a:t>65 </a:t>
            </a:r>
            <a:r>
              <a:rPr lang="en-US"/>
              <a:t> (macro avg), 0.</a:t>
            </a:r>
            <a:r>
              <a:rPr lang="en-IN" altLang="en-US"/>
              <a:t>79</a:t>
            </a:r>
            <a:r>
              <a:rPr lang="en-US"/>
              <a:t> (weighted avg)</a:t>
            </a:r>
            <a:endParaRPr lang="en-US"/>
          </a:p>
          <a:p>
            <a:pPr algn="just"/>
            <a:r>
              <a:rPr lang="en-US"/>
              <a:t>Use Case: Ideal for problems with non-linear relationships and smaller datasets where model interpretability is beneficial.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Random Forest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Definition: Ensemble model combining multiple decision trees to improve predictive performance.</a:t>
            </a:r>
            <a:endParaRPr lang="en-US"/>
          </a:p>
          <a:p>
            <a:pPr algn="just"/>
            <a:r>
              <a:rPr lang="en-US"/>
              <a:t>Training Process: 5-fold cross-validation; hyperparameter tuning for optimal model configuration.</a:t>
            </a:r>
            <a:endParaRPr lang="en-US"/>
          </a:p>
          <a:p>
            <a:pPr algn="just"/>
            <a:r>
              <a:rPr lang="en-US"/>
              <a:t>Performance: Achieved </a:t>
            </a:r>
            <a:r>
              <a:rPr lang="en-IN" altLang="en-US"/>
              <a:t>80</a:t>
            </a:r>
            <a:r>
              <a:rPr lang="en-US"/>
              <a:t>% accuracy, </a:t>
            </a:r>
            <a:r>
              <a:rPr lang="en-IN" altLang="en-US"/>
              <a:t>65</a:t>
            </a:r>
            <a:r>
              <a:rPr lang="en-US"/>
              <a:t>% macro-F1 score.</a:t>
            </a:r>
            <a:endParaRPr lang="en-US"/>
          </a:p>
          <a:p>
            <a:pPr algn="just"/>
            <a:r>
              <a:rPr lang="en-US"/>
              <a:t>Use Case: Effective for high-dimensional data and capturing complex feature interactions.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XGBoo</a:t>
            </a:r>
            <a:r>
              <a:rPr lang="en-IN" altLang="en-US">
                <a:sym typeface="+mn-ea"/>
              </a:rPr>
              <a:t>st</a:t>
            </a:r>
            <a:endParaRPr lang="en-IN" alt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Definition: Gradient boosting model optimized for speed and performance.</a:t>
            </a:r>
            <a:endParaRPr lang="en-US"/>
          </a:p>
          <a:p>
            <a:pPr algn="just"/>
            <a:r>
              <a:rPr lang="en-US"/>
              <a:t>Training Process: Hyperparameter tuning (learning_rate, max_depth), grid search.</a:t>
            </a:r>
            <a:endParaRPr lang="en-US"/>
          </a:p>
          <a:p>
            <a:pPr algn="just"/>
            <a:r>
              <a:rPr lang="en-US"/>
              <a:t>Performance: </a:t>
            </a:r>
            <a:r>
              <a:rPr lang="en-US">
                <a:sym typeface="+mn-ea"/>
              </a:rPr>
              <a:t>Achieved </a:t>
            </a:r>
            <a:r>
              <a:rPr lang="en-IN" altLang="en-US">
                <a:sym typeface="+mn-ea"/>
              </a:rPr>
              <a:t>75</a:t>
            </a:r>
            <a:r>
              <a:rPr lang="en-US">
                <a:sym typeface="+mn-ea"/>
              </a:rPr>
              <a:t>% accuracy, </a:t>
            </a:r>
            <a:r>
              <a:rPr lang="en-IN" altLang="en-US">
                <a:sym typeface="+mn-ea"/>
              </a:rPr>
              <a:t>58</a:t>
            </a:r>
            <a:r>
              <a:rPr lang="en-US">
                <a:sym typeface="+mn-ea"/>
              </a:rPr>
              <a:t>% macro-F1 score.</a:t>
            </a:r>
            <a:endParaRPr lang="en-US"/>
          </a:p>
          <a:p>
            <a:pPr algn="just"/>
            <a:r>
              <a:rPr lang="en-US"/>
              <a:t>Use Case: Ideal for structured data and often used in competition-winning solutions for tabular data.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LightGBM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Definition: Gradient boosting framework designed for high efficiency and scalability.</a:t>
            </a:r>
            <a:endParaRPr lang="en-US"/>
          </a:p>
          <a:p>
            <a:pPr algn="just"/>
            <a:r>
              <a:rPr lang="en-US"/>
              <a:t>Training Process: Optimized for memory usage and speed, suitable for large datasets.</a:t>
            </a:r>
            <a:endParaRPr lang="en-US"/>
          </a:p>
          <a:p>
            <a:pPr algn="just"/>
            <a:r>
              <a:rPr lang="en-US">
                <a:sym typeface="+mn-ea"/>
              </a:rPr>
              <a:t>Performance: Achieved </a:t>
            </a:r>
            <a:r>
              <a:rPr lang="en-IN" altLang="en-US">
                <a:sym typeface="+mn-ea"/>
              </a:rPr>
              <a:t>75</a:t>
            </a:r>
            <a:r>
              <a:rPr lang="en-US">
                <a:sym typeface="+mn-ea"/>
              </a:rPr>
              <a:t>% accuracy, </a:t>
            </a:r>
            <a:r>
              <a:rPr lang="en-IN" altLang="en-US">
                <a:sym typeface="+mn-ea"/>
              </a:rPr>
              <a:t>60</a:t>
            </a:r>
            <a:r>
              <a:rPr lang="en-US">
                <a:sym typeface="+mn-ea"/>
              </a:rPr>
              <a:t>% macro-F1 score.</a:t>
            </a:r>
            <a:endParaRPr lang="en-US"/>
          </a:p>
          <a:p>
            <a:pPr algn="just"/>
            <a:r>
              <a:rPr lang="en-US"/>
              <a:t>Use Case: Excellent for real-time predictions and processing large-scale datasets.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Neural Networks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Definition: Deep learning model designed to capture complex, non-linear patterns in data.</a:t>
            </a:r>
            <a:endParaRPr lang="en-US"/>
          </a:p>
          <a:p>
            <a:r>
              <a:rPr lang="en-US"/>
              <a:t>Architecture: Three hidden layers with dropout for regularization; learning rate tuning.</a:t>
            </a:r>
            <a:r>
              <a:rPr lang="en-IN" altLang="en-US"/>
              <a:t> </a:t>
            </a:r>
            <a:endParaRPr lang="en-IN" altLang="en-US"/>
          </a:p>
          <a:p>
            <a:r>
              <a:rPr lang="en-US">
                <a:sym typeface="+mn-ea"/>
              </a:rPr>
              <a:t>Performance: Achieved </a:t>
            </a:r>
            <a:r>
              <a:rPr lang="en-IN" altLang="en-US">
                <a:sym typeface="+mn-ea"/>
              </a:rPr>
              <a:t>75</a:t>
            </a:r>
            <a:r>
              <a:rPr lang="en-US">
                <a:sym typeface="+mn-ea"/>
              </a:rPr>
              <a:t>% accuracy, </a:t>
            </a:r>
            <a:r>
              <a:rPr lang="en-IN" altLang="en-US">
                <a:sym typeface="+mn-ea"/>
              </a:rPr>
              <a:t>5</a:t>
            </a:r>
            <a:r>
              <a:rPr>
                <a:sym typeface="+mn-ea"/>
              </a:rPr>
              <a:t>7</a:t>
            </a:r>
            <a:r>
              <a:rPr lang="en-US">
                <a:sym typeface="+mn-ea"/>
              </a:rPr>
              <a:t>% macro-F1 score.</a:t>
            </a:r>
            <a:r>
              <a:rPr lang="en-IN" altLang="en-US"/>
              <a:t> </a:t>
            </a:r>
            <a:endParaRPr lang="en-IN" altLang="en-US"/>
          </a:p>
          <a:p>
            <a:r>
              <a:rPr lang="en-US"/>
              <a:t>Use Case: Best for handling large datasets with non-linear relationships, including image and text data.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278245" y="5721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Evaluation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515" y="1268095"/>
            <a:ext cx="6896735" cy="3420110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1500"/>
              <a:t>Objective:</a:t>
            </a:r>
            <a:r>
              <a:rPr lang="en-IN" altLang="en-US" sz="1500"/>
              <a:t> </a:t>
            </a:r>
            <a:r>
              <a:rPr lang="en-US" sz="1500"/>
              <a:t>Assess model performance using key metrics for balanced classification.</a:t>
            </a:r>
            <a:endParaRPr lang="en-US" sz="1500"/>
          </a:p>
          <a:p>
            <a:pPr marL="0" indent="0">
              <a:lnSpc>
                <a:spcPct val="150000"/>
              </a:lnSpc>
              <a:buNone/>
            </a:pPr>
            <a:r>
              <a:rPr lang="en-US" sz="1500"/>
              <a:t>Evaluation Metrics:</a:t>
            </a:r>
            <a:endParaRPr lang="en-US" sz="1500"/>
          </a:p>
          <a:p>
            <a:pPr>
              <a:lnSpc>
                <a:spcPct val="150000"/>
              </a:lnSpc>
            </a:pPr>
            <a:r>
              <a:rPr lang="en-US" sz="1500"/>
              <a:t>Macro-F1 Score: Measures balanced performance across all classes by averaging the F1 Scores for each class, providing a comprehensive view of model performance.</a:t>
            </a:r>
            <a:endParaRPr lang="en-US" sz="1500"/>
          </a:p>
          <a:p>
            <a:pPr>
              <a:lnSpc>
                <a:spcPct val="150000"/>
              </a:lnSpc>
            </a:pPr>
            <a:r>
              <a:rPr lang="en-US" sz="1500"/>
              <a:t>Precision (Macro): Evaluates the accuracy of positive predictions by focusing on minimizing false positives across all classes.</a:t>
            </a:r>
            <a:endParaRPr lang="en-US" sz="1500"/>
          </a:p>
          <a:p>
            <a:pPr>
              <a:lnSpc>
                <a:spcPct val="150000"/>
              </a:lnSpc>
            </a:pPr>
            <a:r>
              <a:rPr lang="en-US" sz="1500"/>
              <a:t>Recall (Macro): Assesses the model’s ability to detect actual positives by focusing on maximizing true positive detection across all classes.</a:t>
            </a:r>
            <a:endParaRPr lang="en-US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Model Tuning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endParaRPr lang="en-US" sz="110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/>
              <a:t>Objective: Improve model performance with hyperparameter tuning.</a:t>
            </a:r>
            <a:endParaRPr lang="en-US" sz="1500"/>
          </a:p>
          <a:p>
            <a:pPr algn="just">
              <a:lnSpc>
                <a:spcPct val="150000"/>
              </a:lnSpc>
            </a:pPr>
            <a:r>
              <a:rPr lang="en-US" sz="1500"/>
              <a:t>Random Forest:</a:t>
            </a:r>
            <a:endParaRPr lang="en-US" sz="1500"/>
          </a:p>
          <a:p>
            <a:pPr marL="0" indent="457200" algn="just">
              <a:lnSpc>
                <a:spcPct val="150000"/>
              </a:lnSpc>
              <a:buNone/>
            </a:pPr>
            <a:r>
              <a:rPr lang="en-US" sz="1500"/>
              <a:t>Tuned parameters like n_estimators, max_depth, and min_samples_split.</a:t>
            </a:r>
            <a:endParaRPr lang="en-US" sz="1500"/>
          </a:p>
          <a:p>
            <a:pPr marL="0" indent="457200" algn="just">
              <a:lnSpc>
                <a:spcPct val="150000"/>
              </a:lnSpc>
              <a:buNone/>
            </a:pPr>
            <a:r>
              <a:rPr lang="en-US" sz="1500"/>
              <a:t>Achieved 0.74 macro-F1 score and improved recall for minority classes (FP).</a:t>
            </a:r>
            <a:endParaRPr lang="en-US"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Interpretation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algn="just">
              <a:buNone/>
            </a:pPr>
            <a:r>
              <a:rPr lang="en-US"/>
              <a:t>Objective: Understand key features affecting predictions.</a:t>
            </a: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Top Features:</a:t>
            </a:r>
            <a:endParaRPr lang="en-US"/>
          </a:p>
          <a:p>
            <a:pPr marL="0" indent="0" algn="just">
              <a:buNone/>
            </a:pPr>
            <a:r>
              <a:rPr lang="en-US"/>
              <a:t>OrgId (0.215 importance)</a:t>
            </a:r>
            <a:endParaRPr lang="en-US"/>
          </a:p>
          <a:p>
            <a:pPr marL="0" indent="0" algn="just">
              <a:buNone/>
            </a:pPr>
            <a:r>
              <a:rPr lang="en-US"/>
              <a:t>DetectorId (0.158 importance)</a:t>
            </a:r>
            <a:endParaRPr lang="en-US"/>
          </a:p>
          <a:p>
            <a:pPr marL="0" indent="0" algn="just">
              <a:buNone/>
            </a:pPr>
            <a:r>
              <a:rPr lang="en-US"/>
              <a:t>EntityType (0.081 importance)</a:t>
            </a:r>
            <a:endParaRPr lang="en-US"/>
          </a:p>
          <a:p>
            <a:pPr marL="0" indent="0" algn="just">
              <a:buNone/>
            </a:pPr>
            <a:r>
              <a:rPr lang="en-US"/>
              <a:t>AlertTitle (0.078 importance)</a:t>
            </a:r>
            <a:endParaRPr lang="en-US"/>
          </a:p>
          <a:p>
            <a:pPr marL="0" indent="0" algn="just">
              <a:buNone/>
            </a:pPr>
            <a:r>
              <a:rPr lang="en-US"/>
              <a:t>MitreTechniques (0.071 importance)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2100">
              <a:sym typeface="+mn-ea"/>
            </a:endParaRPr>
          </a:p>
          <a:p>
            <a:r>
              <a:rPr lang="en-IN" altLang="en-US" sz="3500">
                <a:sym typeface="+mn-ea"/>
              </a:rPr>
              <a:t>Final Evaluation on Test Set</a:t>
            </a:r>
            <a:endParaRPr lang="en-IN" altLang="en-US" sz="3500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246110" cy="3830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/>
              <a:t>Test Set Results:</a:t>
            </a:r>
            <a:endParaRPr lang="en-US" sz="2000"/>
          </a:p>
          <a:p>
            <a:pPr lvl="1" algn="just"/>
            <a:r>
              <a:rPr lang="en-US" sz="2000"/>
              <a:t>Macro-F1 Score: 0.513</a:t>
            </a:r>
            <a:endParaRPr lang="en-US" sz="2000"/>
          </a:p>
          <a:p>
            <a:pPr lvl="1" algn="just"/>
            <a:r>
              <a:rPr lang="en-US" sz="2000"/>
              <a:t>Precision: 0.547</a:t>
            </a:r>
            <a:endParaRPr lang="en-US" sz="2000"/>
          </a:p>
          <a:p>
            <a:pPr lvl="1" algn="just"/>
            <a:r>
              <a:rPr lang="en-US" sz="2000"/>
              <a:t>Recall: 0.4899</a:t>
            </a:r>
            <a:endParaRPr lang="en-US" sz="2000"/>
          </a:p>
          <a:p>
            <a:pPr lvl="1" algn="just"/>
            <a:r>
              <a:rPr lang="en-US" sz="2000"/>
              <a:t>Accuracy: 68%</a:t>
            </a: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r>
              <a:rPr lang="en-US" sz="2000"/>
              <a:t>Confusion Matrix: Balanced performance across classes, but some misclassifications remain.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Objective: To develop a machine learning model for SOCs to automate the triage of cybersecurity incidents.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Goals: Improve efficiency, reduce false positives, and provide precise recommendations.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3500">
              <a:sym typeface="+mn-ea"/>
            </a:endParaRPr>
          </a:p>
          <a:p>
            <a:r>
              <a:rPr lang="en-IN" altLang="en-US" sz="2800">
                <a:sym typeface="+mn-ea"/>
              </a:rPr>
              <a:t>Model Performance Comparison</a:t>
            </a:r>
            <a:endParaRPr lang="en-IN" altLang="en-US" sz="2800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557260" cy="383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/>
              <a:t>Performance Comparison: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/>
              <a:t>Random Forest: 68% accuracy, macro-F1 score of 0.513.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/>
              <a:t>Logistic Regression: 60% accuracy, macro-F1 score of 0.55.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/>
              <a:t>Decision Tree: 81% accuracy, macro-F1 score of 0.79.</a:t>
            </a:r>
            <a:endParaRPr 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Challenges Faced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05" y="1268095"/>
            <a:ext cx="6304915" cy="3660140"/>
          </a:xfrm>
        </p:spPr>
        <p:txBody>
          <a:bodyPr>
            <a:noAutofit/>
          </a:bodyPr>
          <a:p>
            <a:pPr algn="just">
              <a:lnSpc>
                <a:spcPct val="100000"/>
              </a:lnSpc>
            </a:pPr>
            <a:r>
              <a:rPr lang="en-US" sz="2400"/>
              <a:t>Data Imbalance: Class imbalance skewing predictions.</a:t>
            </a:r>
            <a:endParaRPr lang="en-US" sz="2400"/>
          </a:p>
          <a:p>
            <a:pPr algn="just">
              <a:lnSpc>
                <a:spcPct val="100000"/>
              </a:lnSpc>
            </a:pPr>
            <a:r>
              <a:rPr lang="en-US" sz="2400"/>
              <a:t>Model Overfitting: Initial models overfitted on majority class.</a:t>
            </a:r>
            <a:endParaRPr lang="en-US" sz="2400"/>
          </a:p>
          <a:p>
            <a:pPr algn="just">
              <a:lnSpc>
                <a:spcPct val="100000"/>
              </a:lnSpc>
            </a:pPr>
            <a:r>
              <a:rPr lang="en-US" sz="2400"/>
              <a:t>High Dimensionality: Large feature set with noise required careful selection.</a:t>
            </a: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3500">
              <a:sym typeface="+mn-ea"/>
            </a:endParaRPr>
          </a:p>
          <a:p>
            <a:r>
              <a:rPr lang="en-IN" altLang="en-US" sz="2800">
                <a:sym typeface="+mn-ea"/>
              </a:rPr>
              <a:t>Solutions Implemented</a:t>
            </a:r>
            <a:endParaRPr lang="en-IN" altLang="en-US" sz="2800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557260" cy="383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/>
              <a:t>Data Imbalance: Handled with class weighting.</a:t>
            </a:r>
            <a:endParaRPr lang="en-US" sz="2400"/>
          </a:p>
          <a:p>
            <a:pPr algn="just">
              <a:lnSpc>
                <a:spcPct val="150000"/>
              </a:lnSpc>
            </a:pPr>
            <a:r>
              <a:rPr lang="en-US" sz="2400"/>
              <a:t>Model Overfitting: Addressed with cross-validation and regularization.</a:t>
            </a:r>
            <a:endParaRPr lang="en-US" sz="2400"/>
          </a:p>
          <a:p>
            <a:pPr algn="just">
              <a:lnSpc>
                <a:spcPct val="150000"/>
              </a:lnSpc>
            </a:pPr>
            <a:r>
              <a:rPr lang="en-US" sz="2400"/>
              <a:t>Feature Selection: Focused on top 20 most important features.</a:t>
            </a:r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Impact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05" y="1268095"/>
            <a:ext cx="6304915" cy="3660140"/>
          </a:xfrm>
        </p:spPr>
        <p:txBody>
          <a:bodyPr>
            <a:noAutofit/>
          </a:bodyPr>
          <a:p>
            <a:pPr algn="just"/>
            <a:r>
              <a:rPr lang="en-US" sz="2400"/>
              <a:t>Enhanced Efficiency: Automated triage reduces SOC analysts’ workload.</a:t>
            </a:r>
            <a:endParaRPr lang="en-US" sz="2400"/>
          </a:p>
          <a:p>
            <a:pPr algn="just"/>
            <a:r>
              <a:rPr lang="en-US" sz="2400"/>
              <a:t>Improved Accuracy: Fewer false positives allow prioritization of real threats.</a:t>
            </a:r>
            <a:endParaRPr lang="en-US" sz="2400"/>
          </a:p>
          <a:p>
            <a:pPr algn="just"/>
            <a:r>
              <a:rPr lang="en-US" sz="2400"/>
              <a:t>Scalable Solution: Models like Random Forest and XGBoost can be integrated into existing systems.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3500">
              <a:sym typeface="+mn-ea"/>
            </a:endParaRPr>
          </a:p>
          <a:p>
            <a:r>
              <a:rPr lang="en-IN" altLang="en-US" sz="2800">
                <a:sym typeface="+mn-ea"/>
              </a:rPr>
              <a:t>Future Enhancements</a:t>
            </a:r>
            <a:endParaRPr lang="en-IN" altLang="en-US" sz="2800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557260" cy="383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/>
              <a:t>Continuous Learning: Implement online learning algorithms for real-time data adaptation.</a:t>
            </a:r>
            <a:endParaRPr lang="en-US" sz="2000"/>
          </a:p>
          <a:p>
            <a:pPr algn="just">
              <a:lnSpc>
                <a:spcPct val="150000"/>
              </a:lnSpc>
            </a:pPr>
            <a:r>
              <a:rPr lang="en-US" sz="2000"/>
              <a:t>Feature Engineering: Explore domain-specific features to enhance model predictions.</a:t>
            </a:r>
            <a:endParaRPr lang="en-US" sz="2000"/>
          </a:p>
          <a:p>
            <a:pPr algn="just">
              <a:lnSpc>
                <a:spcPct val="150000"/>
              </a:lnSpc>
            </a:pPr>
            <a:r>
              <a:rPr lang="en-US" sz="2000"/>
              <a:t>Model Optimization: Consider using advanced models like BERT for text-based incident data.</a:t>
            </a:r>
            <a:endParaRPr 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05" y="1268095"/>
            <a:ext cx="6304915" cy="3660140"/>
          </a:xfrm>
        </p:spPr>
        <p:txBody>
          <a:bodyPr>
            <a:noAutofit/>
          </a:bodyPr>
          <a:p>
            <a:pPr algn="just"/>
            <a:r>
              <a:rPr lang="en-US" sz="2400"/>
              <a:t>SOC Integration: Deploy Random Forest to automate triage.</a:t>
            </a:r>
            <a:endParaRPr lang="en-US" sz="2400"/>
          </a:p>
          <a:p>
            <a:pPr algn="just"/>
            <a:r>
              <a:rPr lang="en-US" sz="2400"/>
              <a:t>Data Collection: Gather more data for minority classes to improve model robustness.</a:t>
            </a:r>
            <a:endParaRPr lang="en-US" sz="2400"/>
          </a:p>
          <a:p>
            <a:pPr algn="just"/>
            <a:r>
              <a:rPr lang="en-US" sz="2400"/>
              <a:t>Monitoring: Continuous model performance monitoring to adapt to evolving threats.</a:t>
            </a:r>
            <a:endParaRPr 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50000"/>
              </a:lnSpc>
            </a:pPr>
            <a:r>
              <a:rPr lang="en-US"/>
              <a:t>Summary: Developed a machine learning model that achieves high accuracy and efficiency in triaging cybersecurity incidents.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Next Steps: Deployment, continuous improvement, and integration into broader cybersecurity strategies.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1790"/>
            <a:ext cx="8229600" cy="2303780"/>
          </a:xfrm>
        </p:spPr>
        <p:txBody>
          <a:bodyPr/>
          <a:p>
            <a:r>
              <a:rPr lang="en-IN" altLang="en-US" sz="6000">
                <a:solidFill>
                  <a:schemeClr val="bg1"/>
                </a:solidFill>
              </a:rPr>
              <a:t>Thank You :)</a:t>
            </a:r>
            <a:endParaRPr lang="en-IN" altLang="en-US" sz="6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en-US"/>
              <a:t>Challenges in SOCs: High volume of alerts, manual triage is time-consuming, prone to errors.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/>
              <a:t>Need for Automation: Automating the classification of incidents into TP, BP, and FP to prioritize real threats and minimize false alarms.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Business Use Cases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SOCs: Automate triage processes, allowing analysts to focus on critical threats.</a:t>
            </a:r>
            <a:endParaRPr lang="en-US" dirty="0"/>
          </a:p>
          <a:p>
            <a:pPr algn="just"/>
            <a:r>
              <a:rPr lang="en-US" dirty="0"/>
              <a:t>Incident Response: Faster, guided responses to threats.</a:t>
            </a:r>
            <a:endParaRPr lang="en-US" dirty="0"/>
          </a:p>
          <a:p>
            <a:pPr algn="just"/>
            <a:r>
              <a:rPr lang="en-US" dirty="0"/>
              <a:t>Threat Intelligence: Improved accuracy in identifying true threats.</a:t>
            </a:r>
            <a:endParaRPr lang="en-US" dirty="0"/>
          </a:p>
          <a:p>
            <a:pPr algn="just"/>
            <a:r>
              <a:rPr lang="en-US" dirty="0"/>
              <a:t>Enterprise Security Management: Enhanced security posture by reducing false positives.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Dataset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en-US">
                <a:sym typeface="+mn-ea"/>
              </a:rPr>
              <a:t>Dataset Used: GUIDE dataset, comprising various features related to cybersecurity incidents.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>
                <a:sym typeface="+mn-ea"/>
              </a:rPr>
              <a:t>Data Characteristics: Large size, features include timestamps, IP addresses, incident grades (TP, BP, FP), etc.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Initial Inspection: Understanding data structure, feature types, and distributions.</a:t>
            </a:r>
            <a:endParaRPr lang="en-US"/>
          </a:p>
          <a:p>
            <a:r>
              <a:rPr lang="en-US"/>
              <a:t>Exploratory Data Analysis (EDA): Identifying patterns, correlations, and class imbalances.</a:t>
            </a:r>
            <a:endParaRPr lang="en-US"/>
          </a:p>
          <a:p>
            <a:r>
              <a:rPr lang="en-US"/>
              <a:t>Key Insights: Significant class imbalance, missing values in key features.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515" y="1268095"/>
            <a:ext cx="6896735" cy="3420110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1700"/>
              <a:t>Objective: Clean and transform the data for model training.</a:t>
            </a:r>
            <a:endParaRPr lang="en-US" sz="1700"/>
          </a:p>
          <a:p>
            <a:pPr marL="0" indent="0">
              <a:lnSpc>
                <a:spcPct val="150000"/>
              </a:lnSpc>
              <a:buNone/>
            </a:pPr>
            <a:r>
              <a:rPr lang="en-US" sz="1700"/>
              <a:t>Steps:</a:t>
            </a:r>
            <a:endParaRPr lang="en-US" sz="1700"/>
          </a:p>
          <a:p>
            <a:pPr>
              <a:lnSpc>
                <a:spcPct val="150000"/>
              </a:lnSpc>
            </a:pPr>
            <a:r>
              <a:rPr lang="en-US" sz="1700"/>
              <a:t>Drop columns with over 80% missing values.</a:t>
            </a:r>
            <a:endParaRPr lang="en-US" sz="1700"/>
          </a:p>
          <a:p>
            <a:pPr>
              <a:lnSpc>
                <a:spcPct val="150000"/>
              </a:lnSpc>
            </a:pPr>
            <a:r>
              <a:rPr lang="en-US" sz="1700"/>
              <a:t>Encode categorical variables with label encoding.</a:t>
            </a:r>
            <a:endParaRPr lang="en-US" sz="1700"/>
          </a:p>
          <a:p>
            <a:pPr>
              <a:lnSpc>
                <a:spcPct val="150000"/>
              </a:lnSpc>
            </a:pPr>
            <a:r>
              <a:rPr lang="en-US" sz="1700"/>
              <a:t>Standardize numerical features.</a:t>
            </a:r>
            <a:endParaRPr lang="en-US" sz="1700"/>
          </a:p>
          <a:p>
            <a:pPr>
              <a:lnSpc>
                <a:spcPct val="150000"/>
              </a:lnSpc>
            </a:pPr>
            <a:r>
              <a:rPr lang="en-US" sz="1700"/>
              <a:t>Handle class cardinality for categorical variables by limiting categories to top 19.</a:t>
            </a:r>
            <a:endParaRPr lang="en-US" sz="1700"/>
          </a:p>
          <a:p>
            <a:pPr marL="0" indent="0">
              <a:lnSpc>
                <a:spcPct val="150000"/>
              </a:lnSpc>
              <a:buNone/>
            </a:pPr>
            <a:r>
              <a:rPr lang="en-US" sz="1700"/>
              <a:t>Outcome: Clean dataset ready for training with 21 selected features.</a:t>
            </a:r>
            <a:endParaRPr 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05" y="224155"/>
            <a:ext cx="8540750" cy="763270"/>
          </a:xfrm>
        </p:spPr>
        <p:txBody>
          <a:bodyPr/>
          <a:p>
            <a:r>
              <a:rPr lang="en-US"/>
              <a:t>Data Splitting and Sampling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algn="just">
              <a:lnSpc>
                <a:spcPct val="150000"/>
              </a:lnSpc>
            </a:pPr>
            <a:r>
              <a:rPr lang="en-US"/>
              <a:t>Purpose: Split data into training and validation sets for robust model evaluation.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/>
              <a:t>Methodology: Stratified sampling to maintain class distribution consistency.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/>
              <a:t>Outcome: Ensures balanced class distribution across Training set size: 7.6M, Validation set size: 1.9M.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Model Selection and Training - Overview</a:t>
            </a: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1970" y="1655445"/>
            <a:ext cx="8077835" cy="480060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Objective: Select and train models to classify incidents effectively.</a:t>
            </a:r>
            <a:endParaRPr lang="en-US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3560" y="2850515"/>
            <a:ext cx="4040505" cy="1648460"/>
          </a:xfrm>
        </p:spPr>
        <p:txBody>
          <a:bodyPr/>
          <a:lstStyle/>
          <a:p>
            <a:pPr algn="l"/>
            <a:r>
              <a:rPr lang="en-US" sz="2200"/>
              <a:t>Logistic Regression</a:t>
            </a:r>
            <a:endParaRPr lang="en-US" sz="2200"/>
          </a:p>
          <a:p>
            <a:pPr algn="l"/>
            <a:r>
              <a:rPr lang="en-US" sz="2200"/>
              <a:t>Decision Tree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635" y="1750060"/>
            <a:ext cx="3023870" cy="385445"/>
          </a:xfrm>
        </p:spPr>
        <p:txBody>
          <a:bodyPr>
            <a:noAutofit/>
          </a:bodyPr>
          <a:lstStyle/>
          <a:p>
            <a:r>
              <a:rPr lang="en-US" sz="2100"/>
              <a:t>Models Used: </a:t>
            </a:r>
            <a:endParaRPr lang="en-US" sz="21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84065" y="2843530"/>
            <a:ext cx="4041775" cy="1731645"/>
          </a:xfrm>
        </p:spPr>
        <p:txBody>
          <a:bodyPr/>
          <a:lstStyle/>
          <a:p>
            <a:pPr algn="l"/>
            <a:r>
              <a:rPr lang="en-US" sz="2200"/>
              <a:t>Random Forest</a:t>
            </a:r>
            <a:endParaRPr lang="en-US" sz="2200"/>
          </a:p>
          <a:p>
            <a:pPr algn="l"/>
            <a:r>
              <a:rPr lang="en-US" sz="2200"/>
              <a:t>XGBoost</a:t>
            </a:r>
            <a:endParaRPr lang="en-US" sz="2200"/>
          </a:p>
          <a:p>
            <a:pPr algn="l"/>
            <a:r>
              <a:rPr lang="en-US" sz="2200"/>
              <a:t>LightGBM</a:t>
            </a:r>
            <a:endParaRPr lang="en-US" sz="2200"/>
          </a:p>
          <a:p>
            <a:pPr algn="l"/>
            <a:r>
              <a:rPr lang="en-US" sz="2200"/>
              <a:t>Neural Networks</a:t>
            </a:r>
            <a:endParaRPr lang="en-US" sz="2200"/>
          </a:p>
        </p:txBody>
      </p:sp>
      <p:sp>
        <p:nvSpPr>
          <p:cNvPr id="9" name="Text Placeholder 4"/>
          <p:cNvSpPr>
            <a:spLocks noGrp="1"/>
          </p:cNvSpPr>
          <p:nvPr/>
        </p:nvSpPr>
        <p:spPr>
          <a:xfrm>
            <a:off x="517051" y="2262577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Baseline Models</a:t>
            </a:r>
            <a:endParaRPr lang="en-IN" altLang="en-US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4562332" y="2262577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Advanced Models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7242</Words>
  <Application>WPS Presentation</Application>
  <PresentationFormat>On-screen Show (16:9)</PresentationFormat>
  <Paragraphs>195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Office Theme</vt:lpstr>
      <vt:lpstr>Microsoft : Cybersecurity Incidents Classification  with Machine Learning</vt:lpstr>
      <vt:lpstr>Introduction</vt:lpstr>
      <vt:lpstr>Problem Statement</vt:lpstr>
      <vt:lpstr>Business Use Cases</vt:lpstr>
      <vt:lpstr>Dataset Overview</vt:lpstr>
      <vt:lpstr>Data Exploration</vt:lpstr>
      <vt:lpstr>Data Preprocessing</vt:lpstr>
      <vt:lpstr>Data Splitting and Sampling</vt:lpstr>
      <vt:lpstr>Model Selection and Training -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 Evaluation </vt:lpstr>
      <vt:lpstr>Model Tuning</vt:lpstr>
      <vt:lpstr>Model Interpretation</vt:lpstr>
      <vt:lpstr>PowerPoint 演示文稿</vt:lpstr>
      <vt:lpstr>PowerPoint 演示文稿</vt:lpstr>
      <vt:lpstr>Challenges Faced</vt:lpstr>
      <vt:lpstr>PowerPoint 演示文稿</vt:lpstr>
      <vt:lpstr>Business Impact</vt:lpstr>
      <vt:lpstr>PowerPoint 演示文稿</vt:lpstr>
      <vt:lpstr>Recommendations</vt:lpstr>
      <vt:lpstr>Conclusion</vt:lpstr>
      <vt:lpstr>Thank You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WPS_1639841996</cp:lastModifiedBy>
  <cp:revision>3</cp:revision>
  <dcterms:created xsi:type="dcterms:W3CDTF">2017-08-01T15:40:00Z</dcterms:created>
  <dcterms:modified xsi:type="dcterms:W3CDTF">2024-10-22T05:33:33Z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D3D92D84C9AC42D197F803A3FAACEA52_13</vt:lpwstr>
  </property>
  <property fmtid="{D5CDD505-2E9C-101B-9397-08002B2CF9AE}" pid="3" name="KSOProductBuildVer">
    <vt:lpwstr>1033-12.2.0.18607</vt:lpwstr>
  </property>
</Properties>
</file>