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Auckland, New Zealand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268086.88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160338.84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100731.95</c:v>
                </c:pt>
                <c:pt idx="15">
                  <c:v>72876.91</c:v>
                </c:pt>
                <c:pt idx="16">
                  <c:v>0.0</c:v>
                </c:pt>
                <c:pt idx="17">
                  <c:v>83396.5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68008.55</c:v>
                </c:pt>
                <c:pt idx="26">
                  <c:v>0.0</c:v>
                </c:pt>
                <c:pt idx="27">
                  <c:v>0.0</c:v>
                </c:pt>
                <c:pt idx="28">
                  <c:v>37362.3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50449.46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96753.78</c:v>
                </c:pt>
                <c:pt idx="42">
                  <c:v>0.0</c:v>
                </c:pt>
                <c:pt idx="43">
                  <c:v>124059.56</c:v>
                </c:pt>
                <c:pt idx="44">
                  <c:v>0.0</c:v>
                </c:pt>
                <c:pt idx="45">
                  <c:v>0.0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0.0</c:v>
                </c:pt>
                <c:pt idx="50">
                  <c:v>0.0</c:v>
                </c:pt>
                <c:pt idx="51">
                  <c:v>61214.26</c:v>
                </c:pt>
              </c:numCache>
            </c:numRef>
          </c:val>
        </c:ser>
        <c:ser>
          <c:idx val="1"/>
          <c:order val="1"/>
          <c:tx>
            <c:v>Chennai, India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8"/>
                <c:pt idx="0">
                  <c:v>0.0</c:v>
                </c:pt>
                <c:pt idx="1">
                  <c:v>0.0</c:v>
                </c:pt>
                <c:pt idx="2">
                  <c:v>52270.22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61688.77</c:v>
                </c:pt>
                <c:pt idx="7">
                  <c:v>86233.83</c:v>
                </c:pt>
                <c:pt idx="8">
                  <c:v>39784.24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95053.74</c:v>
                </c:pt>
                <c:pt idx="23">
                  <c:v>0.0</c:v>
                </c:pt>
                <c:pt idx="24">
                  <c:v>0.0</c:v>
                </c:pt>
                <c:pt idx="25">
                  <c:v>104903.79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166705.81</c:v>
                </c:pt>
                <c:pt idx="31">
                  <c:v>40445.29</c:v>
                </c:pt>
                <c:pt idx="32">
                  <c:v>0.0</c:v>
                </c:pt>
                <c:pt idx="33">
                  <c:v>0.0</c:v>
                </c:pt>
                <c:pt idx="34">
                  <c:v>39700.82</c:v>
                </c:pt>
                <c:pt idx="35">
                  <c:v>0.0</c:v>
                </c:pt>
                <c:pt idx="36">
                  <c:v>52748.63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47646.95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135480.58000000002</c:v>
                </c:pt>
                <c:pt idx="49">
                  <c:v>0.0</c:v>
                </c:pt>
                <c:pt idx="50">
                  <c:v>0.0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4">
                  <c:v>0.0</c:v>
                </c:pt>
                <c:pt idx="55">
                  <c:v>0.0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</c:ser>
        <c:ser>
          <c:idx val="2"/>
          <c:order val="2"/>
          <c:tx>
            <c:v>Columbus, USA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8"/>
                <c:pt idx="0">
                  <c:v>0.0</c:v>
                </c:pt>
                <c:pt idx="1">
                  <c:v>0.0</c:v>
                </c:pt>
                <c:pt idx="2">
                  <c:v>52963.65</c:v>
                </c:pt>
                <c:pt idx="3">
                  <c:v>67633.85</c:v>
                </c:pt>
                <c:pt idx="4">
                  <c:v>0.0</c:v>
                </c:pt>
                <c:pt idx="5">
                  <c:v>80695.74</c:v>
                </c:pt>
                <c:pt idx="6">
                  <c:v>0.0</c:v>
                </c:pt>
                <c:pt idx="7">
                  <c:v>69192.85</c:v>
                </c:pt>
                <c:pt idx="8">
                  <c:v>466240.79</c:v>
                </c:pt>
                <c:pt idx="9">
                  <c:v>97105.19</c:v>
                </c:pt>
                <c:pt idx="10">
                  <c:v>0.0</c:v>
                </c:pt>
                <c:pt idx="11">
                  <c:v>0.0</c:v>
                </c:pt>
                <c:pt idx="12">
                  <c:v>39969.72</c:v>
                </c:pt>
                <c:pt idx="13">
                  <c:v>0.0</c:v>
                </c:pt>
                <c:pt idx="14">
                  <c:v>128648.1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113747.56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65699.02</c:v>
                </c:pt>
                <c:pt idx="29">
                  <c:v>0.0</c:v>
                </c:pt>
                <c:pt idx="30">
                  <c:v>106665.67</c:v>
                </c:pt>
                <c:pt idx="31">
                  <c:v>104335.04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68860.4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</c:ser>
        <c:ser>
          <c:idx val="3"/>
          <c:order val="3"/>
          <c:tx>
            <c:v>Hyderabad, India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7"/>
                <c:pt idx="0">
                  <c:v>0.0</c:v>
                </c:pt>
                <c:pt idx="1">
                  <c:v>152607.64</c:v>
                </c:pt>
                <c:pt idx="2">
                  <c:v>95954.02</c:v>
                </c:pt>
                <c:pt idx="3">
                  <c:v>0.0</c:v>
                </c:pt>
                <c:pt idx="4">
                  <c:v>33031.26</c:v>
                </c:pt>
                <c:pt idx="5">
                  <c:v>0.0</c:v>
                </c:pt>
                <c:pt idx="6">
                  <c:v>0.0</c:v>
                </c:pt>
                <c:pt idx="7">
                  <c:v>70649.46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1">
                  <c:v>0.0</c:v>
                </c:pt>
                <c:pt idx="12">
                  <c:v>114980.04000000001</c:v>
                </c:pt>
                <c:pt idx="13">
                  <c:v>61994.76</c:v>
                </c:pt>
                <c:pt idx="14">
                  <c:v>0.0</c:v>
                </c:pt>
                <c:pt idx="15">
                  <c:v>50310.09</c:v>
                </c:pt>
                <c:pt idx="16">
                  <c:v>0.0</c:v>
                </c:pt>
                <c:pt idx="17">
                  <c:v>86556.96</c:v>
                </c:pt>
                <c:pt idx="18">
                  <c:v>0.0</c:v>
                </c:pt>
                <c:pt idx="19">
                  <c:v>139439.14</c:v>
                </c:pt>
                <c:pt idx="20">
                  <c:v>0.0</c:v>
                </c:pt>
                <c:pt idx="21">
                  <c:v>0.0</c:v>
                </c:pt>
                <c:pt idx="22">
                  <c:v>28481.16</c:v>
                </c:pt>
                <c:pt idx="23">
                  <c:v>70755.5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76932.6</c:v>
                </c:pt>
                <c:pt idx="29">
                  <c:v>0.0</c:v>
                </c:pt>
                <c:pt idx="30">
                  <c:v>0.0</c:v>
                </c:pt>
                <c:pt idx="31">
                  <c:v>403666.31000000006</c:v>
                </c:pt>
                <c:pt idx="32">
                  <c:v>96555.53</c:v>
                </c:pt>
                <c:pt idx="33">
                  <c:v>0.0</c:v>
                </c:pt>
                <c:pt idx="34">
                  <c:v>0.0</c:v>
                </c:pt>
                <c:pt idx="35">
                  <c:v>92336.08</c:v>
                </c:pt>
                <c:pt idx="36">
                  <c:v>0.0</c:v>
                </c:pt>
                <c:pt idx="37">
                  <c:v>0.0</c:v>
                </c:pt>
                <c:pt idx="38">
                  <c:v>84762.76</c:v>
                </c:pt>
                <c:pt idx="39">
                  <c:v>0.0</c:v>
                </c:pt>
                <c:pt idx="40">
                  <c:v>0.0</c:v>
                </c:pt>
                <c:pt idx="41">
                  <c:v>32192.15</c:v>
                </c:pt>
                <c:pt idx="42">
                  <c:v>0.0</c:v>
                </c:pt>
                <c:pt idx="43">
                  <c:v>89690.38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58935.92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71570.99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</c:ser>
        <c:ser>
          <c:idx val="4"/>
          <c:order val="4"/>
          <c:tx>
            <c:v>Remote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2">
                  <c:v>0.0</c:v>
                </c:pt>
                <c:pt idx="3">
                  <c:v>86462.72</c:v>
                </c:pt>
                <c:pt idx="4">
                  <c:v>0.0</c:v>
                </c:pt>
                <c:pt idx="5">
                  <c:v>68980.52</c:v>
                </c:pt>
                <c:pt idx="6">
                  <c:v>0.0</c:v>
                </c:pt>
                <c:pt idx="7">
                  <c:v>86558.58</c:v>
                </c:pt>
                <c:pt idx="8">
                  <c:v>146720.76</c:v>
                </c:pt>
                <c:pt idx="9">
                  <c:v>0.0</c:v>
                </c:pt>
                <c:pt idx="10">
                  <c:v>0.0</c:v>
                </c:pt>
                <c:pt idx="11">
                  <c:v>43329.22</c:v>
                </c:pt>
                <c:pt idx="12">
                  <c:v>156235.39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76320.44</c:v>
                </c:pt>
                <c:pt idx="17">
                  <c:v>0.0</c:v>
                </c:pt>
                <c:pt idx="18">
                  <c:v>31042.51</c:v>
                </c:pt>
                <c:pt idx="19">
                  <c:v>32496.88</c:v>
                </c:pt>
                <c:pt idx="20">
                  <c:v>0.0</c:v>
                </c:pt>
                <c:pt idx="21">
                  <c:v>0.0</c:v>
                </c:pt>
                <c:pt idx="22">
                  <c:v>302915.78</c:v>
                </c:pt>
                <c:pt idx="23">
                  <c:v>0.0</c:v>
                </c:pt>
                <c:pt idx="24">
                  <c:v>66017.18</c:v>
                </c:pt>
                <c:pt idx="25">
                  <c:v>0.0</c:v>
                </c:pt>
                <c:pt idx="26">
                  <c:v>31816.57</c:v>
                </c:pt>
                <c:pt idx="27">
                  <c:v>0.0</c:v>
                </c:pt>
                <c:pt idx="28">
                  <c:v>0.0</c:v>
                </c:pt>
                <c:pt idx="29">
                  <c:v>67818.14</c:v>
                </c:pt>
                <c:pt idx="30">
                  <c:v>75475.93</c:v>
                </c:pt>
                <c:pt idx="31">
                  <c:v>142470.71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39">
                  <c:v>0.0</c:v>
                </c:pt>
                <c:pt idx="40">
                  <c:v>83191.95</c:v>
                </c:pt>
                <c:pt idx="41">
                  <c:v>62195.47</c:v>
                </c:pt>
                <c:pt idx="42">
                  <c:v>0.0</c:v>
                </c:pt>
                <c:pt idx="43">
                  <c:v>159366.38999999998</c:v>
                </c:pt>
                <c:pt idx="44">
                  <c:v>0.0</c:v>
                </c:pt>
                <c:pt idx="45">
                  <c:v>223630.98</c:v>
                </c:pt>
                <c:pt idx="46">
                  <c:v>69913.39</c:v>
                </c:pt>
                <c:pt idx="47">
                  <c:v>0.0</c:v>
                </c:pt>
                <c:pt idx="48">
                  <c:v>268048.56</c:v>
                </c:pt>
                <c:pt idx="49">
                  <c:v>0.0</c:v>
                </c:pt>
                <c:pt idx="50">
                  <c:v>0.0</c:v>
                </c:pt>
                <c:pt idx="51">
                  <c:v>54137.05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225556.56</c:v>
                </c:pt>
              </c:numCache>
            </c:numRef>
          </c:val>
        </c:ser>
        <c:ser>
          <c:idx val="5"/>
          <c:order val="5"/>
          <c:tx>
            <c:v>Seattle, USA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7"/>
                <c:pt idx="0">
                  <c:v>0.0</c:v>
                </c:pt>
                <c:pt idx="1">
                  <c:v>44845.33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88360.79</c:v>
                </c:pt>
                <c:pt idx="8">
                  <c:v>69764.1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73488.68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90697.67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89605.13</c:v>
                </c:pt>
                <c:pt idx="29">
                  <c:v>0.0</c:v>
                </c:pt>
                <c:pt idx="30">
                  <c:v>133730.98</c:v>
                </c:pt>
                <c:pt idx="31">
                  <c:v>0.0</c:v>
                </c:pt>
                <c:pt idx="32">
                  <c:v>0.0</c:v>
                </c:pt>
                <c:pt idx="33">
                  <c:v>44447.26</c:v>
                </c:pt>
                <c:pt idx="34">
                  <c:v>0.0</c:v>
                </c:pt>
                <c:pt idx="35">
                  <c:v>159117.85</c:v>
                </c:pt>
                <c:pt idx="36">
                  <c:v>0.0</c:v>
                </c:pt>
                <c:pt idx="37">
                  <c:v>0.0</c:v>
                </c:pt>
                <c:pt idx="38">
                  <c:v>84598.88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109163.39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88689.09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118516.38</c:v>
                </c:pt>
                <c:pt idx="51">
                  <c:v>95017.1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93128.34</c:v>
                </c:pt>
              </c:numCache>
            </c:numRef>
          </c:val>
        </c:ser>
        <c:ser>
          <c:idx val="6"/>
          <c:order val="6"/>
          <c:tx>
            <c:v>Wellington, New Zealand</c:v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8"/>
                <c:pt idx="0">
                  <c:v>0.0</c:v>
                </c:pt>
                <c:pt idx="1">
                  <c:v>114177.23</c:v>
                </c:pt>
                <c:pt idx="2">
                  <c:v>0.0</c:v>
                </c:pt>
                <c:pt idx="3">
                  <c:v>52246.29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114425.19</c:v>
                </c:pt>
                <c:pt idx="10">
                  <c:v>0.0</c:v>
                </c:pt>
                <c:pt idx="11">
                  <c:v>0.0</c:v>
                </c:pt>
                <c:pt idx="12">
                  <c:v>284297.62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111049.84</c:v>
                </c:pt>
                <c:pt idx="20">
                  <c:v>0.0</c:v>
                </c:pt>
                <c:pt idx="21">
                  <c:v>0.0</c:v>
                </c:pt>
                <c:pt idx="22">
                  <c:v>72843.23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40753.54</c:v>
                </c:pt>
                <c:pt idx="28">
                  <c:v>0.0</c:v>
                </c:pt>
                <c:pt idx="29">
                  <c:v>0.0</c:v>
                </c:pt>
                <c:pt idx="30">
                  <c:v>110906.35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159734.53999999998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227805.02000000002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0709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665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614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336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218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28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6243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489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852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63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637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5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1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94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86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014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3662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48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9610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6756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8543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442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3428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653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067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925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" y="449667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47837" y="2810765"/>
            <a:ext cx="8610599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 prithinka.p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9710953863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Bcom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General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Shri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Shankarlal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Sundarbai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Shasun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Jain College for women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257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609600" y="1049337"/>
            <a:ext cx="88392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:  Source: Kaggle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 Selected Features: Employee ID, Name, Gender, Department, Salary, Start Date, FTE, Work Location, 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&amp; Formatting: Ensure accuracy and consistency.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Filtering: Focus on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Setup: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Values: Sum, Average of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Filters: Work Location, 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Rows: Department, Gender, FTE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Columns: Work Location, 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Distribution: Examine salary across departments and locations.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Disparities: Identify pay gaps by gender and other factors.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Visualization:Charts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Bar, pie, and histograms.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Formatting: Highlight key trends.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Reporting: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 Key findings and actionable insights.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 For fair compensation practices.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533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685800" y="1295399"/>
          <a:ext cx="866775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110959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838200" y="1600200"/>
            <a:ext cx="8458200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Salary Analysis provides valuable insights into salary distribution, highlighting disparities and trends.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findings include notable differences in salaries across departments, work locations, and gender, as well as variations by employee type and tenure.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and Address Pay Gaps: Implement strategies to correct gender and location-based salary disparities.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Informed Decision-Making: Use data-driven insights to guide fair compensation practices and budgeting.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Strategic Enhancements: Leverage findings to improve employee satisfaction and retention through equitable salary adjustments.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Overall, the analysis supports strategic HR and financial planning, fostering a more transparent and fair compensation structure.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825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204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16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4071" y="1828800"/>
            <a:ext cx="6481128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detailed understanding of the current salary distribution within the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Identification of any salary disparities and inequities.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Actionable recommendations for salary adjustments and policy changes.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ability to make data-driven decisions related to compensation and employee 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20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838200" y="2133600"/>
            <a:ext cx="74676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  Analyze salary distribution to identify disparities and improve compensation practices.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Fields:- Employee Info: ID, Name, Gender, Department, Start Date- Compensation: Salary, Employee Type (Full-time, Part-time), FTE- Location: Work Location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Setup:- Values: Average, Sum of Salary- Filters: Work Location, Employee Type-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Rows: Department, Gender, FTE-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Columns: Work Location, 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Expected Outcomes:- Understand salary distribution- Identify gender and location-based pay gaps- Provide insights for fair pay practices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87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2209800"/>
            <a:ext cx="7162799" cy="2225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Team: For fair compensation practices and salary adjustments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 &amp; Executives: To make strategic decisions on budgeting and employee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Department: To manage payroll budgets and financial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Heads: To evaluate salary structures within their teams.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&amp; Inclusion Committees: To address pay equity issues.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192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505199" y="2209800"/>
            <a:ext cx="6305549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Pivot Tables: For dynamic data analysis and visualization.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Functions: Such as AVERAGE, SUM, and COUNT to calculate salary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To highlight salary disparities and trends.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Charts and Graphs: For visual representation of salary distribution and comparisons.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078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5332" y="1600200"/>
            <a:ext cx="83886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Source: 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Features: 26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Selected Features: 9Features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ID: Unique identifier for each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Employee’s full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Gender of the employee (e.g., Male, Female).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Department where the employee 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Salary: Employee’s salary.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Start Date: Date when the employee started.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FTE: Full-Time Equivalent status (e.g., Full-time, Part-time).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Location: Geographic location of the employee’s workplace.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Type of employment (e.g., Full-time, Contract).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010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134600" y="5257800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10134600" y="5791200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62200" y="1719203"/>
            <a:ext cx="72390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Actionable Insights: Provides clear, actionable insights into salary distribution and disparities.-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Analysis: Dynamic pivot table allows for tailored analysis by department, location, and employee type.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Equity Focused: Identifies and highlights potential pay gaps by gender and other factors, promoting fair compensation.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 Clarity: Utilizes charts and graphs for easy visualization of complex salary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Decisions: Supports strategic decision-making with precise, data-driven recommendations for salary adjustments and budgeting.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18</cp:revision>
  <dcterms:created xsi:type="dcterms:W3CDTF">2024-03-29T15:07:22Z</dcterms:created>
  <dcterms:modified xsi:type="dcterms:W3CDTF">2024-09-10T13:26:00Z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