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1" r:id="rId6"/>
    <p:sldId id="275" r:id="rId7"/>
    <p:sldId id="269" r:id="rId8"/>
    <p:sldId id="276" r:id="rId9"/>
    <p:sldId id="277" r:id="rId10"/>
    <p:sldId id="279" r:id="rId11"/>
    <p:sldId id="281" r:id="rId12"/>
    <p:sldId id="280" r:id="rId13"/>
    <p:sldId id="284" r:id="rId14"/>
    <p:sldId id="272" r:id="rId15"/>
    <p:sldId id="282"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Garet" panose="020B0604020202020204" charset="0"/>
      <p:regular r:id="rId21"/>
    </p:embeddedFont>
    <p:embeddedFont>
      <p:font typeface="Garet Light" panose="020B0604020202020204" charset="0"/>
      <p:regular r:id="rId22"/>
    </p:embeddedFont>
    <p:embeddedFont>
      <p:font typeface="Neue Machina"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8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A6C923-3B5B-45B3-9893-A001B8864DD4}" v="136" dt="2024-05-21T20:04:58.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90489-A1AF-400E-92CB-2905BE93C93C}"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720DC1CE-CB44-4F13-BE97-036505A90BE4}">
      <dgm:prSet/>
      <dgm:spPr/>
      <dgm:t>
        <a:bodyPr/>
        <a:lstStyle/>
        <a:p>
          <a:pPr>
            <a:lnSpc>
              <a:spcPct val="100000"/>
            </a:lnSpc>
          </a:pPr>
          <a:r>
            <a:rPr lang="en-US" dirty="0"/>
            <a:t>Grades is considered the one of the factor affecting in increase defaulters. The company should focus on reviewing the information provided by the borrowers in more detailed manner before issuing the loan</a:t>
          </a:r>
        </a:p>
      </dgm:t>
    </dgm:pt>
    <dgm:pt modelId="{977B4D0D-7888-4542-9BB6-BFDC471A7EEE}" type="parTrans" cxnId="{F21D153D-AC03-47B3-BB80-27C616498C63}">
      <dgm:prSet/>
      <dgm:spPr/>
      <dgm:t>
        <a:bodyPr/>
        <a:lstStyle/>
        <a:p>
          <a:endParaRPr lang="en-US"/>
        </a:p>
      </dgm:t>
    </dgm:pt>
    <dgm:pt modelId="{8737F16F-49B1-460C-AF18-4F4387F16EE1}" type="sibTrans" cxnId="{F21D153D-AC03-47B3-BB80-27C616498C63}">
      <dgm:prSet/>
      <dgm:spPr/>
      <dgm:t>
        <a:bodyPr/>
        <a:lstStyle/>
        <a:p>
          <a:pPr>
            <a:lnSpc>
              <a:spcPct val="100000"/>
            </a:lnSpc>
          </a:pPr>
          <a:endParaRPr lang="en-US"/>
        </a:p>
      </dgm:t>
    </dgm:pt>
    <dgm:pt modelId="{5D1E4646-A5B9-4815-90A6-E9BA14D13BAF}">
      <dgm:prSet/>
      <dgm:spPr/>
      <dgm:t>
        <a:bodyPr/>
        <a:lstStyle/>
        <a:p>
          <a:pPr>
            <a:lnSpc>
              <a:spcPct val="100000"/>
            </a:lnSpc>
          </a:pPr>
          <a:r>
            <a:rPr lang="en-US"/>
            <a:t>Company should reduce giving loans to small business and debt consolidation since the defaulters are high under these purpose</a:t>
          </a:r>
        </a:p>
      </dgm:t>
    </dgm:pt>
    <dgm:pt modelId="{550D3863-11A9-457D-BFBE-4175A9B29541}" type="parTrans" cxnId="{359DE2B4-6A75-4360-B959-64B008EF72E4}">
      <dgm:prSet/>
      <dgm:spPr/>
      <dgm:t>
        <a:bodyPr/>
        <a:lstStyle/>
        <a:p>
          <a:endParaRPr lang="en-US"/>
        </a:p>
      </dgm:t>
    </dgm:pt>
    <dgm:pt modelId="{2F22D673-9CB9-4027-96D9-28A07FD28B1B}" type="sibTrans" cxnId="{359DE2B4-6A75-4360-B959-64B008EF72E4}">
      <dgm:prSet/>
      <dgm:spPr/>
      <dgm:t>
        <a:bodyPr/>
        <a:lstStyle/>
        <a:p>
          <a:pPr>
            <a:lnSpc>
              <a:spcPct val="100000"/>
            </a:lnSpc>
          </a:pPr>
          <a:endParaRPr lang="en-US"/>
        </a:p>
      </dgm:t>
    </dgm:pt>
    <dgm:pt modelId="{1049FFF0-562C-4560-84FF-D972264491C7}">
      <dgm:prSet/>
      <dgm:spPr/>
      <dgm:t>
        <a:bodyPr/>
        <a:lstStyle/>
        <a:p>
          <a:pPr>
            <a:lnSpc>
              <a:spcPct val="100000"/>
            </a:lnSpc>
          </a:pPr>
          <a:r>
            <a:rPr lang="en-US"/>
            <a:t>Borrowers with Rent home ownership are defaulting. Company should consider other factors while approving the loan. Factors such as annual income, experience etc…</a:t>
          </a:r>
        </a:p>
      </dgm:t>
    </dgm:pt>
    <dgm:pt modelId="{32F1078C-1C64-49B0-8646-64D1FE4CE4FE}" type="parTrans" cxnId="{1D558305-1A27-4510-9DAA-A8AA885ECB52}">
      <dgm:prSet/>
      <dgm:spPr/>
      <dgm:t>
        <a:bodyPr/>
        <a:lstStyle/>
        <a:p>
          <a:endParaRPr lang="en-US"/>
        </a:p>
      </dgm:t>
    </dgm:pt>
    <dgm:pt modelId="{1D43EAD8-D74C-41F6-9BA1-747F652A5434}" type="sibTrans" cxnId="{1D558305-1A27-4510-9DAA-A8AA885ECB52}">
      <dgm:prSet/>
      <dgm:spPr/>
      <dgm:t>
        <a:bodyPr/>
        <a:lstStyle/>
        <a:p>
          <a:pPr>
            <a:lnSpc>
              <a:spcPct val="100000"/>
            </a:lnSpc>
          </a:pPr>
          <a:endParaRPr lang="en-US"/>
        </a:p>
      </dgm:t>
    </dgm:pt>
    <dgm:pt modelId="{F68DA83A-3031-4EF5-825B-85D450E54FDC}">
      <dgm:prSet/>
      <dgm:spPr/>
      <dgm:t>
        <a:bodyPr/>
        <a:lstStyle/>
        <a:p>
          <a:pPr>
            <a:lnSpc>
              <a:spcPct val="100000"/>
            </a:lnSpc>
          </a:pPr>
          <a:r>
            <a:rPr lang="en-US"/>
            <a:t>Company should re-evaluate before issuing the loans to </a:t>
          </a:r>
          <a:r>
            <a:rPr lang="en-US" b="0" i="0"/>
            <a:t>CA,FL,TX &amp; NY status to increase the profit</a:t>
          </a:r>
          <a:endParaRPr lang="en-US"/>
        </a:p>
      </dgm:t>
    </dgm:pt>
    <dgm:pt modelId="{9A99031A-BB9F-4C8C-93D8-3B34019DEFF1}" type="parTrans" cxnId="{7BDD31F0-EF5A-4950-B498-19219C8A0345}">
      <dgm:prSet/>
      <dgm:spPr/>
      <dgm:t>
        <a:bodyPr/>
        <a:lstStyle/>
        <a:p>
          <a:endParaRPr lang="en-US"/>
        </a:p>
      </dgm:t>
    </dgm:pt>
    <dgm:pt modelId="{8EDBC16A-1438-4C87-B355-6484E4F84A38}" type="sibTrans" cxnId="{7BDD31F0-EF5A-4950-B498-19219C8A0345}">
      <dgm:prSet/>
      <dgm:spPr/>
      <dgm:t>
        <a:bodyPr/>
        <a:lstStyle/>
        <a:p>
          <a:pPr>
            <a:lnSpc>
              <a:spcPct val="100000"/>
            </a:lnSpc>
          </a:pPr>
          <a:endParaRPr lang="en-US"/>
        </a:p>
      </dgm:t>
    </dgm:pt>
    <dgm:pt modelId="{33E4B125-75AA-4EE2-AFEF-8A16F1431A72}">
      <dgm:prSet/>
      <dgm:spPr/>
      <dgm:t>
        <a:bodyPr/>
        <a:lstStyle/>
        <a:p>
          <a:pPr>
            <a:lnSpc>
              <a:spcPct val="100000"/>
            </a:lnSpc>
          </a:pPr>
          <a:r>
            <a:rPr lang="en-US"/>
            <a:t>Employee experience with 10 + yrs and less then 1 yrs have chance of defaulters. Company should look to exclude these applications.</a:t>
          </a:r>
        </a:p>
      </dgm:t>
    </dgm:pt>
    <dgm:pt modelId="{FB6CBA4C-5D37-475D-8BA5-30BF61021D3F}" type="parTrans" cxnId="{EB99A93A-6FFB-4416-872D-B5CF5B4355DD}">
      <dgm:prSet/>
      <dgm:spPr/>
      <dgm:t>
        <a:bodyPr/>
        <a:lstStyle/>
        <a:p>
          <a:endParaRPr lang="en-US"/>
        </a:p>
      </dgm:t>
    </dgm:pt>
    <dgm:pt modelId="{28B58E30-E98B-4361-81D8-0B8A80B70734}" type="sibTrans" cxnId="{EB99A93A-6FFB-4416-872D-B5CF5B4355DD}">
      <dgm:prSet/>
      <dgm:spPr/>
      <dgm:t>
        <a:bodyPr/>
        <a:lstStyle/>
        <a:p>
          <a:endParaRPr lang="en-US"/>
        </a:p>
      </dgm:t>
    </dgm:pt>
    <dgm:pt modelId="{EA9F65D2-5E23-44B1-988C-BE8DB901F326}" type="pres">
      <dgm:prSet presAssocID="{2E990489-A1AF-400E-92CB-2905BE93C93C}" presName="root" presStyleCnt="0">
        <dgm:presLayoutVars>
          <dgm:dir/>
          <dgm:resizeHandles val="exact"/>
        </dgm:presLayoutVars>
      </dgm:prSet>
      <dgm:spPr/>
    </dgm:pt>
    <dgm:pt modelId="{25F90073-DF2C-4983-9CB6-E3975AE49196}" type="pres">
      <dgm:prSet presAssocID="{2E990489-A1AF-400E-92CB-2905BE93C93C}" presName="container" presStyleCnt="0">
        <dgm:presLayoutVars>
          <dgm:dir/>
          <dgm:resizeHandles val="exact"/>
        </dgm:presLayoutVars>
      </dgm:prSet>
      <dgm:spPr/>
    </dgm:pt>
    <dgm:pt modelId="{FA9C651C-3C49-4A2E-A63C-FC6DE49B034C}" type="pres">
      <dgm:prSet presAssocID="{720DC1CE-CB44-4F13-BE97-036505A90BE4}" presName="compNode" presStyleCnt="0"/>
      <dgm:spPr/>
    </dgm:pt>
    <dgm:pt modelId="{A6282787-CFB2-418F-B08A-7C3D6432474E}" type="pres">
      <dgm:prSet presAssocID="{720DC1CE-CB44-4F13-BE97-036505A90BE4}" presName="iconBgRect" presStyleLbl="bgShp" presStyleIdx="0" presStyleCnt="5" custLinFactNeighborX="-704" custLinFactNeighborY="-13011"/>
      <dgm:spPr/>
    </dgm:pt>
    <dgm:pt modelId="{9BF888C5-0779-4E9C-9F13-C00F7A4C89B2}" type="pres">
      <dgm:prSet presAssocID="{720DC1CE-CB44-4F13-BE97-036505A90BE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ECBFAA9-C8C0-4875-84DA-9681016734B2}" type="pres">
      <dgm:prSet presAssocID="{720DC1CE-CB44-4F13-BE97-036505A90BE4}" presName="spaceRect" presStyleCnt="0"/>
      <dgm:spPr/>
    </dgm:pt>
    <dgm:pt modelId="{322D2399-EDA8-4D62-B26A-950EE977E3AA}" type="pres">
      <dgm:prSet presAssocID="{720DC1CE-CB44-4F13-BE97-036505A90BE4}" presName="textRect" presStyleLbl="revTx" presStyleIdx="0" presStyleCnt="5" custScaleX="132215" custScaleY="182951" custLinFactNeighborX="12504" custLinFactNeighborY="-14716">
        <dgm:presLayoutVars>
          <dgm:chMax val="1"/>
          <dgm:chPref val="1"/>
        </dgm:presLayoutVars>
      </dgm:prSet>
      <dgm:spPr/>
    </dgm:pt>
    <dgm:pt modelId="{398A664E-B01D-4BFC-8639-87597EAADAF1}" type="pres">
      <dgm:prSet presAssocID="{8737F16F-49B1-460C-AF18-4F4387F16EE1}" presName="sibTrans" presStyleLbl="sibTrans2D1" presStyleIdx="0" presStyleCnt="0"/>
      <dgm:spPr/>
    </dgm:pt>
    <dgm:pt modelId="{82BA969B-09CA-43A9-8467-03A4F73995EC}" type="pres">
      <dgm:prSet presAssocID="{5D1E4646-A5B9-4815-90A6-E9BA14D13BAF}" presName="compNode" presStyleCnt="0"/>
      <dgm:spPr/>
    </dgm:pt>
    <dgm:pt modelId="{F2B05CB9-E708-4944-88C8-400DC5E9BB6A}" type="pres">
      <dgm:prSet presAssocID="{5D1E4646-A5B9-4815-90A6-E9BA14D13BAF}" presName="iconBgRect" presStyleLbl="bgShp" presStyleIdx="1" presStyleCnt="5"/>
      <dgm:spPr/>
    </dgm:pt>
    <dgm:pt modelId="{669FDACA-CEEF-499C-A45F-041CE83B8497}" type="pres">
      <dgm:prSet presAssocID="{5D1E4646-A5B9-4815-90A6-E9BA14D13BA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C29E828-157D-4B04-BEB6-0439F9A7CFB6}" type="pres">
      <dgm:prSet presAssocID="{5D1E4646-A5B9-4815-90A6-E9BA14D13BAF}" presName="spaceRect" presStyleCnt="0"/>
      <dgm:spPr/>
    </dgm:pt>
    <dgm:pt modelId="{D3CF465D-89BB-40C5-99A3-F4A3F94AEB8B}" type="pres">
      <dgm:prSet presAssocID="{5D1E4646-A5B9-4815-90A6-E9BA14D13BAF}" presName="textRect" presStyleLbl="revTx" presStyleIdx="1" presStyleCnt="5" custScaleX="106232" custScaleY="108632">
        <dgm:presLayoutVars>
          <dgm:chMax val="1"/>
          <dgm:chPref val="1"/>
        </dgm:presLayoutVars>
      </dgm:prSet>
      <dgm:spPr/>
    </dgm:pt>
    <dgm:pt modelId="{C08D9648-96D2-4002-8E76-8F4CAAB75558}" type="pres">
      <dgm:prSet presAssocID="{2F22D673-9CB9-4027-96D9-28A07FD28B1B}" presName="sibTrans" presStyleLbl="sibTrans2D1" presStyleIdx="0" presStyleCnt="0"/>
      <dgm:spPr/>
    </dgm:pt>
    <dgm:pt modelId="{BCD7D3F7-86A5-4767-B1DC-DE44BA6E3FC1}" type="pres">
      <dgm:prSet presAssocID="{1049FFF0-562C-4560-84FF-D972264491C7}" presName="compNode" presStyleCnt="0"/>
      <dgm:spPr/>
    </dgm:pt>
    <dgm:pt modelId="{977C0995-E555-493B-90C7-A4D4365C86D0}" type="pres">
      <dgm:prSet presAssocID="{1049FFF0-562C-4560-84FF-D972264491C7}" presName="iconBgRect" presStyleLbl="bgShp" presStyleIdx="2" presStyleCnt="5" custLinFactNeighborX="-14474" custLinFactNeighborY="-5365"/>
      <dgm:spPr/>
    </dgm:pt>
    <dgm:pt modelId="{CE7744D0-DA1B-4E2E-A776-A8B62E7867C7}" type="pres">
      <dgm:prSet presAssocID="{1049FFF0-562C-4560-84FF-D972264491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E4ECE98A-512B-4751-94D0-250F9F93ACC5}" type="pres">
      <dgm:prSet presAssocID="{1049FFF0-562C-4560-84FF-D972264491C7}" presName="spaceRect" presStyleCnt="0"/>
      <dgm:spPr/>
    </dgm:pt>
    <dgm:pt modelId="{68FD4757-1C47-4284-A26D-19E0CB994F68}" type="pres">
      <dgm:prSet presAssocID="{1049FFF0-562C-4560-84FF-D972264491C7}" presName="textRect" presStyleLbl="revTx" presStyleIdx="2" presStyleCnt="5" custScaleX="130807" custScaleY="143897" custLinFactNeighborX="10527" custLinFactNeighborY="-105">
        <dgm:presLayoutVars>
          <dgm:chMax val="1"/>
          <dgm:chPref val="1"/>
        </dgm:presLayoutVars>
      </dgm:prSet>
      <dgm:spPr/>
    </dgm:pt>
    <dgm:pt modelId="{F5BB6363-8303-41D0-8F64-3934EED88115}" type="pres">
      <dgm:prSet presAssocID="{1D43EAD8-D74C-41F6-9BA1-747F652A5434}" presName="sibTrans" presStyleLbl="sibTrans2D1" presStyleIdx="0" presStyleCnt="0"/>
      <dgm:spPr/>
    </dgm:pt>
    <dgm:pt modelId="{F31C7237-537A-4B18-88D1-CA9E30CEDF6F}" type="pres">
      <dgm:prSet presAssocID="{F68DA83A-3031-4EF5-825B-85D450E54FDC}" presName="compNode" presStyleCnt="0"/>
      <dgm:spPr/>
    </dgm:pt>
    <dgm:pt modelId="{8297B091-26CA-44F0-9154-CF3412092E5B}" type="pres">
      <dgm:prSet presAssocID="{F68DA83A-3031-4EF5-825B-85D450E54FDC}" presName="iconBgRect" presStyleLbl="bgShp" presStyleIdx="3" presStyleCnt="5"/>
      <dgm:spPr/>
    </dgm:pt>
    <dgm:pt modelId="{D97FEC6D-D007-452D-925B-608414B5EBB6}" type="pres">
      <dgm:prSet presAssocID="{F68DA83A-3031-4EF5-825B-85D450E54F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2B73F4C4-A4F2-41F1-BBC0-19EE745ACA56}" type="pres">
      <dgm:prSet presAssocID="{F68DA83A-3031-4EF5-825B-85D450E54FDC}" presName="spaceRect" presStyleCnt="0"/>
      <dgm:spPr/>
    </dgm:pt>
    <dgm:pt modelId="{D00BC5C2-79C9-49C0-B6EC-40D5D822D82D}" type="pres">
      <dgm:prSet presAssocID="{F68DA83A-3031-4EF5-825B-85D450E54FDC}" presName="textRect" presStyleLbl="revTx" presStyleIdx="3" presStyleCnt="5" custScaleX="118922" custScaleY="114344" custLinFactNeighborX="2450">
        <dgm:presLayoutVars>
          <dgm:chMax val="1"/>
          <dgm:chPref val="1"/>
        </dgm:presLayoutVars>
      </dgm:prSet>
      <dgm:spPr/>
    </dgm:pt>
    <dgm:pt modelId="{CAB52E8C-C3BC-4D4C-B6C0-5F46645EFCD0}" type="pres">
      <dgm:prSet presAssocID="{8EDBC16A-1438-4C87-B355-6484E4F84A38}" presName="sibTrans" presStyleLbl="sibTrans2D1" presStyleIdx="0" presStyleCnt="0"/>
      <dgm:spPr/>
    </dgm:pt>
    <dgm:pt modelId="{CCB576D3-E133-46DC-9599-0F072CD3E693}" type="pres">
      <dgm:prSet presAssocID="{33E4B125-75AA-4EE2-AFEF-8A16F1431A72}" presName="compNode" presStyleCnt="0"/>
      <dgm:spPr/>
    </dgm:pt>
    <dgm:pt modelId="{53D9C675-F27E-4AAB-9BBF-6916DCF95397}" type="pres">
      <dgm:prSet presAssocID="{33E4B125-75AA-4EE2-AFEF-8A16F1431A72}" presName="iconBgRect" presStyleLbl="bgShp" presStyleIdx="4" presStyleCnt="5"/>
      <dgm:spPr/>
    </dgm:pt>
    <dgm:pt modelId="{01838899-547F-4623-9CED-D3386581BACD}" type="pres">
      <dgm:prSet presAssocID="{33E4B125-75AA-4EE2-AFEF-8A16F1431A7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d"/>
        </a:ext>
      </dgm:extLst>
    </dgm:pt>
    <dgm:pt modelId="{6FD36143-3855-441E-B76B-BBAC2FC95E6D}" type="pres">
      <dgm:prSet presAssocID="{33E4B125-75AA-4EE2-AFEF-8A16F1431A72}" presName="spaceRect" presStyleCnt="0"/>
      <dgm:spPr/>
    </dgm:pt>
    <dgm:pt modelId="{23745F5C-F595-4656-8EEB-3860E0B573E8}" type="pres">
      <dgm:prSet presAssocID="{33E4B125-75AA-4EE2-AFEF-8A16F1431A72}" presName="textRect" presStyleLbl="revTx" presStyleIdx="4" presStyleCnt="5" custScaleX="117167" custScaleY="105102" custLinFactNeighborX="6919" custLinFactNeighborY="-4621">
        <dgm:presLayoutVars>
          <dgm:chMax val="1"/>
          <dgm:chPref val="1"/>
        </dgm:presLayoutVars>
      </dgm:prSet>
      <dgm:spPr/>
    </dgm:pt>
  </dgm:ptLst>
  <dgm:cxnLst>
    <dgm:cxn modelId="{1D558305-1A27-4510-9DAA-A8AA885ECB52}" srcId="{2E990489-A1AF-400E-92CB-2905BE93C93C}" destId="{1049FFF0-562C-4560-84FF-D972264491C7}" srcOrd="2" destOrd="0" parTransId="{32F1078C-1C64-49B0-8646-64D1FE4CE4FE}" sibTransId="{1D43EAD8-D74C-41F6-9BA1-747F652A5434}"/>
    <dgm:cxn modelId="{E18A1920-A60C-4F6D-83DE-8B4A421FB42E}" type="presOf" srcId="{8737F16F-49B1-460C-AF18-4F4387F16EE1}" destId="{398A664E-B01D-4BFC-8639-87597EAADAF1}" srcOrd="0" destOrd="0" presId="urn:microsoft.com/office/officeart/2018/2/layout/IconCircleList"/>
    <dgm:cxn modelId="{EB99A93A-6FFB-4416-872D-B5CF5B4355DD}" srcId="{2E990489-A1AF-400E-92CB-2905BE93C93C}" destId="{33E4B125-75AA-4EE2-AFEF-8A16F1431A72}" srcOrd="4" destOrd="0" parTransId="{FB6CBA4C-5D37-475D-8BA5-30BF61021D3F}" sibTransId="{28B58E30-E98B-4361-81D8-0B8A80B70734}"/>
    <dgm:cxn modelId="{F21D153D-AC03-47B3-BB80-27C616498C63}" srcId="{2E990489-A1AF-400E-92CB-2905BE93C93C}" destId="{720DC1CE-CB44-4F13-BE97-036505A90BE4}" srcOrd="0" destOrd="0" parTransId="{977B4D0D-7888-4542-9BB6-BFDC471A7EEE}" sibTransId="{8737F16F-49B1-460C-AF18-4F4387F16EE1}"/>
    <dgm:cxn modelId="{CE7D617D-B472-4052-A902-651A94F9D473}" type="presOf" srcId="{2F22D673-9CB9-4027-96D9-28A07FD28B1B}" destId="{C08D9648-96D2-4002-8E76-8F4CAAB75558}" srcOrd="0" destOrd="0" presId="urn:microsoft.com/office/officeart/2018/2/layout/IconCircleList"/>
    <dgm:cxn modelId="{57F7AC8A-65C9-405D-A395-28B0FC9E7A8F}" type="presOf" srcId="{8EDBC16A-1438-4C87-B355-6484E4F84A38}" destId="{CAB52E8C-C3BC-4D4C-B6C0-5F46645EFCD0}" srcOrd="0" destOrd="0" presId="urn:microsoft.com/office/officeart/2018/2/layout/IconCircleList"/>
    <dgm:cxn modelId="{857ECB95-7A48-44F0-A13A-B5977F019769}" type="presOf" srcId="{1049FFF0-562C-4560-84FF-D972264491C7}" destId="{68FD4757-1C47-4284-A26D-19E0CB994F68}" srcOrd="0" destOrd="0" presId="urn:microsoft.com/office/officeart/2018/2/layout/IconCircleList"/>
    <dgm:cxn modelId="{359DE2B4-6A75-4360-B959-64B008EF72E4}" srcId="{2E990489-A1AF-400E-92CB-2905BE93C93C}" destId="{5D1E4646-A5B9-4815-90A6-E9BA14D13BAF}" srcOrd="1" destOrd="0" parTransId="{550D3863-11A9-457D-BFBE-4175A9B29541}" sibTransId="{2F22D673-9CB9-4027-96D9-28A07FD28B1B}"/>
    <dgm:cxn modelId="{75C40EC6-E3DE-4FC3-A56F-EA4D65C04A21}" type="presOf" srcId="{720DC1CE-CB44-4F13-BE97-036505A90BE4}" destId="{322D2399-EDA8-4D62-B26A-950EE977E3AA}" srcOrd="0" destOrd="0" presId="urn:microsoft.com/office/officeart/2018/2/layout/IconCircleList"/>
    <dgm:cxn modelId="{FC726EC8-F02F-4EFD-9849-ED13119B006C}" type="presOf" srcId="{F68DA83A-3031-4EF5-825B-85D450E54FDC}" destId="{D00BC5C2-79C9-49C0-B6EC-40D5D822D82D}" srcOrd="0" destOrd="0" presId="urn:microsoft.com/office/officeart/2018/2/layout/IconCircleList"/>
    <dgm:cxn modelId="{38E398E0-5BFE-470B-A2A0-6D57C1462436}" type="presOf" srcId="{2E990489-A1AF-400E-92CB-2905BE93C93C}" destId="{EA9F65D2-5E23-44B1-988C-BE8DB901F326}" srcOrd="0" destOrd="0" presId="urn:microsoft.com/office/officeart/2018/2/layout/IconCircleList"/>
    <dgm:cxn modelId="{28B8DDE0-990E-40EE-96AF-47712EE21AB3}" type="presOf" srcId="{5D1E4646-A5B9-4815-90A6-E9BA14D13BAF}" destId="{D3CF465D-89BB-40C5-99A3-F4A3F94AEB8B}" srcOrd="0" destOrd="0" presId="urn:microsoft.com/office/officeart/2018/2/layout/IconCircleList"/>
    <dgm:cxn modelId="{448F6AE4-DD3C-4A31-BF62-E25091E6BC67}" type="presOf" srcId="{33E4B125-75AA-4EE2-AFEF-8A16F1431A72}" destId="{23745F5C-F595-4656-8EEB-3860E0B573E8}" srcOrd="0" destOrd="0" presId="urn:microsoft.com/office/officeart/2018/2/layout/IconCircleList"/>
    <dgm:cxn modelId="{EE9642EB-DFFE-44D1-8216-773491817922}" type="presOf" srcId="{1D43EAD8-D74C-41F6-9BA1-747F652A5434}" destId="{F5BB6363-8303-41D0-8F64-3934EED88115}" srcOrd="0" destOrd="0" presId="urn:microsoft.com/office/officeart/2018/2/layout/IconCircleList"/>
    <dgm:cxn modelId="{7BDD31F0-EF5A-4950-B498-19219C8A0345}" srcId="{2E990489-A1AF-400E-92CB-2905BE93C93C}" destId="{F68DA83A-3031-4EF5-825B-85D450E54FDC}" srcOrd="3" destOrd="0" parTransId="{9A99031A-BB9F-4C8C-93D8-3B34019DEFF1}" sibTransId="{8EDBC16A-1438-4C87-B355-6484E4F84A38}"/>
    <dgm:cxn modelId="{787AEAD4-1C80-4EA7-B52E-14AB654FCA04}" type="presParOf" srcId="{EA9F65D2-5E23-44B1-988C-BE8DB901F326}" destId="{25F90073-DF2C-4983-9CB6-E3975AE49196}" srcOrd="0" destOrd="0" presId="urn:microsoft.com/office/officeart/2018/2/layout/IconCircleList"/>
    <dgm:cxn modelId="{8FF60ED3-5264-4649-94D4-684792493254}" type="presParOf" srcId="{25F90073-DF2C-4983-9CB6-E3975AE49196}" destId="{FA9C651C-3C49-4A2E-A63C-FC6DE49B034C}" srcOrd="0" destOrd="0" presId="urn:microsoft.com/office/officeart/2018/2/layout/IconCircleList"/>
    <dgm:cxn modelId="{D22D145F-1422-4F76-B1F5-BC5029CF06A7}" type="presParOf" srcId="{FA9C651C-3C49-4A2E-A63C-FC6DE49B034C}" destId="{A6282787-CFB2-418F-B08A-7C3D6432474E}" srcOrd="0" destOrd="0" presId="urn:microsoft.com/office/officeart/2018/2/layout/IconCircleList"/>
    <dgm:cxn modelId="{3994AD85-6833-447B-8E81-4A65F601D8CE}" type="presParOf" srcId="{FA9C651C-3C49-4A2E-A63C-FC6DE49B034C}" destId="{9BF888C5-0779-4E9C-9F13-C00F7A4C89B2}" srcOrd="1" destOrd="0" presId="urn:microsoft.com/office/officeart/2018/2/layout/IconCircleList"/>
    <dgm:cxn modelId="{6E5C50FA-B532-4C25-BCC1-72F0A80862FB}" type="presParOf" srcId="{FA9C651C-3C49-4A2E-A63C-FC6DE49B034C}" destId="{1ECBFAA9-C8C0-4875-84DA-9681016734B2}" srcOrd="2" destOrd="0" presId="urn:microsoft.com/office/officeart/2018/2/layout/IconCircleList"/>
    <dgm:cxn modelId="{D6C9F9C3-3BB1-4A0B-8967-21174E7F095A}" type="presParOf" srcId="{FA9C651C-3C49-4A2E-A63C-FC6DE49B034C}" destId="{322D2399-EDA8-4D62-B26A-950EE977E3AA}" srcOrd="3" destOrd="0" presId="urn:microsoft.com/office/officeart/2018/2/layout/IconCircleList"/>
    <dgm:cxn modelId="{CF4192D3-4B5F-4E15-A02C-6201449913EB}" type="presParOf" srcId="{25F90073-DF2C-4983-9CB6-E3975AE49196}" destId="{398A664E-B01D-4BFC-8639-87597EAADAF1}" srcOrd="1" destOrd="0" presId="urn:microsoft.com/office/officeart/2018/2/layout/IconCircleList"/>
    <dgm:cxn modelId="{1B134933-92AA-4C07-AC85-0C969DA17BE6}" type="presParOf" srcId="{25F90073-DF2C-4983-9CB6-E3975AE49196}" destId="{82BA969B-09CA-43A9-8467-03A4F73995EC}" srcOrd="2" destOrd="0" presId="urn:microsoft.com/office/officeart/2018/2/layout/IconCircleList"/>
    <dgm:cxn modelId="{CA0A91CE-03AD-407C-8049-8A7DBBD9DC19}" type="presParOf" srcId="{82BA969B-09CA-43A9-8467-03A4F73995EC}" destId="{F2B05CB9-E708-4944-88C8-400DC5E9BB6A}" srcOrd="0" destOrd="0" presId="urn:microsoft.com/office/officeart/2018/2/layout/IconCircleList"/>
    <dgm:cxn modelId="{C1FC2EA0-86BF-4E38-BB74-39AE36F3FD4F}" type="presParOf" srcId="{82BA969B-09CA-43A9-8467-03A4F73995EC}" destId="{669FDACA-CEEF-499C-A45F-041CE83B8497}" srcOrd="1" destOrd="0" presId="urn:microsoft.com/office/officeart/2018/2/layout/IconCircleList"/>
    <dgm:cxn modelId="{38AC3FF0-C3F1-44C8-B1C1-615D6A7E2A2D}" type="presParOf" srcId="{82BA969B-09CA-43A9-8467-03A4F73995EC}" destId="{DC29E828-157D-4B04-BEB6-0439F9A7CFB6}" srcOrd="2" destOrd="0" presId="urn:microsoft.com/office/officeart/2018/2/layout/IconCircleList"/>
    <dgm:cxn modelId="{DEAD3D55-E4CC-44CE-8D71-32A49A71C3D2}" type="presParOf" srcId="{82BA969B-09CA-43A9-8467-03A4F73995EC}" destId="{D3CF465D-89BB-40C5-99A3-F4A3F94AEB8B}" srcOrd="3" destOrd="0" presId="urn:microsoft.com/office/officeart/2018/2/layout/IconCircleList"/>
    <dgm:cxn modelId="{BBD03A12-8B77-4642-9558-D7843E28548E}" type="presParOf" srcId="{25F90073-DF2C-4983-9CB6-E3975AE49196}" destId="{C08D9648-96D2-4002-8E76-8F4CAAB75558}" srcOrd="3" destOrd="0" presId="urn:microsoft.com/office/officeart/2018/2/layout/IconCircleList"/>
    <dgm:cxn modelId="{B873668C-CCEE-442A-9C7F-01E0C3C4DB2A}" type="presParOf" srcId="{25F90073-DF2C-4983-9CB6-E3975AE49196}" destId="{BCD7D3F7-86A5-4767-B1DC-DE44BA6E3FC1}" srcOrd="4" destOrd="0" presId="urn:microsoft.com/office/officeart/2018/2/layout/IconCircleList"/>
    <dgm:cxn modelId="{65C5A7EF-18DE-4266-9FA8-78C19F57079F}" type="presParOf" srcId="{BCD7D3F7-86A5-4767-B1DC-DE44BA6E3FC1}" destId="{977C0995-E555-493B-90C7-A4D4365C86D0}" srcOrd="0" destOrd="0" presId="urn:microsoft.com/office/officeart/2018/2/layout/IconCircleList"/>
    <dgm:cxn modelId="{9A2F2906-83FA-4490-B693-F13A8EE2F11E}" type="presParOf" srcId="{BCD7D3F7-86A5-4767-B1DC-DE44BA6E3FC1}" destId="{CE7744D0-DA1B-4E2E-A776-A8B62E7867C7}" srcOrd="1" destOrd="0" presId="urn:microsoft.com/office/officeart/2018/2/layout/IconCircleList"/>
    <dgm:cxn modelId="{5AC719FF-3C3B-4A84-9F0C-FB7EF2D58E7B}" type="presParOf" srcId="{BCD7D3F7-86A5-4767-B1DC-DE44BA6E3FC1}" destId="{E4ECE98A-512B-4751-94D0-250F9F93ACC5}" srcOrd="2" destOrd="0" presId="urn:microsoft.com/office/officeart/2018/2/layout/IconCircleList"/>
    <dgm:cxn modelId="{EE967F67-1D2A-434A-9616-5F794D6977A7}" type="presParOf" srcId="{BCD7D3F7-86A5-4767-B1DC-DE44BA6E3FC1}" destId="{68FD4757-1C47-4284-A26D-19E0CB994F68}" srcOrd="3" destOrd="0" presId="urn:microsoft.com/office/officeart/2018/2/layout/IconCircleList"/>
    <dgm:cxn modelId="{5C5832F1-9D47-43D2-BD72-D8686CC4BF35}" type="presParOf" srcId="{25F90073-DF2C-4983-9CB6-E3975AE49196}" destId="{F5BB6363-8303-41D0-8F64-3934EED88115}" srcOrd="5" destOrd="0" presId="urn:microsoft.com/office/officeart/2018/2/layout/IconCircleList"/>
    <dgm:cxn modelId="{0A48F588-7BB6-4155-918F-C415FF803D9C}" type="presParOf" srcId="{25F90073-DF2C-4983-9CB6-E3975AE49196}" destId="{F31C7237-537A-4B18-88D1-CA9E30CEDF6F}" srcOrd="6" destOrd="0" presId="urn:microsoft.com/office/officeart/2018/2/layout/IconCircleList"/>
    <dgm:cxn modelId="{DD90F198-AB01-428F-884B-90B4BFF170CE}" type="presParOf" srcId="{F31C7237-537A-4B18-88D1-CA9E30CEDF6F}" destId="{8297B091-26CA-44F0-9154-CF3412092E5B}" srcOrd="0" destOrd="0" presId="urn:microsoft.com/office/officeart/2018/2/layout/IconCircleList"/>
    <dgm:cxn modelId="{97302E3E-A370-442D-ADB2-67C85FF27246}" type="presParOf" srcId="{F31C7237-537A-4B18-88D1-CA9E30CEDF6F}" destId="{D97FEC6D-D007-452D-925B-608414B5EBB6}" srcOrd="1" destOrd="0" presId="urn:microsoft.com/office/officeart/2018/2/layout/IconCircleList"/>
    <dgm:cxn modelId="{57246545-3F8C-4CC8-8000-3485376B59B2}" type="presParOf" srcId="{F31C7237-537A-4B18-88D1-CA9E30CEDF6F}" destId="{2B73F4C4-A4F2-41F1-BBC0-19EE745ACA56}" srcOrd="2" destOrd="0" presId="urn:microsoft.com/office/officeart/2018/2/layout/IconCircleList"/>
    <dgm:cxn modelId="{CCACDB99-E654-463C-8027-17141D756FC8}" type="presParOf" srcId="{F31C7237-537A-4B18-88D1-CA9E30CEDF6F}" destId="{D00BC5C2-79C9-49C0-B6EC-40D5D822D82D}" srcOrd="3" destOrd="0" presId="urn:microsoft.com/office/officeart/2018/2/layout/IconCircleList"/>
    <dgm:cxn modelId="{6F09E9DE-E93A-4414-A968-EDBD373F727A}" type="presParOf" srcId="{25F90073-DF2C-4983-9CB6-E3975AE49196}" destId="{CAB52E8C-C3BC-4D4C-B6C0-5F46645EFCD0}" srcOrd="7" destOrd="0" presId="urn:microsoft.com/office/officeart/2018/2/layout/IconCircleList"/>
    <dgm:cxn modelId="{355F79D5-E0D6-4E03-8CCB-8C435263ADF8}" type="presParOf" srcId="{25F90073-DF2C-4983-9CB6-E3975AE49196}" destId="{CCB576D3-E133-46DC-9599-0F072CD3E693}" srcOrd="8" destOrd="0" presId="urn:microsoft.com/office/officeart/2018/2/layout/IconCircleList"/>
    <dgm:cxn modelId="{37448ECB-330B-47A3-9B7F-3102757B168E}" type="presParOf" srcId="{CCB576D3-E133-46DC-9599-0F072CD3E693}" destId="{53D9C675-F27E-4AAB-9BBF-6916DCF95397}" srcOrd="0" destOrd="0" presId="urn:microsoft.com/office/officeart/2018/2/layout/IconCircleList"/>
    <dgm:cxn modelId="{0F528ABD-AC8B-4C72-A173-40FF68C273B7}" type="presParOf" srcId="{CCB576D3-E133-46DC-9599-0F072CD3E693}" destId="{01838899-547F-4623-9CED-D3386581BACD}" srcOrd="1" destOrd="0" presId="urn:microsoft.com/office/officeart/2018/2/layout/IconCircleList"/>
    <dgm:cxn modelId="{1F71AF06-1025-429D-8315-EF6FA10F16B7}" type="presParOf" srcId="{CCB576D3-E133-46DC-9599-0F072CD3E693}" destId="{6FD36143-3855-441E-B76B-BBAC2FC95E6D}" srcOrd="2" destOrd="0" presId="urn:microsoft.com/office/officeart/2018/2/layout/IconCircleList"/>
    <dgm:cxn modelId="{A9EDB044-53B9-4A21-9AEB-A941132E17D4}" type="presParOf" srcId="{CCB576D3-E133-46DC-9599-0F072CD3E693}" destId="{23745F5C-F595-4656-8EEB-3860E0B573E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82787-CFB2-418F-B08A-7C3D6432474E}">
      <dsp:nvSpPr>
        <dsp:cNvPr id="0" name=""/>
        <dsp:cNvSpPr/>
      </dsp:nvSpPr>
      <dsp:spPr>
        <a:xfrm>
          <a:off x="464710" y="1266047"/>
          <a:ext cx="1200386" cy="1200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F888C5-0779-4E9C-9F13-C00F7A4C89B2}">
      <dsp:nvSpPr>
        <dsp:cNvPr id="0" name=""/>
        <dsp:cNvSpPr/>
      </dsp:nvSpPr>
      <dsp:spPr>
        <a:xfrm>
          <a:off x="725242" y="1674311"/>
          <a:ext cx="696224" cy="696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2D2399-EDA8-4D62-B26A-950EE977E3AA}">
      <dsp:nvSpPr>
        <dsp:cNvPr id="0" name=""/>
        <dsp:cNvSpPr/>
      </dsp:nvSpPr>
      <dsp:spPr>
        <a:xfrm>
          <a:off x="1828812" y="747714"/>
          <a:ext cx="3740999" cy="219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Grades is considered the one of the factor affecting in increase defaulters. The company should focus on reviewing the information provided by the borrowers in more detailed manner before issuing the loan</a:t>
          </a:r>
        </a:p>
      </dsp:txBody>
      <dsp:txXfrm>
        <a:off x="1828812" y="747714"/>
        <a:ext cx="3740999" cy="2196118"/>
      </dsp:txXfrm>
    </dsp:sp>
    <dsp:sp modelId="{F2B05CB9-E708-4944-88C8-400DC5E9BB6A}">
      <dsp:nvSpPr>
        <dsp:cNvPr id="0" name=""/>
        <dsp:cNvSpPr/>
      </dsp:nvSpPr>
      <dsp:spPr>
        <a:xfrm>
          <a:off x="5709029" y="1422229"/>
          <a:ext cx="1200386" cy="1200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FDACA-CEEF-499C-A45F-041CE83B8497}">
      <dsp:nvSpPr>
        <dsp:cNvPr id="0" name=""/>
        <dsp:cNvSpPr/>
      </dsp:nvSpPr>
      <dsp:spPr>
        <a:xfrm>
          <a:off x="5961110" y="1674311"/>
          <a:ext cx="696224" cy="696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CF465D-89BB-40C5-99A3-F4A3F94AEB8B}">
      <dsp:nvSpPr>
        <dsp:cNvPr id="0" name=""/>
        <dsp:cNvSpPr/>
      </dsp:nvSpPr>
      <dsp:spPr>
        <a:xfrm>
          <a:off x="7078474" y="1370421"/>
          <a:ext cx="3005815" cy="130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Company should reduce giving loans to small business and debt consolidation since the defaulters are high under these purpose</a:t>
          </a:r>
        </a:p>
      </dsp:txBody>
      <dsp:txXfrm>
        <a:off x="7078474" y="1370421"/>
        <a:ext cx="3005815" cy="1304003"/>
      </dsp:txXfrm>
    </dsp:sp>
    <dsp:sp modelId="{977C0995-E555-493B-90C7-A4D4365C86D0}">
      <dsp:nvSpPr>
        <dsp:cNvPr id="0" name=""/>
        <dsp:cNvSpPr/>
      </dsp:nvSpPr>
      <dsp:spPr>
        <a:xfrm>
          <a:off x="10403561" y="1357829"/>
          <a:ext cx="1200386" cy="1200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744D0-DA1B-4E2E-A776-A8B62E7867C7}">
      <dsp:nvSpPr>
        <dsp:cNvPr id="0" name=""/>
        <dsp:cNvSpPr/>
      </dsp:nvSpPr>
      <dsp:spPr>
        <a:xfrm>
          <a:off x="10829386" y="1674311"/>
          <a:ext cx="696224" cy="696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D4757-1C47-4284-A26D-19E0CB994F68}">
      <dsp:nvSpPr>
        <dsp:cNvPr id="0" name=""/>
        <dsp:cNvSpPr/>
      </dsp:nvSpPr>
      <dsp:spPr>
        <a:xfrm>
          <a:off x="11896937" y="1157502"/>
          <a:ext cx="3701160" cy="1727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Borrowers with Rent home ownership are defaulting. Company should consider other factors while approving the loan. Factors such as annual income, experience etc…</a:t>
          </a:r>
        </a:p>
      </dsp:txBody>
      <dsp:txXfrm>
        <a:off x="11896937" y="1157502"/>
        <a:ext cx="3701160" cy="1727319"/>
      </dsp:txXfrm>
    </dsp:sp>
    <dsp:sp modelId="{8297B091-26CA-44F0-9154-CF3412092E5B}">
      <dsp:nvSpPr>
        <dsp:cNvPr id="0" name=""/>
        <dsp:cNvSpPr/>
      </dsp:nvSpPr>
      <dsp:spPr>
        <a:xfrm>
          <a:off x="473161" y="4316165"/>
          <a:ext cx="1200386" cy="1200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FEC6D-D007-452D-925B-608414B5EBB6}">
      <dsp:nvSpPr>
        <dsp:cNvPr id="0" name=""/>
        <dsp:cNvSpPr/>
      </dsp:nvSpPr>
      <dsp:spPr>
        <a:xfrm>
          <a:off x="725242" y="4568246"/>
          <a:ext cx="696224" cy="696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0BC5C2-79C9-49C0-B6EC-40D5D822D82D}">
      <dsp:nvSpPr>
        <dsp:cNvPr id="0" name=""/>
        <dsp:cNvSpPr/>
      </dsp:nvSpPr>
      <dsp:spPr>
        <a:xfrm>
          <a:off x="1732398" y="4230073"/>
          <a:ext cx="3364876" cy="1372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Company should re-evaluate before issuing the loans to </a:t>
          </a:r>
          <a:r>
            <a:rPr lang="en-US" sz="1500" b="0" i="0" kern="1200"/>
            <a:t>CA,FL,TX &amp; NY status to increase the profit</a:t>
          </a:r>
          <a:endParaRPr lang="en-US" sz="1500" kern="1200"/>
        </a:p>
      </dsp:txBody>
      <dsp:txXfrm>
        <a:off x="1732398" y="4230073"/>
        <a:ext cx="3364876" cy="1372569"/>
      </dsp:txXfrm>
    </dsp:sp>
    <dsp:sp modelId="{53D9C675-F27E-4AAB-9BBF-6916DCF95397}">
      <dsp:nvSpPr>
        <dsp:cNvPr id="0" name=""/>
        <dsp:cNvSpPr/>
      </dsp:nvSpPr>
      <dsp:spPr>
        <a:xfrm>
          <a:off x="5520968" y="4316165"/>
          <a:ext cx="1200386" cy="1200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38899-547F-4623-9CED-D3386581BACD}">
      <dsp:nvSpPr>
        <dsp:cNvPr id="0" name=""/>
        <dsp:cNvSpPr/>
      </dsp:nvSpPr>
      <dsp:spPr>
        <a:xfrm>
          <a:off x="5773049" y="4568246"/>
          <a:ext cx="696224" cy="6962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745F5C-F595-4656-8EEB-3860E0B573E8}">
      <dsp:nvSpPr>
        <dsp:cNvPr id="0" name=""/>
        <dsp:cNvSpPr/>
      </dsp:nvSpPr>
      <dsp:spPr>
        <a:xfrm>
          <a:off x="6931483" y="4230073"/>
          <a:ext cx="3315219" cy="1261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Employee experience with 10 + yrs and less then 1 yrs have chance of defaulters. Company should look to exclude these applications.</a:t>
          </a:r>
        </a:p>
      </dsp:txBody>
      <dsp:txXfrm>
        <a:off x="6931483" y="4230073"/>
        <a:ext cx="3315219" cy="126162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4236"/>
        </a:solidFill>
        <a:effectLst/>
      </p:bgPr>
    </p:bg>
    <p:spTree>
      <p:nvGrpSpPr>
        <p:cNvPr id="1" name=""/>
        <p:cNvGrpSpPr/>
        <p:nvPr/>
      </p:nvGrpSpPr>
      <p:grpSpPr>
        <a:xfrm>
          <a:off x="0" y="0"/>
          <a:ext cx="0" cy="0"/>
          <a:chOff x="0" y="0"/>
          <a:chExt cx="0" cy="0"/>
        </a:xfrm>
      </p:grpSpPr>
      <p:sp>
        <p:nvSpPr>
          <p:cNvPr id="2" name="Freeform 2"/>
          <p:cNvSpPr/>
          <p:nvPr/>
        </p:nvSpPr>
        <p:spPr>
          <a:xfrm>
            <a:off x="-5787945" y="-644445"/>
            <a:ext cx="11575889" cy="11575889"/>
          </a:xfrm>
          <a:custGeom>
            <a:avLst/>
            <a:gdLst/>
            <a:ahLst/>
            <a:cxnLst/>
            <a:rect l="l" t="t" r="r" b="b"/>
            <a:pathLst>
              <a:path w="11575889" h="11575889">
                <a:moveTo>
                  <a:pt x="0" y="0"/>
                </a:moveTo>
                <a:lnTo>
                  <a:pt x="11575890" y="0"/>
                </a:lnTo>
                <a:lnTo>
                  <a:pt x="11575890" y="11575890"/>
                </a:lnTo>
                <a:lnTo>
                  <a:pt x="0" y="1157589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5787945" y="2787537"/>
            <a:ext cx="11580417" cy="4810523"/>
            <a:chOff x="0" y="0"/>
            <a:chExt cx="15440556" cy="6414031"/>
          </a:xfrm>
        </p:grpSpPr>
        <p:sp>
          <p:nvSpPr>
            <p:cNvPr id="5" name="TextBox 5"/>
            <p:cNvSpPr txBox="1"/>
            <p:nvPr/>
          </p:nvSpPr>
          <p:spPr>
            <a:xfrm>
              <a:off x="0" y="-9525"/>
              <a:ext cx="15440556" cy="5648325"/>
            </a:xfrm>
            <a:prstGeom prst="rect">
              <a:avLst/>
            </a:prstGeom>
          </p:spPr>
          <p:txBody>
            <a:bodyPr lIns="0" tIns="0" rIns="0" bIns="0" rtlCol="0" anchor="t">
              <a:spAutoFit/>
            </a:bodyPr>
            <a:lstStyle/>
            <a:p>
              <a:pPr algn="l">
                <a:lnSpc>
                  <a:spcPts val="11159"/>
                </a:lnSpc>
              </a:pPr>
              <a:r>
                <a:rPr lang="en-US" sz="9299" dirty="0">
                  <a:solidFill>
                    <a:srgbClr val="B3E4C5"/>
                  </a:solidFill>
                  <a:latin typeface="Neue Machina"/>
                </a:rPr>
                <a:t>LENDING CLUB LOAN ANALYSIS</a:t>
              </a:r>
            </a:p>
            <a:p>
              <a:pPr algn="l">
                <a:lnSpc>
                  <a:spcPts val="11159"/>
                </a:lnSpc>
              </a:pPr>
              <a:endParaRPr lang="en-US" sz="9299" dirty="0">
                <a:solidFill>
                  <a:srgbClr val="B3E4C5"/>
                </a:solidFill>
                <a:latin typeface="Neue Machina"/>
              </a:endParaRPr>
            </a:p>
          </p:txBody>
        </p:sp>
        <p:sp>
          <p:nvSpPr>
            <p:cNvPr id="6" name="TextBox 6"/>
            <p:cNvSpPr txBox="1"/>
            <p:nvPr/>
          </p:nvSpPr>
          <p:spPr>
            <a:xfrm>
              <a:off x="0" y="5866733"/>
              <a:ext cx="10494700" cy="547298"/>
            </a:xfrm>
            <a:prstGeom prst="rect">
              <a:avLst/>
            </a:prstGeom>
          </p:spPr>
          <p:txBody>
            <a:bodyPr lIns="0" tIns="0" rIns="0" bIns="0" rtlCol="0" anchor="t">
              <a:spAutoFit/>
            </a:bodyPr>
            <a:lstStyle/>
            <a:p>
              <a:pPr algn="l">
                <a:lnSpc>
                  <a:spcPts val="3494"/>
                </a:lnSpc>
              </a:pPr>
              <a:r>
                <a:rPr lang="en-US" sz="2495">
                  <a:solidFill>
                    <a:srgbClr val="B3E4C5"/>
                  </a:solidFill>
                  <a:latin typeface="Garet Light"/>
                </a:rPr>
                <a:t>Presented by: Priya Sharma and Sri Priya Valluru</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9588874" y="752476"/>
            <a:ext cx="6622272" cy="25743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400" dirty="0">
                <a:latin typeface="+mj-lt"/>
                <a:ea typeface="+mj-ea"/>
                <a:cs typeface="+mj-cs"/>
              </a:rPr>
              <a:t>Loan Interest Rate</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9866" cy="10287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66D2F5-CD27-FD89-9301-493CB01F544D}"/>
              </a:ext>
            </a:extLst>
          </p:cNvPr>
          <p:cNvSpPr txBox="1"/>
          <p:nvPr/>
        </p:nvSpPr>
        <p:spPr>
          <a:xfrm>
            <a:off x="9588874" y="3968883"/>
            <a:ext cx="6652082" cy="5565640"/>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3000" dirty="0">
                <a:solidFill>
                  <a:schemeClr val="tx1">
                    <a:alpha val="80000"/>
                  </a:schemeClr>
                </a:solidFill>
              </a:rPr>
              <a:t>We can see that from the graph, the number of loans given at the interest rate of 10-15%.</a:t>
            </a:r>
            <a:endParaRPr lang="en-US" sz="30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3000" dirty="0">
              <a:solidFill>
                <a:schemeClr val="tx1">
                  <a:alpha val="80000"/>
                </a:schemeClr>
              </a:solidFill>
            </a:endParaRP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79243" y="5428908"/>
            <a:ext cx="0" cy="4858092"/>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F2757B4-90B5-C150-3D46-85F074D62E0E}"/>
              </a:ext>
            </a:extLst>
          </p:cNvPr>
          <p:cNvPicPr>
            <a:picLocks noChangeAspect="1"/>
          </p:cNvPicPr>
          <p:nvPr/>
        </p:nvPicPr>
        <p:blipFill>
          <a:blip r:embed="rId2"/>
          <a:stretch>
            <a:fillRect/>
          </a:stretch>
        </p:blipFill>
        <p:spPr>
          <a:xfrm>
            <a:off x="228600" y="1485900"/>
            <a:ext cx="7538912" cy="5565640"/>
          </a:xfrm>
          <a:prstGeom prst="rect">
            <a:avLst/>
          </a:prstGeom>
        </p:spPr>
      </p:pic>
    </p:spTree>
    <p:extLst>
      <p:ext uri="{BB962C8B-B14F-4D97-AF65-F5344CB8AC3E}">
        <p14:creationId xmlns:p14="http://schemas.microsoft.com/office/powerpoint/2010/main" val="6243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9618136" y="752476"/>
            <a:ext cx="6593010" cy="25743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400" kern="1200" dirty="0">
                <a:solidFill>
                  <a:schemeClr val="tx1"/>
                </a:solidFill>
                <a:latin typeface="+mj-lt"/>
                <a:ea typeface="+mj-ea"/>
                <a:cs typeface="+mj-cs"/>
              </a:rPr>
              <a:t>Address States</a:t>
            </a:r>
          </a:p>
        </p:txBody>
      </p:sp>
      <p:sp>
        <p:nvSpPr>
          <p:cNvPr id="25"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9866" cy="10287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562081-F975-FA7E-8423-FB5B602CC724}"/>
              </a:ext>
            </a:extLst>
          </p:cNvPr>
          <p:cNvPicPr>
            <a:picLocks noChangeAspect="1"/>
          </p:cNvPicPr>
          <p:nvPr/>
        </p:nvPicPr>
        <p:blipFill>
          <a:blip r:embed="rId2"/>
          <a:stretch>
            <a:fillRect/>
          </a:stretch>
        </p:blipFill>
        <p:spPr>
          <a:xfrm>
            <a:off x="418714" y="2568586"/>
            <a:ext cx="7832438" cy="5149828"/>
          </a:xfrm>
          <a:prstGeom prst="rect">
            <a:avLst/>
          </a:prstGeom>
        </p:spPr>
      </p:pic>
      <p:sp>
        <p:nvSpPr>
          <p:cNvPr id="7" name="TextBox 6">
            <a:extLst>
              <a:ext uri="{FF2B5EF4-FFF2-40B4-BE49-F238E27FC236}">
                <a16:creationId xmlns:a16="http://schemas.microsoft.com/office/drawing/2014/main" id="{9266D2F5-CD27-FD89-9301-493CB01F544D}"/>
              </a:ext>
            </a:extLst>
          </p:cNvPr>
          <p:cNvSpPr txBox="1"/>
          <p:nvPr/>
        </p:nvSpPr>
        <p:spPr>
          <a:xfrm>
            <a:off x="9588874" y="3968883"/>
            <a:ext cx="6652082" cy="5565640"/>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3000" b="0" i="0" dirty="0">
                <a:solidFill>
                  <a:schemeClr val="tx1">
                    <a:alpha val="80000"/>
                  </a:schemeClr>
                </a:solidFill>
                <a:effectLst/>
              </a:rPr>
              <a:t>We can see that, in the CA,FL,TX &amp; NY state, have higher charged off loans</a:t>
            </a:r>
          </a:p>
          <a:p>
            <a:pPr indent="-228600">
              <a:lnSpc>
                <a:spcPct val="90000"/>
              </a:lnSpc>
              <a:spcAft>
                <a:spcPts val="600"/>
              </a:spcAft>
              <a:buFont typeface="Arial" panose="020B0604020202020204" pitchFamily="34" charset="0"/>
              <a:buChar char="•"/>
            </a:pPr>
            <a:endParaRPr lang="en-US" sz="3000" dirty="0">
              <a:solidFill>
                <a:schemeClr val="tx1">
                  <a:alpha val="80000"/>
                </a:schemeClr>
              </a:solidFill>
            </a:endParaRPr>
          </a:p>
        </p:txBody>
      </p:sp>
      <p:cxnSp>
        <p:nvCxnSpPr>
          <p:cNvPr id="2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79243" y="5415591"/>
            <a:ext cx="0" cy="4858092"/>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92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9618136" y="752476"/>
            <a:ext cx="6593010" cy="25743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400" kern="1200" dirty="0">
                <a:solidFill>
                  <a:schemeClr val="tx1"/>
                </a:solidFill>
                <a:latin typeface="+mj-lt"/>
                <a:ea typeface="+mj-ea"/>
                <a:cs typeface="+mj-cs"/>
              </a:rPr>
              <a:t>Loan Grade</a:t>
            </a:r>
          </a:p>
        </p:txBody>
      </p:sp>
      <p:sp>
        <p:nvSpPr>
          <p:cNvPr id="18" name="Rectangle 1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9866" cy="10287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graph with different colored bars&#10;&#10;Description automatically generated with medium confidence">
            <a:extLst>
              <a:ext uri="{FF2B5EF4-FFF2-40B4-BE49-F238E27FC236}">
                <a16:creationId xmlns:a16="http://schemas.microsoft.com/office/drawing/2014/main" id="{8540BA5B-12D3-08A9-67C1-AC74FD610E71}"/>
              </a:ext>
            </a:extLst>
          </p:cNvPr>
          <p:cNvPicPr>
            <a:picLocks noChangeAspect="1"/>
          </p:cNvPicPr>
          <p:nvPr/>
        </p:nvPicPr>
        <p:blipFill>
          <a:blip r:embed="rId2"/>
          <a:stretch>
            <a:fillRect/>
          </a:stretch>
        </p:blipFill>
        <p:spPr>
          <a:xfrm>
            <a:off x="418714" y="2431519"/>
            <a:ext cx="7832438" cy="5423962"/>
          </a:xfrm>
          <a:prstGeom prst="rect">
            <a:avLst/>
          </a:prstGeom>
        </p:spPr>
      </p:pic>
      <p:sp>
        <p:nvSpPr>
          <p:cNvPr id="7" name="TextBox 6">
            <a:extLst>
              <a:ext uri="{FF2B5EF4-FFF2-40B4-BE49-F238E27FC236}">
                <a16:creationId xmlns:a16="http://schemas.microsoft.com/office/drawing/2014/main" id="{9266D2F5-CD27-FD89-9301-493CB01F544D}"/>
              </a:ext>
            </a:extLst>
          </p:cNvPr>
          <p:cNvSpPr txBox="1"/>
          <p:nvPr/>
        </p:nvSpPr>
        <p:spPr>
          <a:xfrm>
            <a:off x="9588874" y="3968883"/>
            <a:ext cx="6652082" cy="5565640"/>
          </a:xfrm>
          <a:prstGeom prst="rect">
            <a:avLst/>
          </a:prstGeom>
        </p:spPr>
        <p:txBody>
          <a:bodyPr vert="horz" lIns="91440" tIns="45720" rIns="91440" bIns="45720" rtlCol="0" anchor="t">
            <a:normAutofit/>
          </a:bodyPr>
          <a:lstStyle/>
          <a:p>
            <a:pPr>
              <a:lnSpc>
                <a:spcPct val="90000"/>
              </a:lnSpc>
            </a:pPr>
            <a:r>
              <a:rPr lang="en-US" sz="3000" b="0" i="0" dirty="0">
                <a:solidFill>
                  <a:schemeClr val="tx1">
                    <a:alpha val="80000"/>
                  </a:schemeClr>
                </a:solidFill>
                <a:effectLst/>
              </a:rPr>
              <a:t>The Charged Off is high in the Grade B as we can see from the graph</a:t>
            </a:r>
          </a:p>
          <a:p>
            <a:pPr indent="-228600">
              <a:lnSpc>
                <a:spcPct val="90000"/>
              </a:lnSpc>
              <a:spcAft>
                <a:spcPts val="600"/>
              </a:spcAft>
              <a:buFont typeface="Arial" panose="020B0604020202020204" pitchFamily="34" charset="0"/>
              <a:buChar char="•"/>
            </a:pPr>
            <a:endParaRPr lang="en-US" sz="3000" dirty="0">
              <a:solidFill>
                <a:schemeClr val="tx1">
                  <a:alpha val="80000"/>
                </a:schemeClr>
              </a:solidFill>
            </a:endParaRPr>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79243" y="5415591"/>
            <a:ext cx="0" cy="4858092"/>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88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9618136" y="752476"/>
            <a:ext cx="7450664" cy="2574383"/>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endParaRPr lang="en-US" sz="8400" kern="1200" dirty="0">
              <a:solidFill>
                <a:schemeClr val="tx1"/>
              </a:solidFill>
              <a:latin typeface="+mj-lt"/>
              <a:ea typeface="+mj-ea"/>
              <a:cs typeface="+mj-cs"/>
            </a:endParaRPr>
          </a:p>
          <a:p>
            <a:pPr>
              <a:lnSpc>
                <a:spcPct val="90000"/>
              </a:lnSpc>
              <a:spcBef>
                <a:spcPct val="0"/>
              </a:spcBef>
              <a:spcAft>
                <a:spcPts val="600"/>
              </a:spcAft>
            </a:pPr>
            <a:r>
              <a:rPr lang="en-US" sz="8400" kern="1200" dirty="0">
                <a:solidFill>
                  <a:schemeClr val="tx1"/>
                </a:solidFill>
                <a:latin typeface="+mj-lt"/>
                <a:ea typeface="+mj-ea"/>
                <a:cs typeface="+mj-cs"/>
              </a:rPr>
              <a:t>Employment Length</a:t>
            </a:r>
          </a:p>
          <a:p>
            <a:pPr>
              <a:lnSpc>
                <a:spcPct val="90000"/>
              </a:lnSpc>
              <a:spcBef>
                <a:spcPct val="0"/>
              </a:spcBef>
              <a:spcAft>
                <a:spcPts val="600"/>
              </a:spcAft>
            </a:pPr>
            <a:endParaRPr lang="en-US" sz="8400" kern="1200" dirty="0">
              <a:solidFill>
                <a:schemeClr val="tx1"/>
              </a:solidFill>
              <a:latin typeface="+mj-lt"/>
              <a:ea typeface="+mj-ea"/>
              <a:cs typeface="+mj-cs"/>
            </a:endParaRPr>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9866" cy="10287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0976E0F-AF34-E2F5-E9A4-8522A9086258}"/>
              </a:ext>
            </a:extLst>
          </p:cNvPr>
          <p:cNvSpPr txBox="1"/>
          <p:nvPr/>
        </p:nvSpPr>
        <p:spPr>
          <a:xfrm>
            <a:off x="9588874" y="3968883"/>
            <a:ext cx="6652082" cy="556564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800" b="0" i="0" dirty="0">
                <a:effectLst/>
                <a:latin typeface="system-ui"/>
              </a:rPr>
              <a:t>Mostly 10+ years of experience employer have chances to be a defaulters and then next we have &lt; 1 year experience borrowers.</a:t>
            </a:r>
            <a:endParaRPr lang="en-US" sz="3000" dirty="0">
              <a:solidFill>
                <a:schemeClr val="tx1">
                  <a:alpha val="80000"/>
                </a:schemeClr>
              </a:solidFill>
            </a:endParaRP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79243" y="5415591"/>
            <a:ext cx="0" cy="4858092"/>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9C1FED5-346D-E1E3-6BA3-C228D4AF4A97}"/>
              </a:ext>
            </a:extLst>
          </p:cNvPr>
          <p:cNvPicPr>
            <a:picLocks noChangeAspect="1"/>
          </p:cNvPicPr>
          <p:nvPr/>
        </p:nvPicPr>
        <p:blipFill>
          <a:blip r:embed="rId2"/>
          <a:stretch>
            <a:fillRect/>
          </a:stretch>
        </p:blipFill>
        <p:spPr>
          <a:xfrm>
            <a:off x="625337" y="1866900"/>
            <a:ext cx="7540620" cy="5305425"/>
          </a:xfrm>
          <a:prstGeom prst="rect">
            <a:avLst/>
          </a:prstGeom>
        </p:spPr>
      </p:pic>
    </p:spTree>
    <p:extLst>
      <p:ext uri="{BB962C8B-B14F-4D97-AF65-F5344CB8AC3E}">
        <p14:creationId xmlns:p14="http://schemas.microsoft.com/office/powerpoint/2010/main" val="354138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9618136" y="752476"/>
            <a:ext cx="6593010" cy="25743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400" kern="1200" dirty="0">
                <a:solidFill>
                  <a:schemeClr val="tx1"/>
                </a:solidFill>
                <a:latin typeface="+mj-lt"/>
                <a:ea typeface="+mj-ea"/>
                <a:cs typeface="+mj-cs"/>
              </a:rPr>
              <a:t>Heatmap</a:t>
            </a:r>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9866" cy="10287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46A9EF33-95B8-A4EC-EE36-E9AED3239909}"/>
              </a:ext>
            </a:extLst>
          </p:cNvPr>
          <p:cNvPicPr>
            <a:picLocks noChangeAspect="1"/>
          </p:cNvPicPr>
          <p:nvPr/>
        </p:nvPicPr>
        <p:blipFill>
          <a:blip r:embed="rId2"/>
          <a:stretch>
            <a:fillRect/>
          </a:stretch>
        </p:blipFill>
        <p:spPr>
          <a:xfrm>
            <a:off x="418714" y="1834296"/>
            <a:ext cx="7832438" cy="6618409"/>
          </a:xfrm>
          <a:prstGeom prst="rect">
            <a:avLst/>
          </a:prstGeom>
        </p:spPr>
      </p:pic>
      <p:sp>
        <p:nvSpPr>
          <p:cNvPr id="14" name="TextBox 13">
            <a:extLst>
              <a:ext uri="{FF2B5EF4-FFF2-40B4-BE49-F238E27FC236}">
                <a16:creationId xmlns:a16="http://schemas.microsoft.com/office/drawing/2014/main" id="{30976E0F-AF34-E2F5-E9A4-8522A9086258}"/>
              </a:ext>
            </a:extLst>
          </p:cNvPr>
          <p:cNvSpPr txBox="1"/>
          <p:nvPr/>
        </p:nvSpPr>
        <p:spPr>
          <a:xfrm>
            <a:off x="9588874" y="3968883"/>
            <a:ext cx="6652082" cy="556564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3000" dirty="0">
                <a:solidFill>
                  <a:schemeClr val="tx1">
                    <a:alpha val="80000"/>
                  </a:schemeClr>
                </a:solidFill>
              </a:rPr>
              <a:t>Loan amount, investor amount, funding amount are strongly correlated.</a:t>
            </a:r>
          </a:p>
          <a:p>
            <a:pPr indent="-228600">
              <a:lnSpc>
                <a:spcPct val="90000"/>
              </a:lnSpc>
              <a:spcAft>
                <a:spcPts val="600"/>
              </a:spcAft>
              <a:buFont typeface="Arial" panose="020B0604020202020204" pitchFamily="34" charset="0"/>
              <a:buChar char="•"/>
            </a:pPr>
            <a:endParaRPr lang="en-US" sz="3000" dirty="0">
              <a:solidFill>
                <a:schemeClr val="tx1">
                  <a:alpha val="80000"/>
                </a:schemeClr>
              </a:solidFill>
            </a:endParaRPr>
          </a:p>
          <a:p>
            <a:pPr indent="-228600">
              <a:lnSpc>
                <a:spcPct val="90000"/>
              </a:lnSpc>
              <a:spcAft>
                <a:spcPts val="600"/>
              </a:spcAft>
              <a:buFont typeface="Arial" panose="020B0604020202020204" pitchFamily="34" charset="0"/>
              <a:buChar char="•"/>
            </a:pPr>
            <a:r>
              <a:rPr lang="en-US" sz="3000" dirty="0" err="1">
                <a:solidFill>
                  <a:schemeClr val="tx1">
                    <a:alpha val="80000"/>
                  </a:schemeClr>
                </a:solidFill>
              </a:rPr>
              <a:t>Annual_inc</a:t>
            </a:r>
            <a:r>
              <a:rPr lang="en-US" sz="3000" dirty="0">
                <a:solidFill>
                  <a:schemeClr val="tx1">
                    <a:alpha val="80000"/>
                  </a:schemeClr>
                </a:solidFill>
              </a:rPr>
              <a:t> and </a:t>
            </a:r>
            <a:r>
              <a:rPr lang="en-US" sz="3000" dirty="0" err="1">
                <a:solidFill>
                  <a:schemeClr val="tx1">
                    <a:alpha val="80000"/>
                  </a:schemeClr>
                </a:solidFill>
              </a:rPr>
              <a:t>dti</a:t>
            </a:r>
            <a:r>
              <a:rPr lang="en-US" sz="3000" dirty="0">
                <a:solidFill>
                  <a:schemeClr val="tx1">
                    <a:alpha val="80000"/>
                  </a:schemeClr>
                </a:solidFill>
              </a:rPr>
              <a:t> (-0.12): This is a weak correlation, and it suggests that as annual income increases, the DTI tends to decrease slightly, but the relationship is not strong.</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79243" y="5415591"/>
            <a:ext cx="0" cy="4858092"/>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94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ED65DF-1838-0AB5-C027-6F957653C32B}"/>
              </a:ext>
            </a:extLst>
          </p:cNvPr>
          <p:cNvSpPr txBox="1"/>
          <p:nvPr/>
        </p:nvSpPr>
        <p:spPr>
          <a:xfrm>
            <a:off x="1257300" y="835492"/>
            <a:ext cx="15773400" cy="17005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800" kern="1200">
                <a:solidFill>
                  <a:schemeClr val="tx1"/>
                </a:solidFill>
                <a:latin typeface="+mj-lt"/>
                <a:ea typeface="+mj-ea"/>
                <a:cs typeface="+mj-cs"/>
              </a:rPr>
              <a:t>Conclusion &amp; Recommendations</a:t>
            </a:r>
          </a:p>
        </p:txBody>
      </p:sp>
      <p:graphicFrame>
        <p:nvGraphicFramePr>
          <p:cNvPr id="42" name="TextBox 4">
            <a:extLst>
              <a:ext uri="{FF2B5EF4-FFF2-40B4-BE49-F238E27FC236}">
                <a16:creationId xmlns:a16="http://schemas.microsoft.com/office/drawing/2014/main" id="{7358B365-5D2C-F62F-FBE6-EE8C4BFA4097}"/>
              </a:ext>
            </a:extLst>
          </p:cNvPr>
          <p:cNvGraphicFramePr/>
          <p:nvPr>
            <p:extLst>
              <p:ext uri="{D42A27DB-BD31-4B8C-83A1-F6EECF244321}">
                <p14:modId xmlns:p14="http://schemas.microsoft.com/office/powerpoint/2010/main" val="1071341313"/>
              </p:ext>
            </p:extLst>
          </p:nvPr>
        </p:nvGraphicFramePr>
        <p:xfrm>
          <a:off x="762000" y="2400300"/>
          <a:ext cx="15773400" cy="6527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265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08867"/>
        </a:solidFill>
        <a:effectLst/>
      </p:bgPr>
    </p:bg>
    <p:spTree>
      <p:nvGrpSpPr>
        <p:cNvPr id="1" name=""/>
        <p:cNvGrpSpPr/>
        <p:nvPr/>
      </p:nvGrpSpPr>
      <p:grpSpPr>
        <a:xfrm>
          <a:off x="0" y="0"/>
          <a:ext cx="0" cy="0"/>
          <a:chOff x="0" y="0"/>
          <a:chExt cx="0" cy="0"/>
        </a:xfrm>
      </p:grpSpPr>
      <p:sp>
        <p:nvSpPr>
          <p:cNvPr id="2" name="Freeform 2"/>
          <p:cNvSpPr/>
          <p:nvPr/>
        </p:nvSpPr>
        <p:spPr>
          <a:xfrm rot="-10800000">
            <a:off x="-369803" y="3315789"/>
            <a:ext cx="8448122" cy="4838470"/>
          </a:xfrm>
          <a:custGeom>
            <a:avLst/>
            <a:gdLst/>
            <a:ahLst/>
            <a:cxnLst/>
            <a:rect l="l" t="t" r="r" b="b"/>
            <a:pathLst>
              <a:path w="8448122" h="4838470">
                <a:moveTo>
                  <a:pt x="0" y="0"/>
                </a:moveTo>
                <a:lnTo>
                  <a:pt x="8448121" y="0"/>
                </a:lnTo>
                <a:lnTo>
                  <a:pt x="8448121" y="4838469"/>
                </a:lnTo>
                <a:lnTo>
                  <a:pt x="0" y="4838469"/>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5664327" y="5031842"/>
            <a:ext cx="223315" cy="223315"/>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3E4C5"/>
            </a:solidFill>
          </p:spPr>
        </p:sp>
      </p:grpSp>
      <p:sp>
        <p:nvSpPr>
          <p:cNvPr id="8" name="TextBox 8"/>
          <p:cNvSpPr txBox="1"/>
          <p:nvPr/>
        </p:nvSpPr>
        <p:spPr>
          <a:xfrm>
            <a:off x="835969" y="845183"/>
            <a:ext cx="8115300" cy="1381125"/>
          </a:xfrm>
          <a:prstGeom prst="rect">
            <a:avLst/>
          </a:prstGeom>
        </p:spPr>
        <p:txBody>
          <a:bodyPr lIns="0" tIns="0" rIns="0" bIns="0" rtlCol="0" anchor="t">
            <a:spAutoFit/>
          </a:bodyPr>
          <a:lstStyle/>
          <a:p>
            <a:pPr marL="0" lvl="0" indent="0" algn="l">
              <a:lnSpc>
                <a:spcPts val="10800"/>
              </a:lnSpc>
              <a:spcBef>
                <a:spcPct val="0"/>
              </a:spcBef>
            </a:pPr>
            <a:r>
              <a:rPr lang="en-US" sz="9000">
                <a:solidFill>
                  <a:srgbClr val="B3E4C5"/>
                </a:solidFill>
                <a:latin typeface="Neue Machina"/>
              </a:rPr>
              <a:t>Agenda</a:t>
            </a:r>
          </a:p>
        </p:txBody>
      </p:sp>
      <p:grpSp>
        <p:nvGrpSpPr>
          <p:cNvPr id="9" name="Group 9"/>
          <p:cNvGrpSpPr/>
          <p:nvPr/>
        </p:nvGrpSpPr>
        <p:grpSpPr>
          <a:xfrm>
            <a:off x="9522769" y="1249214"/>
            <a:ext cx="6901839" cy="3892254"/>
            <a:chOff x="0" y="-66675"/>
            <a:chExt cx="9202452" cy="5189672"/>
          </a:xfrm>
        </p:grpSpPr>
        <p:sp>
          <p:nvSpPr>
            <p:cNvPr id="10" name="TextBox 10"/>
            <p:cNvSpPr txBox="1"/>
            <p:nvPr/>
          </p:nvSpPr>
          <p:spPr>
            <a:xfrm>
              <a:off x="0" y="-66675"/>
              <a:ext cx="9202452" cy="659839"/>
            </a:xfrm>
            <a:prstGeom prst="rect">
              <a:avLst/>
            </a:prstGeom>
          </p:spPr>
          <p:txBody>
            <a:bodyPr lIns="0" tIns="0" rIns="0" bIns="0" rtlCol="0" anchor="t">
              <a:spAutoFit/>
            </a:bodyPr>
            <a:lstStyle/>
            <a:p>
              <a:pPr algn="l">
                <a:lnSpc>
                  <a:spcPts val="4009"/>
                </a:lnSpc>
              </a:pPr>
              <a:r>
                <a:rPr lang="en-US" sz="2863" u="sng" dirty="0">
                  <a:solidFill>
                    <a:srgbClr val="B3E4C5"/>
                  </a:solidFill>
                  <a:latin typeface="Garet"/>
                </a:rPr>
                <a:t>Identifying the Business Problem</a:t>
              </a:r>
            </a:p>
          </p:txBody>
        </p:sp>
        <p:sp>
          <p:nvSpPr>
            <p:cNvPr id="11" name="TextBox 11"/>
            <p:cNvSpPr txBox="1"/>
            <p:nvPr/>
          </p:nvSpPr>
          <p:spPr>
            <a:xfrm>
              <a:off x="0" y="986016"/>
              <a:ext cx="9202452" cy="659839"/>
            </a:xfrm>
            <a:prstGeom prst="rect">
              <a:avLst/>
            </a:prstGeom>
          </p:spPr>
          <p:txBody>
            <a:bodyPr lIns="0" tIns="0" rIns="0" bIns="0" rtlCol="0" anchor="t">
              <a:spAutoFit/>
            </a:bodyPr>
            <a:lstStyle/>
            <a:p>
              <a:pPr algn="l">
                <a:lnSpc>
                  <a:spcPts val="4009"/>
                </a:lnSpc>
              </a:pPr>
              <a:r>
                <a:rPr lang="en-US" sz="2863" dirty="0">
                  <a:solidFill>
                    <a:srgbClr val="B3E4C5"/>
                  </a:solidFill>
                  <a:latin typeface="Garet"/>
                  <a:hlinkClick r:id="rId4" action="ppaction://hlinksldjump">
                    <a:extLst>
                      <a:ext uri="{A12FA001-AC4F-418D-AE19-62706E023703}">
                        <ahyp:hlinkClr xmlns:ahyp="http://schemas.microsoft.com/office/drawing/2018/hyperlinkcolor" val="tx"/>
                      </a:ext>
                    </a:extLst>
                  </a:hlinkClick>
                </a:rPr>
                <a:t>Business Objectives</a:t>
              </a:r>
            </a:p>
          </p:txBody>
        </p:sp>
        <p:sp>
          <p:nvSpPr>
            <p:cNvPr id="12" name="TextBox 12"/>
            <p:cNvSpPr txBox="1"/>
            <p:nvPr/>
          </p:nvSpPr>
          <p:spPr>
            <a:xfrm>
              <a:off x="0" y="2042572"/>
              <a:ext cx="9202452" cy="659839"/>
            </a:xfrm>
            <a:prstGeom prst="rect">
              <a:avLst/>
            </a:prstGeom>
          </p:spPr>
          <p:txBody>
            <a:bodyPr lIns="0" tIns="0" rIns="0" bIns="0" rtlCol="0" anchor="t">
              <a:spAutoFit/>
            </a:bodyPr>
            <a:lstStyle/>
            <a:p>
              <a:pPr algn="l">
                <a:lnSpc>
                  <a:spcPts val="4009"/>
                </a:lnSpc>
              </a:pPr>
              <a:r>
                <a:rPr lang="en-US" sz="2863" u="sng" dirty="0">
                  <a:solidFill>
                    <a:srgbClr val="B3E4C5"/>
                  </a:solidFill>
                  <a:latin typeface="Garet Light"/>
                </a:rPr>
                <a:t>Approach</a:t>
              </a:r>
            </a:p>
          </p:txBody>
        </p:sp>
        <p:sp>
          <p:nvSpPr>
            <p:cNvPr id="13" name="TextBox 13"/>
            <p:cNvSpPr txBox="1"/>
            <p:nvPr/>
          </p:nvSpPr>
          <p:spPr>
            <a:xfrm>
              <a:off x="0" y="3095262"/>
              <a:ext cx="9202452" cy="2027735"/>
            </a:xfrm>
            <a:prstGeom prst="rect">
              <a:avLst/>
            </a:prstGeom>
          </p:spPr>
          <p:txBody>
            <a:bodyPr lIns="0" tIns="0" rIns="0" bIns="0" rtlCol="0" anchor="t">
              <a:spAutoFit/>
            </a:bodyPr>
            <a:lstStyle/>
            <a:p>
              <a:pPr algn="l">
                <a:lnSpc>
                  <a:spcPts val="4009"/>
                </a:lnSpc>
              </a:pPr>
              <a:r>
                <a:rPr lang="en-US" sz="2863" u="sng" dirty="0">
                  <a:solidFill>
                    <a:srgbClr val="B3E4C5"/>
                  </a:solidFill>
                  <a:latin typeface="Garet Light"/>
                </a:rPr>
                <a:t>Results</a:t>
              </a:r>
            </a:p>
            <a:p>
              <a:pPr algn="l">
                <a:lnSpc>
                  <a:spcPts val="4009"/>
                </a:lnSpc>
              </a:pPr>
              <a:endParaRPr lang="en-US" sz="2863" dirty="0">
                <a:solidFill>
                  <a:srgbClr val="B3E4C5"/>
                </a:solidFill>
                <a:latin typeface="Garet Light"/>
              </a:endParaRPr>
            </a:p>
            <a:p>
              <a:pPr algn="l">
                <a:lnSpc>
                  <a:spcPts val="4009"/>
                </a:lnSpc>
              </a:pPr>
              <a:r>
                <a:rPr lang="en-US" sz="2863" u="sng" dirty="0">
                  <a:solidFill>
                    <a:srgbClr val="B3E4C5"/>
                  </a:solidFill>
                  <a:latin typeface="Garet Light"/>
                </a:rPr>
                <a:t>Recommendation &amp; Conclusion</a:t>
              </a:r>
            </a:p>
          </p:txBody>
        </p:sp>
      </p:grpSp>
      <p:grpSp>
        <p:nvGrpSpPr>
          <p:cNvPr id="14" name="Group 14"/>
          <p:cNvGrpSpPr/>
          <p:nvPr/>
        </p:nvGrpSpPr>
        <p:grpSpPr>
          <a:xfrm>
            <a:off x="6604483" y="4604678"/>
            <a:ext cx="223315" cy="223315"/>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3E4C5"/>
            </a:solidFill>
          </p:spPr>
        </p:sp>
      </p:grpSp>
      <p:grpSp>
        <p:nvGrpSpPr>
          <p:cNvPr id="16" name="Group 16"/>
          <p:cNvGrpSpPr/>
          <p:nvPr/>
        </p:nvGrpSpPr>
        <p:grpSpPr>
          <a:xfrm>
            <a:off x="7773394" y="6507711"/>
            <a:ext cx="223315" cy="223315"/>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3E4C5"/>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6" name="Freeform: Shape 15">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975256" cy="10287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3"/>
          <p:cNvSpPr txBox="1"/>
          <p:nvPr/>
        </p:nvSpPr>
        <p:spPr>
          <a:xfrm>
            <a:off x="3715816" y="4869023"/>
            <a:ext cx="11800406" cy="477726"/>
          </a:xfrm>
          <a:prstGeom prst="rect">
            <a:avLst/>
          </a:prstGeom>
        </p:spPr>
        <p:txBody>
          <a:bodyPr wrap="square" lIns="0" tIns="0" rIns="0" bIns="0" rtlCol="0" anchor="t">
            <a:spAutoFit/>
          </a:bodyPr>
          <a:lstStyle/>
          <a:p>
            <a:pPr>
              <a:lnSpc>
                <a:spcPts val="4009"/>
              </a:lnSpc>
            </a:pPr>
            <a:r>
              <a:rPr lang="en-US" sz="2800" b="1" kern="1200" dirty="0">
                <a:solidFill>
                  <a:srgbClr val="0B4236"/>
                </a:solidFill>
                <a:latin typeface="Neue Machina"/>
                <a:ea typeface="+mn-ea"/>
                <a:cs typeface="+mn-cs"/>
                <a:hlinkClick r:id="rId2" action="ppaction://hlinksldjump">
                  <a:extLst>
                    <a:ext uri="{A12FA001-AC4F-418D-AE19-62706E023703}">
                      <ahyp:hlinkClr xmlns:ahyp="http://schemas.microsoft.com/office/drawing/2018/hyperlinkcolor" val="tx"/>
                    </a:ext>
                  </a:extLst>
                </a:hlinkClick>
              </a:rPr>
              <a:t>Business Objectives</a:t>
            </a:r>
            <a:endParaRPr lang="en-US" sz="2800" b="1" dirty="0">
              <a:solidFill>
                <a:srgbClr val="0B4236"/>
              </a:solidFill>
              <a:latin typeface="Neue Machina"/>
              <a:hlinkClick r:id="rId2" action="ppaction://hlinksldjump">
                <a:extLst>
                  <a:ext uri="{A12FA001-AC4F-418D-AE19-62706E023703}">
                    <ahyp:hlinkClr xmlns:ahyp="http://schemas.microsoft.com/office/drawing/2018/hyperlinkcolor" val="tx"/>
                  </a:ext>
                </a:extLst>
              </a:hlinkClick>
            </a:endParaRPr>
          </a:p>
        </p:txBody>
      </p:sp>
      <p:sp>
        <p:nvSpPr>
          <p:cNvPr id="6" name="TextBox 5">
            <a:extLst>
              <a:ext uri="{FF2B5EF4-FFF2-40B4-BE49-F238E27FC236}">
                <a16:creationId xmlns:a16="http://schemas.microsoft.com/office/drawing/2014/main" id="{F29703CE-3B6C-83CF-8FD9-ACDD6E4D37B4}"/>
              </a:ext>
            </a:extLst>
          </p:cNvPr>
          <p:cNvSpPr txBox="1"/>
          <p:nvPr/>
        </p:nvSpPr>
        <p:spPr>
          <a:xfrm>
            <a:off x="3562065" y="6170001"/>
            <a:ext cx="13261043" cy="1956184"/>
          </a:xfrm>
          <a:prstGeom prst="rect">
            <a:avLst/>
          </a:prstGeom>
          <a:noFill/>
        </p:spPr>
        <p:txBody>
          <a:bodyPr wrap="square" rtlCol="0">
            <a:spAutoFit/>
          </a:bodyPr>
          <a:lstStyle/>
          <a:p>
            <a:r>
              <a:rPr lang="en-US" sz="2000" kern="1200">
                <a:solidFill>
                  <a:srgbClr val="0B4236"/>
                </a:solidFill>
                <a:latin typeface="Neue Machina"/>
                <a:ea typeface="+mn-ea"/>
                <a:cs typeface="+mn-cs"/>
              </a:rPr>
              <a:t>Objective is to identify the risky loan applicants at the time of loan application so that such loans can be reduced thereby cutting down the amount of credit loss.</a:t>
            </a:r>
          </a:p>
          <a:p>
            <a:endParaRPr lang="en-US" sz="2000" kern="1200">
              <a:solidFill>
                <a:srgbClr val="0B4236"/>
              </a:solidFill>
              <a:latin typeface="Neue Machina"/>
              <a:ea typeface="+mn-ea"/>
              <a:cs typeface="+mn-cs"/>
            </a:endParaRPr>
          </a:p>
          <a:p>
            <a:r>
              <a:rPr lang="en-US" sz="2000" kern="1200">
                <a:solidFill>
                  <a:srgbClr val="0B4236"/>
                </a:solidFill>
                <a:latin typeface="Neue Machina"/>
                <a:ea typeface="+mn-ea"/>
                <a:cs typeface="+mn-cs"/>
              </a:rPr>
              <a:t>understand the driving factors (or driver variables) behind loan default, the variables which are strong indicators of default. The company can utilize this analysis for risk assessment. And thus minimize the risk of losing money while lending to customers.</a:t>
            </a:r>
            <a:endParaRPr lang="en-US" sz="2000" dirty="0">
              <a:solidFill>
                <a:srgbClr val="0B4236"/>
              </a:solidFill>
              <a:latin typeface="Neue Machina"/>
            </a:endParaRPr>
          </a:p>
        </p:txBody>
      </p:sp>
      <p:sp>
        <p:nvSpPr>
          <p:cNvPr id="8" name="TextBox 7">
            <a:extLst>
              <a:ext uri="{FF2B5EF4-FFF2-40B4-BE49-F238E27FC236}">
                <a16:creationId xmlns:a16="http://schemas.microsoft.com/office/drawing/2014/main" id="{E9FD8FAD-2760-FA1C-6ABB-668437B4BE28}"/>
              </a:ext>
            </a:extLst>
          </p:cNvPr>
          <p:cNvSpPr txBox="1"/>
          <p:nvPr/>
        </p:nvSpPr>
        <p:spPr>
          <a:xfrm>
            <a:off x="3562065" y="2160817"/>
            <a:ext cx="10839461" cy="527859"/>
          </a:xfrm>
          <a:prstGeom prst="rect">
            <a:avLst/>
          </a:prstGeom>
          <a:noFill/>
        </p:spPr>
        <p:txBody>
          <a:bodyPr wrap="square" rtlCol="0">
            <a:spAutoFit/>
          </a:bodyPr>
          <a:lstStyle/>
          <a:p>
            <a:r>
              <a:rPr lang="en-US" sz="2800" b="1" u="sng" kern="1200">
                <a:solidFill>
                  <a:srgbClr val="0B4236"/>
                </a:solidFill>
                <a:latin typeface="Neue Machina"/>
                <a:ea typeface="+mn-ea"/>
                <a:cs typeface="+mn-cs"/>
              </a:rPr>
              <a:t>Business Problem</a:t>
            </a:r>
            <a:endParaRPr lang="en-US" sz="2800" b="1" u="sng" dirty="0">
              <a:solidFill>
                <a:srgbClr val="0B4236"/>
              </a:solidFill>
              <a:latin typeface="Neue Machina"/>
            </a:endParaRPr>
          </a:p>
        </p:txBody>
      </p:sp>
      <p:sp>
        <p:nvSpPr>
          <p:cNvPr id="9" name="TextBox 8">
            <a:extLst>
              <a:ext uri="{FF2B5EF4-FFF2-40B4-BE49-F238E27FC236}">
                <a16:creationId xmlns:a16="http://schemas.microsoft.com/office/drawing/2014/main" id="{28A52259-DA72-A7DD-EB1B-F76165FE073B}"/>
              </a:ext>
            </a:extLst>
          </p:cNvPr>
          <p:cNvSpPr txBox="1"/>
          <p:nvPr/>
        </p:nvSpPr>
        <p:spPr>
          <a:xfrm>
            <a:off x="3562065" y="3331608"/>
            <a:ext cx="13760734" cy="1024668"/>
          </a:xfrm>
          <a:prstGeom prst="rect">
            <a:avLst/>
          </a:prstGeom>
          <a:noFill/>
        </p:spPr>
        <p:txBody>
          <a:bodyPr wrap="square" rtlCol="0">
            <a:spAutoFit/>
          </a:bodyPr>
          <a:lstStyle/>
          <a:p>
            <a:r>
              <a:rPr lang="en-US" sz="2000" kern="1200">
                <a:solidFill>
                  <a:srgbClr val="0B4236"/>
                </a:solidFill>
                <a:latin typeface="Neue Machina"/>
                <a:ea typeface="+mn-ea"/>
                <a:cs typeface="+mn-cs"/>
              </a:rPr>
              <a:t>Identify the risky loan applicants, so that such loans approvals can be reduced which will cut down the amount of credit loss. Identification of such applicants by using EDA to understand how consumer attributes and loan attributes influence the tendency of default.</a:t>
            </a:r>
            <a:endParaRPr lang="en-US" sz="2000" dirty="0">
              <a:solidFill>
                <a:srgbClr val="0B4236"/>
              </a:solidFill>
              <a:latin typeface="Neue Machi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8288000" cy="3442857"/>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2"/>
          <p:cNvSpPr txBox="1"/>
          <p:nvPr/>
        </p:nvSpPr>
        <p:spPr>
          <a:xfrm>
            <a:off x="1705554" y="822960"/>
            <a:ext cx="14315107" cy="17830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lumMod val="85000"/>
                    <a:lumOff val="15000"/>
                  </a:schemeClr>
                </a:solidFill>
                <a:latin typeface="+mj-lt"/>
                <a:ea typeface="+mj-ea"/>
                <a:cs typeface="+mj-cs"/>
              </a:rPr>
              <a:t>Approach</a:t>
            </a:r>
          </a:p>
        </p:txBody>
      </p:sp>
      <p:sp>
        <p:nvSpPr>
          <p:cNvPr id="38" name="TextBox 11">
            <a:extLst>
              <a:ext uri="{FF2B5EF4-FFF2-40B4-BE49-F238E27FC236}">
                <a16:creationId xmlns:a16="http://schemas.microsoft.com/office/drawing/2014/main" id="{AA2949FF-7886-1B7B-3291-FEFF45B1414C}"/>
              </a:ext>
            </a:extLst>
          </p:cNvPr>
          <p:cNvSpPr txBox="1"/>
          <p:nvPr/>
        </p:nvSpPr>
        <p:spPr>
          <a:xfrm>
            <a:off x="2936980" y="3647647"/>
            <a:ext cx="12414039" cy="4980047"/>
          </a:xfrm>
          <a:prstGeom prst="rect">
            <a:avLst/>
          </a:prstGeom>
        </p:spPr>
        <p:txBody>
          <a:bodyPr vert="horz" lIns="91440" tIns="45720" rIns="91440" bIns="45720" rtlCol="0" anchor="ctr">
            <a:normAutofit/>
          </a:bodyPr>
          <a:lstStyle/>
          <a:p>
            <a:pPr marL="365760" indent="-228600">
              <a:lnSpc>
                <a:spcPct val="90000"/>
              </a:lnSpc>
              <a:spcBef>
                <a:spcPts val="600"/>
              </a:spcBef>
              <a:buFont typeface="Arial" panose="020B0604020202020204" pitchFamily="34" charset="0"/>
              <a:buChar char="•"/>
            </a:pPr>
            <a:r>
              <a:rPr lang="en-US" sz="3000" dirty="0">
                <a:solidFill>
                  <a:schemeClr val="tx1">
                    <a:lumMod val="85000"/>
                    <a:lumOff val="15000"/>
                  </a:schemeClr>
                </a:solidFill>
              </a:rPr>
              <a:t>Data Review and Cleansing</a:t>
            </a:r>
          </a:p>
          <a:p>
            <a:pPr marL="365760" indent="-228600">
              <a:lnSpc>
                <a:spcPct val="90000"/>
              </a:lnSpc>
              <a:spcBef>
                <a:spcPts val="600"/>
              </a:spcBef>
              <a:buFont typeface="Arial" panose="020B0604020202020204" pitchFamily="34" charset="0"/>
              <a:buChar char="•"/>
            </a:pPr>
            <a:r>
              <a:rPr lang="en-US" sz="3000" dirty="0">
                <a:solidFill>
                  <a:schemeClr val="tx1">
                    <a:lumMod val="85000"/>
                    <a:lumOff val="15000"/>
                  </a:schemeClr>
                </a:solidFill>
              </a:rPr>
              <a:t>Missing value identification</a:t>
            </a:r>
          </a:p>
          <a:p>
            <a:pPr marL="365760" indent="-228600">
              <a:lnSpc>
                <a:spcPct val="90000"/>
              </a:lnSpc>
              <a:spcBef>
                <a:spcPts val="600"/>
              </a:spcBef>
              <a:buFont typeface="Arial" panose="020B0604020202020204" pitchFamily="34" charset="0"/>
              <a:buChar char="•"/>
            </a:pPr>
            <a:r>
              <a:rPr lang="en-US" sz="3000" dirty="0">
                <a:solidFill>
                  <a:schemeClr val="tx1">
                    <a:lumMod val="85000"/>
                    <a:lumOff val="15000"/>
                  </a:schemeClr>
                </a:solidFill>
              </a:rPr>
              <a:t>Outlier observations</a:t>
            </a:r>
          </a:p>
          <a:p>
            <a:pPr marL="365760" indent="-228600">
              <a:lnSpc>
                <a:spcPct val="90000"/>
              </a:lnSpc>
              <a:spcBef>
                <a:spcPts val="600"/>
              </a:spcBef>
              <a:buFont typeface="Arial" panose="020B0604020202020204" pitchFamily="34" charset="0"/>
              <a:buChar char="•"/>
            </a:pPr>
            <a:r>
              <a:rPr lang="en-US" sz="3000" dirty="0">
                <a:solidFill>
                  <a:schemeClr val="tx1">
                    <a:lumMod val="85000"/>
                    <a:lumOff val="15000"/>
                  </a:schemeClr>
                </a:solidFill>
              </a:rPr>
              <a:t>Elimination of unrequired data elements &amp; consolidation of dataset</a:t>
            </a:r>
          </a:p>
          <a:p>
            <a:pPr marL="365760" indent="-228600">
              <a:lnSpc>
                <a:spcPct val="90000"/>
              </a:lnSpc>
              <a:spcBef>
                <a:spcPts val="600"/>
              </a:spcBef>
              <a:buFont typeface="Arial" panose="020B0604020202020204" pitchFamily="34" charset="0"/>
              <a:buChar char="•"/>
            </a:pPr>
            <a:r>
              <a:rPr lang="en-US" sz="3000" dirty="0">
                <a:solidFill>
                  <a:schemeClr val="tx1">
                    <a:lumMod val="85000"/>
                    <a:lumOff val="15000"/>
                  </a:schemeClr>
                </a:solidFill>
              </a:rPr>
              <a:t>Univariate Analysis :  Categorical and numerical</a:t>
            </a:r>
          </a:p>
          <a:p>
            <a:pPr marL="365760" indent="-228600">
              <a:lnSpc>
                <a:spcPct val="90000"/>
              </a:lnSpc>
              <a:spcBef>
                <a:spcPts val="600"/>
              </a:spcBef>
              <a:buFont typeface="Arial" panose="020B0604020202020204" pitchFamily="34" charset="0"/>
              <a:buChar char="•"/>
            </a:pPr>
            <a:r>
              <a:rPr lang="en-US" sz="3000" dirty="0">
                <a:solidFill>
                  <a:schemeClr val="tx1">
                    <a:lumMod val="85000"/>
                    <a:lumOff val="15000"/>
                  </a:schemeClr>
                </a:solidFill>
              </a:rPr>
              <a:t>Correlation analysis and observations</a:t>
            </a:r>
          </a:p>
          <a:p>
            <a:pPr marL="365760" indent="-228600">
              <a:lnSpc>
                <a:spcPct val="90000"/>
              </a:lnSpc>
              <a:spcBef>
                <a:spcPts val="600"/>
              </a:spcBef>
              <a:buFont typeface="Arial" panose="020B0604020202020204" pitchFamily="34" charset="0"/>
              <a:buChar char="•"/>
            </a:pPr>
            <a:r>
              <a:rPr lang="en-US" sz="3000" dirty="0">
                <a:solidFill>
                  <a:schemeClr val="tx1">
                    <a:lumMod val="85000"/>
                    <a:lumOff val="15000"/>
                  </a:schemeClr>
                </a:solidFill>
              </a:rPr>
              <a:t>Bivariate Analysis and observation</a:t>
            </a:r>
          </a:p>
          <a:p>
            <a:pPr marL="365760" indent="-228600">
              <a:lnSpc>
                <a:spcPct val="90000"/>
              </a:lnSpc>
              <a:spcBef>
                <a:spcPts val="600"/>
              </a:spcBef>
              <a:buFont typeface="Arial" panose="020B0604020202020204" pitchFamily="34" charset="0"/>
              <a:buChar char="•"/>
            </a:pPr>
            <a:r>
              <a:rPr lang="en-US" sz="3000" dirty="0">
                <a:solidFill>
                  <a:schemeClr val="tx1">
                    <a:lumMod val="85000"/>
                    <a:lumOff val="15000"/>
                  </a:schemeClr>
                </a:solidFill>
              </a:rPr>
              <a:t>Conclusion &amp; Recommendations</a:t>
            </a:r>
          </a:p>
          <a:p>
            <a:pPr marL="365760" indent="-228600">
              <a:lnSpc>
                <a:spcPct val="90000"/>
              </a:lnSpc>
              <a:spcBef>
                <a:spcPts val="600"/>
              </a:spcBef>
              <a:buFont typeface="Arial" panose="020B0604020202020204" pitchFamily="34" charset="0"/>
              <a:buChar char="•"/>
            </a:pPr>
            <a:endParaRPr lang="en-US" sz="3000" dirty="0">
              <a:solidFill>
                <a:schemeClr val="tx1">
                  <a:lumMod val="85000"/>
                  <a:lumOff val="15000"/>
                </a:schemeClr>
              </a:solidFill>
            </a:endParaRPr>
          </a:p>
        </p:txBody>
      </p:sp>
      <p:sp>
        <p:nvSpPr>
          <p:cNvPr id="39"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6879" y="8956344"/>
            <a:ext cx="14951124" cy="1330656"/>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9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1257296" y="390988"/>
            <a:ext cx="7750777" cy="252077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dirty="0">
                <a:latin typeface="+mj-lt"/>
                <a:ea typeface="+mj-ea"/>
                <a:cs typeface="+mj-cs"/>
              </a:rPr>
              <a:t>Loan Status</a:t>
            </a:r>
          </a:p>
        </p:txBody>
      </p:sp>
      <p:pic>
        <p:nvPicPr>
          <p:cNvPr id="12" name="Picture 11" descr="A graph of a distribution of loan status&#10;&#10;Description automatically generated">
            <a:extLst>
              <a:ext uri="{FF2B5EF4-FFF2-40B4-BE49-F238E27FC236}">
                <a16:creationId xmlns:a16="http://schemas.microsoft.com/office/drawing/2014/main" id="{C3FE89A7-539C-8BE6-19DA-E13155FE9BB5}"/>
              </a:ext>
            </a:extLst>
          </p:cNvPr>
          <p:cNvPicPr>
            <a:picLocks noChangeAspect="1"/>
          </p:cNvPicPr>
          <p:nvPr/>
        </p:nvPicPr>
        <p:blipFill>
          <a:blip r:embed="rId2"/>
          <a:stretch>
            <a:fillRect/>
          </a:stretch>
        </p:blipFill>
        <p:spPr>
          <a:xfrm>
            <a:off x="685800" y="2898428"/>
            <a:ext cx="7750777" cy="5406166"/>
          </a:xfrm>
          <a:prstGeom prst="rect">
            <a:avLst/>
          </a:prstGeom>
        </p:spPr>
      </p:pic>
      <p:sp>
        <p:nvSpPr>
          <p:cNvPr id="13" name="TextBox 12">
            <a:extLst>
              <a:ext uri="{FF2B5EF4-FFF2-40B4-BE49-F238E27FC236}">
                <a16:creationId xmlns:a16="http://schemas.microsoft.com/office/drawing/2014/main" id="{98C67DF5-15F0-3356-00FF-7BBF6ECEDACA}"/>
              </a:ext>
            </a:extLst>
          </p:cNvPr>
          <p:cNvSpPr txBox="1"/>
          <p:nvPr/>
        </p:nvSpPr>
        <p:spPr>
          <a:xfrm>
            <a:off x="921249" y="5842285"/>
            <a:ext cx="6657054" cy="586287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3000" dirty="0"/>
          </a:p>
        </p:txBody>
      </p:sp>
      <p:graphicFrame>
        <p:nvGraphicFramePr>
          <p:cNvPr id="16" name="Table 15">
            <a:extLst>
              <a:ext uri="{FF2B5EF4-FFF2-40B4-BE49-F238E27FC236}">
                <a16:creationId xmlns:a16="http://schemas.microsoft.com/office/drawing/2014/main" id="{AC7197E8-148D-5A72-ECFC-C710BAEC5FBB}"/>
              </a:ext>
            </a:extLst>
          </p:cNvPr>
          <p:cNvGraphicFramePr>
            <a:graphicFrameLocks noGrp="1"/>
          </p:cNvGraphicFramePr>
          <p:nvPr>
            <p:extLst>
              <p:ext uri="{D42A27DB-BD31-4B8C-83A1-F6EECF244321}">
                <p14:modId xmlns:p14="http://schemas.microsoft.com/office/powerpoint/2010/main" val="542455131"/>
              </p:ext>
            </p:extLst>
          </p:nvPr>
        </p:nvGraphicFramePr>
        <p:xfrm>
          <a:off x="10233459" y="3238500"/>
          <a:ext cx="5355054" cy="2800638"/>
        </p:xfrm>
        <a:graphic>
          <a:graphicData uri="http://schemas.openxmlformats.org/drawingml/2006/table">
            <a:tbl>
              <a:tblPr>
                <a:noFill/>
                <a:tableStyleId>{8EC20E35-A176-4012-BC5E-935CFFF8708E}</a:tableStyleId>
              </a:tblPr>
              <a:tblGrid>
                <a:gridCol w="3611771">
                  <a:extLst>
                    <a:ext uri="{9D8B030D-6E8A-4147-A177-3AD203B41FA5}">
                      <a16:colId xmlns:a16="http://schemas.microsoft.com/office/drawing/2014/main" val="2303184607"/>
                    </a:ext>
                  </a:extLst>
                </a:gridCol>
                <a:gridCol w="1743283">
                  <a:extLst>
                    <a:ext uri="{9D8B030D-6E8A-4147-A177-3AD203B41FA5}">
                      <a16:colId xmlns:a16="http://schemas.microsoft.com/office/drawing/2014/main" val="3439923638"/>
                    </a:ext>
                  </a:extLst>
                </a:gridCol>
              </a:tblGrid>
              <a:tr h="933546">
                <a:tc>
                  <a:txBody>
                    <a:bodyPr/>
                    <a:lstStyle/>
                    <a:p>
                      <a:pPr algn="l" fontAlgn="ctr"/>
                      <a:r>
                        <a:rPr lang="en-US" sz="3300" u="none" strike="noStrike" cap="none" spc="0" dirty="0">
                          <a:solidFill>
                            <a:schemeClr val="tx1"/>
                          </a:solidFill>
                          <a:effectLst/>
                        </a:rPr>
                        <a:t>Fully Paid     </a:t>
                      </a:r>
                      <a:endParaRPr lang="en-US" sz="3300" b="0" i="0" u="none" strike="noStrike" cap="none" spc="0" dirty="0">
                        <a:solidFill>
                          <a:schemeClr val="tx1"/>
                        </a:solidFill>
                        <a:effectLst/>
                        <a:latin typeface="Courier New" panose="02070309020205020404" pitchFamily="49" charset="0"/>
                      </a:endParaRPr>
                    </a:p>
                  </a:txBody>
                  <a:tcPr marL="176022" marR="125730" marT="78581" marB="251460"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r" fontAlgn="b"/>
                      <a:r>
                        <a:rPr lang="en-US" sz="3300" u="none" strike="noStrike" cap="none" spc="0">
                          <a:solidFill>
                            <a:schemeClr val="tx1"/>
                          </a:solidFill>
                          <a:effectLst/>
                        </a:rPr>
                        <a:t>32949</a:t>
                      </a:r>
                      <a:endParaRPr lang="en-US" sz="3300" b="0" i="0" u="none" strike="noStrike" cap="none" spc="0">
                        <a:solidFill>
                          <a:schemeClr val="tx1"/>
                        </a:solidFill>
                        <a:effectLst/>
                        <a:latin typeface="Calibri" panose="020F0502020204030204" pitchFamily="34" charset="0"/>
                      </a:endParaRPr>
                    </a:p>
                  </a:txBody>
                  <a:tcPr marL="176022" marR="125730" marT="78581" marB="251460"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2272348572"/>
                  </a:ext>
                </a:extLst>
              </a:tr>
              <a:tr h="933546">
                <a:tc>
                  <a:txBody>
                    <a:bodyPr/>
                    <a:lstStyle/>
                    <a:p>
                      <a:pPr algn="l" fontAlgn="ctr"/>
                      <a:r>
                        <a:rPr lang="en-US" sz="3300" u="none" strike="noStrike" cap="none" spc="0">
                          <a:solidFill>
                            <a:schemeClr val="tx1"/>
                          </a:solidFill>
                          <a:effectLst/>
                        </a:rPr>
                        <a:t>Charged Off     </a:t>
                      </a:r>
                      <a:endParaRPr lang="en-US" sz="3300" b="0" i="0" u="none" strike="noStrike" cap="none" spc="0">
                        <a:solidFill>
                          <a:schemeClr val="tx1"/>
                        </a:solidFill>
                        <a:effectLst/>
                        <a:latin typeface="Courier New" panose="02070309020205020404" pitchFamily="49" charset="0"/>
                      </a:endParaRPr>
                    </a:p>
                  </a:txBody>
                  <a:tcPr marL="176022" marR="125730" marT="78581"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3300" u="none" strike="noStrike" cap="none" spc="0">
                          <a:solidFill>
                            <a:schemeClr val="tx1"/>
                          </a:solidFill>
                          <a:effectLst/>
                        </a:rPr>
                        <a:t>5626</a:t>
                      </a:r>
                      <a:endParaRPr lang="en-US" sz="3300" b="0" i="0" u="none" strike="noStrike" cap="none" spc="0">
                        <a:solidFill>
                          <a:schemeClr val="tx1"/>
                        </a:solidFill>
                        <a:effectLst/>
                        <a:latin typeface="Calibri" panose="020F0502020204030204" pitchFamily="34" charset="0"/>
                      </a:endParaRPr>
                    </a:p>
                  </a:txBody>
                  <a:tcPr marL="176022" marR="125730" marT="78581" marB="25146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22598612"/>
                  </a:ext>
                </a:extLst>
              </a:tr>
              <a:tr h="933546">
                <a:tc>
                  <a:txBody>
                    <a:bodyPr/>
                    <a:lstStyle/>
                    <a:p>
                      <a:pPr algn="l" fontAlgn="ctr"/>
                      <a:r>
                        <a:rPr lang="en-US" sz="3300" u="none" strike="noStrike" cap="none" spc="0">
                          <a:solidFill>
                            <a:schemeClr val="tx1"/>
                          </a:solidFill>
                          <a:effectLst/>
                        </a:rPr>
                        <a:t>Current         </a:t>
                      </a:r>
                      <a:endParaRPr lang="en-US" sz="3300" b="0" i="0" u="none" strike="noStrike" cap="none" spc="0">
                        <a:solidFill>
                          <a:schemeClr val="tx1"/>
                        </a:solidFill>
                        <a:effectLst/>
                        <a:latin typeface="Courier New" panose="02070309020205020404" pitchFamily="49" charset="0"/>
                      </a:endParaRPr>
                    </a:p>
                  </a:txBody>
                  <a:tcPr marL="176022" marR="125730" marT="78581"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3300" u="none" strike="noStrike" cap="none" spc="0" dirty="0">
                          <a:solidFill>
                            <a:schemeClr val="tx1"/>
                          </a:solidFill>
                          <a:effectLst/>
                        </a:rPr>
                        <a:t>1140</a:t>
                      </a:r>
                      <a:endParaRPr lang="en-US" sz="3300" b="0" i="0" u="none" strike="noStrike" cap="none" spc="0" dirty="0">
                        <a:solidFill>
                          <a:schemeClr val="tx1"/>
                        </a:solidFill>
                        <a:effectLst/>
                        <a:latin typeface="Calibri" panose="020F0502020204030204" pitchFamily="34" charset="0"/>
                      </a:endParaRPr>
                    </a:p>
                  </a:txBody>
                  <a:tcPr marL="176022" marR="125730" marT="78581" marB="25146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6655627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3">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6904004" cy="3012958"/>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3" name="TextBox 3"/>
          <p:cNvSpPr txBox="1"/>
          <p:nvPr/>
        </p:nvSpPr>
        <p:spPr>
          <a:xfrm>
            <a:off x="746959" y="590070"/>
            <a:ext cx="11483141" cy="110982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Purpose</a:t>
            </a:r>
          </a:p>
        </p:txBody>
      </p:sp>
      <p:sp>
        <p:nvSpPr>
          <p:cNvPr id="5" name="TextBox 4">
            <a:extLst>
              <a:ext uri="{FF2B5EF4-FFF2-40B4-BE49-F238E27FC236}">
                <a16:creationId xmlns:a16="http://schemas.microsoft.com/office/drawing/2014/main" id="{8721800F-D7A6-F515-966B-D3907062AA8A}"/>
              </a:ext>
            </a:extLst>
          </p:cNvPr>
          <p:cNvSpPr txBox="1"/>
          <p:nvPr/>
        </p:nvSpPr>
        <p:spPr>
          <a:xfrm>
            <a:off x="746959" y="1699893"/>
            <a:ext cx="8549441" cy="943496"/>
          </a:xfrm>
          <a:prstGeom prst="rect">
            <a:avLst/>
          </a:prstGeom>
        </p:spPr>
        <p:txBody>
          <a:bodyPr vert="horz" lIns="91440" tIns="45720" rIns="91440" bIns="45720" rtlCol="0">
            <a:noAutofit/>
          </a:bodyPr>
          <a:lstStyle/>
          <a:p>
            <a:pPr>
              <a:lnSpc>
                <a:spcPct val="90000"/>
              </a:lnSpc>
              <a:spcBef>
                <a:spcPts val="1000"/>
              </a:spcBef>
            </a:pPr>
            <a:r>
              <a:rPr lang="en-US" sz="3000" dirty="0"/>
              <a:t>The charged off is higher under loan purpose “small business”.</a:t>
            </a:r>
          </a:p>
        </p:txBody>
      </p:sp>
      <p:pic>
        <p:nvPicPr>
          <p:cNvPr id="7" name="Picture 6" descr="A graph of a number of people&#10;&#10;Description automatically generated with medium confidence">
            <a:extLst>
              <a:ext uri="{FF2B5EF4-FFF2-40B4-BE49-F238E27FC236}">
                <a16:creationId xmlns:a16="http://schemas.microsoft.com/office/drawing/2014/main" id="{1139AAD6-1136-EF19-D9BA-2802197EC066}"/>
              </a:ext>
            </a:extLst>
          </p:cNvPr>
          <p:cNvPicPr>
            <a:picLocks noChangeAspect="1"/>
          </p:cNvPicPr>
          <p:nvPr/>
        </p:nvPicPr>
        <p:blipFill>
          <a:blip r:embed="rId2"/>
          <a:stretch>
            <a:fillRect/>
          </a:stretch>
        </p:blipFill>
        <p:spPr>
          <a:xfrm>
            <a:off x="-26504" y="3115437"/>
            <a:ext cx="7010400" cy="6589776"/>
          </a:xfrm>
          <a:prstGeom prst="rect">
            <a:avLst/>
          </a:prstGeom>
        </p:spPr>
      </p:pic>
      <p:sp>
        <p:nvSpPr>
          <p:cNvPr id="16" name="Freeform: Shape 15">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32" y="9416956"/>
            <a:ext cx="10327368" cy="87004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4EDA0AA-5361-867F-E8E7-5FB88963087E}"/>
              </a:ext>
            </a:extLst>
          </p:cNvPr>
          <p:cNvGraphicFramePr>
            <a:graphicFrameLocks noGrp="1"/>
          </p:cNvGraphicFramePr>
          <p:nvPr>
            <p:extLst>
              <p:ext uri="{D42A27DB-BD31-4B8C-83A1-F6EECF244321}">
                <p14:modId xmlns:p14="http://schemas.microsoft.com/office/powerpoint/2010/main" val="3007308179"/>
              </p:ext>
            </p:extLst>
          </p:nvPr>
        </p:nvGraphicFramePr>
        <p:xfrm>
          <a:off x="6858000" y="3232012"/>
          <a:ext cx="5486400" cy="5569080"/>
        </p:xfrm>
        <a:graphic>
          <a:graphicData uri="http://schemas.openxmlformats.org/drawingml/2006/table">
            <a:tbl>
              <a:tblPr/>
              <a:tblGrid>
                <a:gridCol w="5486400">
                  <a:extLst>
                    <a:ext uri="{9D8B030D-6E8A-4147-A177-3AD203B41FA5}">
                      <a16:colId xmlns:a16="http://schemas.microsoft.com/office/drawing/2014/main" val="2783700280"/>
                    </a:ext>
                  </a:extLst>
                </a:gridCol>
              </a:tblGrid>
              <a:tr h="371272">
                <a:tc>
                  <a:txBody>
                    <a:bodyPr/>
                    <a:lstStyle/>
                    <a:p>
                      <a:pPr algn="l" fontAlgn="ctr">
                        <a:spcBef>
                          <a:spcPts val="0"/>
                        </a:spcBef>
                        <a:spcAft>
                          <a:spcPts val="0"/>
                        </a:spcAft>
                      </a:pPr>
                      <a:r>
                        <a:rPr lang="en-US" sz="1700" b="1" i="0" u="none" strike="noStrike" dirty="0">
                          <a:solidFill>
                            <a:srgbClr val="000000"/>
                          </a:solidFill>
                          <a:effectLst/>
                          <a:latin typeface="Courier New" panose="02070309020205020404" pitchFamily="49" charset="0"/>
                        </a:rPr>
                        <a:t>purpose</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4775643"/>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debt_consolidation    18641</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6308408"/>
                  </a:ext>
                </a:extLst>
              </a:tr>
              <a:tr h="371272">
                <a:tc>
                  <a:txBody>
                    <a:bodyPr/>
                    <a:lstStyle/>
                    <a:p>
                      <a:pPr algn="l" fontAlgn="ctr">
                        <a:spcBef>
                          <a:spcPts val="0"/>
                        </a:spcBef>
                        <a:spcAft>
                          <a:spcPts val="0"/>
                        </a:spcAft>
                      </a:pPr>
                      <a:r>
                        <a:rPr lang="en-US" sz="1700" b="0" i="0" u="none" strike="noStrike" dirty="0" err="1">
                          <a:solidFill>
                            <a:srgbClr val="000000"/>
                          </a:solidFill>
                          <a:effectLst/>
                          <a:latin typeface="Courier New" panose="02070309020205020404" pitchFamily="49" charset="0"/>
                        </a:rPr>
                        <a:t>credit_card</a:t>
                      </a:r>
                      <a:r>
                        <a:rPr lang="en-US" sz="1700" b="0" i="0" u="none" strike="noStrike" dirty="0">
                          <a:solidFill>
                            <a:srgbClr val="000000"/>
                          </a:solidFill>
                          <a:effectLst/>
                          <a:latin typeface="Courier New" panose="02070309020205020404" pitchFamily="49" charset="0"/>
                        </a:rPr>
                        <a:t>            5130</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5340162"/>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other                  3992</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7063091"/>
                  </a:ext>
                </a:extLst>
              </a:tr>
              <a:tr h="371272">
                <a:tc>
                  <a:txBody>
                    <a:bodyPr/>
                    <a:lstStyle/>
                    <a:p>
                      <a:pPr algn="l" fontAlgn="ctr">
                        <a:spcBef>
                          <a:spcPts val="0"/>
                        </a:spcBef>
                        <a:spcAft>
                          <a:spcPts val="0"/>
                        </a:spcAft>
                      </a:pPr>
                      <a:r>
                        <a:rPr lang="en-US" sz="1700" b="0" i="0" u="none" strike="noStrike" dirty="0" err="1">
                          <a:solidFill>
                            <a:srgbClr val="000000"/>
                          </a:solidFill>
                          <a:effectLst/>
                          <a:latin typeface="Courier New" panose="02070309020205020404" pitchFamily="49" charset="0"/>
                        </a:rPr>
                        <a:t>home_improvement</a:t>
                      </a:r>
                      <a:r>
                        <a:rPr lang="en-US" sz="1700" b="0" i="0" u="none" strike="noStrike" dirty="0">
                          <a:solidFill>
                            <a:srgbClr val="000000"/>
                          </a:solidFill>
                          <a:effectLst/>
                          <a:latin typeface="Courier New" panose="02070309020205020404" pitchFamily="49" charset="0"/>
                        </a:rPr>
                        <a:t>       2976</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939243"/>
                  </a:ext>
                </a:extLst>
              </a:tr>
              <a:tr h="371272">
                <a:tc>
                  <a:txBody>
                    <a:bodyPr/>
                    <a:lstStyle/>
                    <a:p>
                      <a:pPr algn="l" fontAlgn="ctr">
                        <a:spcBef>
                          <a:spcPts val="0"/>
                        </a:spcBef>
                        <a:spcAft>
                          <a:spcPts val="0"/>
                        </a:spcAft>
                      </a:pPr>
                      <a:r>
                        <a:rPr lang="en-US" sz="1700" b="0" i="0" u="none" strike="noStrike" dirty="0" err="1">
                          <a:solidFill>
                            <a:srgbClr val="000000"/>
                          </a:solidFill>
                          <a:effectLst/>
                          <a:latin typeface="Courier New" panose="02070309020205020404" pitchFamily="49" charset="0"/>
                        </a:rPr>
                        <a:t>major_purchase</a:t>
                      </a:r>
                      <a:r>
                        <a:rPr lang="en-US" sz="1700" b="0" i="0" u="none" strike="noStrike" dirty="0">
                          <a:solidFill>
                            <a:srgbClr val="000000"/>
                          </a:solidFill>
                          <a:effectLst/>
                          <a:latin typeface="Courier New" panose="02070309020205020404" pitchFamily="49" charset="0"/>
                        </a:rPr>
                        <a:t>         2187</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406692"/>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small_business         1827</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0593619"/>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car                    1549</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9676898"/>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wedding                 947</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5329874"/>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medical                 693</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6858450"/>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moving                  583</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7541368"/>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vacation                381</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3916012"/>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house                   381</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3678588"/>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educational             325</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84441"/>
                  </a:ext>
                </a:extLst>
              </a:tr>
              <a:tr h="371272">
                <a:tc>
                  <a:txBody>
                    <a:bodyPr/>
                    <a:lstStyle/>
                    <a:p>
                      <a:pPr algn="l" fontAlgn="ctr">
                        <a:spcBef>
                          <a:spcPts val="0"/>
                        </a:spcBef>
                        <a:spcAft>
                          <a:spcPts val="0"/>
                        </a:spcAft>
                      </a:pPr>
                      <a:r>
                        <a:rPr lang="en-US" sz="1700" b="0" i="0" u="none" strike="noStrike" dirty="0">
                          <a:solidFill>
                            <a:srgbClr val="000000"/>
                          </a:solidFill>
                          <a:effectLst/>
                          <a:latin typeface="Courier New" panose="02070309020205020404" pitchFamily="49" charset="0"/>
                        </a:rPr>
                        <a:t>renewable energy        103</a:t>
                      </a:r>
                      <a:endParaRPr lang="en-US" sz="2800" b="0" i="0" u="none" strike="noStrike" dirty="0">
                        <a:effectLst/>
                        <a:latin typeface="Arial" panose="020B0604020202020204" pitchFamily="34" charset="0"/>
                      </a:endParaRPr>
                    </a:p>
                  </a:txBody>
                  <a:tcPr marL="14996" marR="14996" marT="149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6254538"/>
                  </a:ext>
                </a:extLst>
              </a:tr>
            </a:tbl>
          </a:graphicData>
        </a:graphic>
      </p:graphicFrame>
      <p:graphicFrame>
        <p:nvGraphicFramePr>
          <p:cNvPr id="4" name="Table 3">
            <a:extLst>
              <a:ext uri="{FF2B5EF4-FFF2-40B4-BE49-F238E27FC236}">
                <a16:creationId xmlns:a16="http://schemas.microsoft.com/office/drawing/2014/main" id="{C87A2FE3-B268-9E7C-604F-4502ACB2E1F8}"/>
              </a:ext>
            </a:extLst>
          </p:cNvPr>
          <p:cNvGraphicFramePr>
            <a:graphicFrameLocks noGrp="1"/>
          </p:cNvGraphicFramePr>
          <p:nvPr>
            <p:extLst>
              <p:ext uri="{D42A27DB-BD31-4B8C-83A1-F6EECF244321}">
                <p14:modId xmlns:p14="http://schemas.microsoft.com/office/powerpoint/2010/main" val="2101984919"/>
              </p:ext>
            </p:extLst>
          </p:nvPr>
        </p:nvGraphicFramePr>
        <p:xfrm>
          <a:off x="12649200" y="3232012"/>
          <a:ext cx="5486400" cy="5569082"/>
        </p:xfrm>
        <a:graphic>
          <a:graphicData uri="http://schemas.openxmlformats.org/drawingml/2006/table">
            <a:tbl>
              <a:tblPr>
                <a:tableStyleId>{5C22544A-7EE6-4342-B048-85BDC9FD1C3A}</a:tableStyleId>
              </a:tblPr>
              <a:tblGrid>
                <a:gridCol w="5486400">
                  <a:extLst>
                    <a:ext uri="{9D8B030D-6E8A-4147-A177-3AD203B41FA5}">
                      <a16:colId xmlns:a16="http://schemas.microsoft.com/office/drawing/2014/main" val="886090884"/>
                    </a:ext>
                  </a:extLst>
                </a:gridCol>
              </a:tblGrid>
              <a:tr h="574652">
                <a:tc>
                  <a:txBody>
                    <a:bodyPr/>
                    <a:lstStyle/>
                    <a:p>
                      <a:pPr algn="l" fontAlgn="ctr"/>
                      <a:r>
                        <a:rPr lang="en-US" sz="1700" b="1" i="0" u="none" strike="noStrike" kern="1200" dirty="0">
                          <a:solidFill>
                            <a:srgbClr val="000000"/>
                          </a:solidFill>
                          <a:effectLst/>
                          <a:latin typeface="Courier New" panose="02070309020205020404" pitchFamily="49" charset="0"/>
                          <a:ea typeface="+mn-ea"/>
                          <a:cs typeface="+mn-cs"/>
                        </a:rPr>
                        <a:t>Loan Purpose  | Percentage Charged Off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4113457"/>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car                  | 10.33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6965446"/>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credit_card          | 10.57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8665547"/>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debt_consolidation   | 14.84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864603"/>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educational          | 17.23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732117"/>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home_improvement     | 11.66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4399394"/>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house                | 15.49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8294399"/>
                  </a:ext>
                </a:extLst>
              </a:tr>
              <a:tr h="356745">
                <a:tc>
                  <a:txBody>
                    <a:bodyPr/>
                    <a:lstStyle/>
                    <a:p>
                      <a:pPr algn="l" fontAlgn="ctr"/>
                      <a:r>
                        <a:rPr lang="en-US" sz="1700" b="0" i="0" u="none" strike="noStrike" kern="1200" dirty="0" err="1">
                          <a:solidFill>
                            <a:srgbClr val="000000"/>
                          </a:solidFill>
                          <a:effectLst/>
                          <a:latin typeface="Courier New" panose="02070309020205020404" pitchFamily="49" charset="0"/>
                          <a:ea typeface="+mn-ea"/>
                          <a:cs typeface="+mn-cs"/>
                        </a:rPr>
                        <a:t>major_purchase</a:t>
                      </a:r>
                      <a:r>
                        <a:rPr lang="en-US" sz="1700" b="0" i="0" u="none" strike="noStrike" kern="1200" dirty="0">
                          <a:solidFill>
                            <a:srgbClr val="000000"/>
                          </a:solidFill>
                          <a:effectLst/>
                          <a:latin typeface="Courier New" panose="02070309020205020404" pitchFamily="49" charset="0"/>
                          <a:ea typeface="+mn-ea"/>
                          <a:cs typeface="+mn-cs"/>
                        </a:rPr>
                        <a:t>       | 10.15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2354528"/>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medical              | 15.30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7850894"/>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moving               | 15.78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1486867"/>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other                | 15.86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459217"/>
                  </a:ext>
                </a:extLst>
              </a:tr>
              <a:tr h="356745">
                <a:tc>
                  <a:txBody>
                    <a:bodyPr/>
                    <a:lstStyle/>
                    <a:p>
                      <a:pPr algn="l" fontAlgn="ctr"/>
                      <a:r>
                        <a:rPr lang="en-US" sz="1700" b="0" i="0" u="none" strike="noStrike" kern="1200" dirty="0" err="1">
                          <a:solidFill>
                            <a:srgbClr val="000000"/>
                          </a:solidFill>
                          <a:effectLst/>
                          <a:latin typeface="Courier New" panose="02070309020205020404" pitchFamily="49" charset="0"/>
                          <a:ea typeface="+mn-ea"/>
                          <a:cs typeface="+mn-cs"/>
                        </a:rPr>
                        <a:t>renewable_energy</a:t>
                      </a:r>
                      <a:r>
                        <a:rPr lang="en-US" sz="1700" b="0" i="0" u="none" strike="noStrike" kern="1200" dirty="0">
                          <a:solidFill>
                            <a:srgbClr val="000000"/>
                          </a:solidFill>
                          <a:effectLst/>
                          <a:latin typeface="Courier New" panose="02070309020205020404" pitchFamily="49" charset="0"/>
                          <a:ea typeface="+mn-ea"/>
                          <a:cs typeface="+mn-cs"/>
                        </a:rPr>
                        <a:t>     | 18.45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8024951"/>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small_business       | 25.94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88368"/>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vacation             | 13.91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6308586"/>
                  </a:ext>
                </a:extLst>
              </a:tr>
              <a:tr h="356745">
                <a:tc>
                  <a:txBody>
                    <a:bodyPr/>
                    <a:lstStyle/>
                    <a:p>
                      <a:pPr algn="l" fontAlgn="ctr"/>
                      <a:r>
                        <a:rPr lang="en-US" sz="1700" b="0" i="0" u="none" strike="noStrike" kern="1200" dirty="0">
                          <a:solidFill>
                            <a:srgbClr val="000000"/>
                          </a:solidFill>
                          <a:effectLst/>
                          <a:latin typeface="Courier New" panose="02070309020205020404" pitchFamily="49" charset="0"/>
                          <a:ea typeface="+mn-ea"/>
                          <a:cs typeface="+mn-cs"/>
                        </a:rPr>
                        <a:t>wedding              | 10.14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171761"/>
                  </a:ext>
                </a:extLst>
              </a:tr>
            </a:tbl>
          </a:graphicData>
        </a:graphic>
      </p:graphicFrame>
    </p:spTree>
    <p:extLst>
      <p:ext uri="{BB962C8B-B14F-4D97-AF65-F5344CB8AC3E}">
        <p14:creationId xmlns:p14="http://schemas.microsoft.com/office/powerpoint/2010/main" val="46674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1257297" y="821722"/>
            <a:ext cx="7750777" cy="252077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dirty="0">
                <a:latin typeface="+mj-lt"/>
                <a:ea typeface="+mj-ea"/>
                <a:cs typeface="+mj-cs"/>
              </a:rPr>
              <a:t>Home Ownership</a:t>
            </a:r>
          </a:p>
        </p:txBody>
      </p:sp>
      <p:sp>
        <p:nvSpPr>
          <p:cNvPr id="5" name="TextBox 4">
            <a:extLst>
              <a:ext uri="{FF2B5EF4-FFF2-40B4-BE49-F238E27FC236}">
                <a16:creationId xmlns:a16="http://schemas.microsoft.com/office/drawing/2014/main" id="{F0BF934A-5164-348A-1520-F03CAB706FD0}"/>
              </a:ext>
            </a:extLst>
          </p:cNvPr>
          <p:cNvSpPr txBox="1"/>
          <p:nvPr/>
        </p:nvSpPr>
        <p:spPr>
          <a:xfrm>
            <a:off x="9279928" y="821722"/>
            <a:ext cx="7768440" cy="252077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3000" dirty="0"/>
              <a:t>Based on the graph, most of them are living in rented home or mortgage their home. Charged off Loans is higher under Rent.</a:t>
            </a:r>
          </a:p>
        </p:txBody>
      </p:sp>
      <p:pic>
        <p:nvPicPr>
          <p:cNvPr id="7" name="Picture 6" descr="A graph of a graph of loan&#10;&#10;Description automatically generated with medium confidence">
            <a:extLst>
              <a:ext uri="{FF2B5EF4-FFF2-40B4-BE49-F238E27FC236}">
                <a16:creationId xmlns:a16="http://schemas.microsoft.com/office/drawing/2014/main" id="{AC7A375F-C8F0-7DE7-E0B2-AA739EA2D7EC}"/>
              </a:ext>
            </a:extLst>
          </p:cNvPr>
          <p:cNvPicPr>
            <a:picLocks noChangeAspect="1"/>
          </p:cNvPicPr>
          <p:nvPr/>
        </p:nvPicPr>
        <p:blipFill>
          <a:blip r:embed="rId2"/>
          <a:stretch>
            <a:fillRect/>
          </a:stretch>
        </p:blipFill>
        <p:spPr>
          <a:xfrm>
            <a:off x="152401" y="3342502"/>
            <a:ext cx="7628464" cy="5549708"/>
          </a:xfrm>
          <a:prstGeom prst="rect">
            <a:avLst/>
          </a:prstGeom>
        </p:spPr>
      </p:pic>
      <p:graphicFrame>
        <p:nvGraphicFramePr>
          <p:cNvPr id="8" name="Table 7">
            <a:extLst>
              <a:ext uri="{FF2B5EF4-FFF2-40B4-BE49-F238E27FC236}">
                <a16:creationId xmlns:a16="http://schemas.microsoft.com/office/drawing/2014/main" id="{FDAB432D-550E-0BD4-DF17-CB403E7F5F1D}"/>
              </a:ext>
            </a:extLst>
          </p:cNvPr>
          <p:cNvGraphicFramePr>
            <a:graphicFrameLocks noGrp="1"/>
          </p:cNvGraphicFramePr>
          <p:nvPr>
            <p:extLst>
              <p:ext uri="{D42A27DB-BD31-4B8C-83A1-F6EECF244321}">
                <p14:modId xmlns:p14="http://schemas.microsoft.com/office/powerpoint/2010/main" val="4067170982"/>
              </p:ext>
            </p:extLst>
          </p:nvPr>
        </p:nvGraphicFramePr>
        <p:xfrm>
          <a:off x="10134600" y="3370304"/>
          <a:ext cx="6016816" cy="5566722"/>
        </p:xfrm>
        <a:graphic>
          <a:graphicData uri="http://schemas.openxmlformats.org/drawingml/2006/table">
            <a:tbl>
              <a:tblPr>
                <a:solidFill>
                  <a:schemeClr val="bg1">
                    <a:lumMod val="95000"/>
                  </a:schemeClr>
                </a:solidFill>
                <a:tableStyleId>{5C22544A-7EE6-4342-B048-85BDC9FD1C3A}</a:tableStyleId>
              </a:tblPr>
              <a:tblGrid>
                <a:gridCol w="6016816">
                  <a:extLst>
                    <a:ext uri="{9D8B030D-6E8A-4147-A177-3AD203B41FA5}">
                      <a16:colId xmlns:a16="http://schemas.microsoft.com/office/drawing/2014/main" val="2498430560"/>
                    </a:ext>
                  </a:extLst>
                </a:gridCol>
              </a:tblGrid>
              <a:tr h="927787">
                <a:tc>
                  <a:txBody>
                    <a:bodyPr/>
                    <a:lstStyle/>
                    <a:p>
                      <a:pPr algn="l" fontAlgn="ctr"/>
                      <a:r>
                        <a:rPr lang="en-US" sz="3000" u="none" strike="noStrike" cap="none" spc="0" dirty="0" err="1">
                          <a:solidFill>
                            <a:schemeClr val="tx1"/>
                          </a:solidFill>
                          <a:effectLst/>
                        </a:rPr>
                        <a:t>home_ownership</a:t>
                      </a:r>
                      <a:endParaRPr lang="en-US" sz="3000" b="0" i="0" u="none" strike="noStrike" cap="none" spc="0" dirty="0">
                        <a:solidFill>
                          <a:schemeClr val="tx1"/>
                        </a:solidFill>
                        <a:effectLst/>
                        <a:latin typeface="Courier New" panose="02070309020205020404" pitchFamily="49" charset="0"/>
                      </a:endParaRPr>
                    </a:p>
                  </a:txBody>
                  <a:tcPr marL="158403" marR="23572" marT="45258" marB="339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9911010"/>
                  </a:ext>
                </a:extLst>
              </a:tr>
              <a:tr h="927787">
                <a:tc>
                  <a:txBody>
                    <a:bodyPr/>
                    <a:lstStyle/>
                    <a:p>
                      <a:pPr algn="l" fontAlgn="ctr"/>
                      <a:r>
                        <a:rPr lang="en-US" sz="3000" u="none" strike="noStrike" cap="none" spc="0" dirty="0">
                          <a:solidFill>
                            <a:schemeClr val="tx1"/>
                          </a:solidFill>
                          <a:effectLst/>
                        </a:rPr>
                        <a:t>RENT               18898</a:t>
                      </a:r>
                      <a:endParaRPr lang="en-US" sz="3000" b="0" i="0" u="none" strike="noStrike" cap="none" spc="0" dirty="0">
                        <a:solidFill>
                          <a:schemeClr val="tx1"/>
                        </a:solidFill>
                        <a:effectLst/>
                        <a:latin typeface="Courier New" panose="02070309020205020404" pitchFamily="49" charset="0"/>
                      </a:endParaRPr>
                    </a:p>
                  </a:txBody>
                  <a:tcPr marL="158403" marR="23572" marT="45258" marB="339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601201"/>
                  </a:ext>
                </a:extLst>
              </a:tr>
              <a:tr h="927787">
                <a:tc>
                  <a:txBody>
                    <a:bodyPr/>
                    <a:lstStyle/>
                    <a:p>
                      <a:pPr algn="l" fontAlgn="ctr"/>
                      <a:r>
                        <a:rPr lang="en-US" sz="3000" u="none" strike="noStrike" cap="none" spc="0" dirty="0">
                          <a:solidFill>
                            <a:schemeClr val="tx1"/>
                          </a:solidFill>
                          <a:effectLst/>
                        </a:rPr>
                        <a:t>MORTGAGE    17658</a:t>
                      </a:r>
                      <a:endParaRPr lang="en-US" sz="3000" b="0" i="0" u="none" strike="noStrike" cap="none" spc="0" dirty="0">
                        <a:solidFill>
                          <a:schemeClr val="tx1"/>
                        </a:solidFill>
                        <a:effectLst/>
                        <a:latin typeface="Courier New" panose="02070309020205020404" pitchFamily="49" charset="0"/>
                      </a:endParaRPr>
                    </a:p>
                  </a:txBody>
                  <a:tcPr marL="158403" marR="23572" marT="45258" marB="339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2127698"/>
                  </a:ext>
                </a:extLst>
              </a:tr>
              <a:tr h="927787">
                <a:tc>
                  <a:txBody>
                    <a:bodyPr/>
                    <a:lstStyle/>
                    <a:p>
                      <a:pPr algn="l" fontAlgn="ctr"/>
                      <a:r>
                        <a:rPr lang="en-US" sz="3000" u="none" strike="noStrike" cap="none" spc="0" dirty="0">
                          <a:solidFill>
                            <a:schemeClr val="tx1"/>
                          </a:solidFill>
                          <a:effectLst/>
                        </a:rPr>
                        <a:t>OWN                3058</a:t>
                      </a:r>
                      <a:endParaRPr lang="en-US" sz="3000" b="0" i="0" u="none" strike="noStrike" cap="none" spc="0" dirty="0">
                        <a:solidFill>
                          <a:schemeClr val="tx1"/>
                        </a:solidFill>
                        <a:effectLst/>
                        <a:latin typeface="Courier New" panose="02070309020205020404" pitchFamily="49" charset="0"/>
                      </a:endParaRPr>
                    </a:p>
                  </a:txBody>
                  <a:tcPr marL="158403" marR="23572" marT="45258" marB="339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9918"/>
                  </a:ext>
                </a:extLst>
              </a:tr>
              <a:tr h="927787">
                <a:tc>
                  <a:txBody>
                    <a:bodyPr/>
                    <a:lstStyle/>
                    <a:p>
                      <a:pPr algn="l" fontAlgn="ctr"/>
                      <a:r>
                        <a:rPr lang="en-US" sz="3000" u="none" strike="noStrike" cap="none" spc="0" dirty="0">
                          <a:solidFill>
                            <a:schemeClr val="tx1"/>
                          </a:solidFill>
                          <a:effectLst/>
                        </a:rPr>
                        <a:t>OTHER              98</a:t>
                      </a:r>
                      <a:endParaRPr lang="en-US" sz="3000" b="0" i="0" u="none" strike="noStrike" cap="none" spc="0" dirty="0">
                        <a:solidFill>
                          <a:schemeClr val="tx1"/>
                        </a:solidFill>
                        <a:effectLst/>
                        <a:latin typeface="Courier New" panose="02070309020205020404" pitchFamily="49" charset="0"/>
                      </a:endParaRPr>
                    </a:p>
                  </a:txBody>
                  <a:tcPr marL="158403" marR="23572" marT="45258" marB="339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115941"/>
                  </a:ext>
                </a:extLst>
              </a:tr>
              <a:tr h="927787">
                <a:tc>
                  <a:txBody>
                    <a:bodyPr/>
                    <a:lstStyle/>
                    <a:p>
                      <a:pPr algn="l" fontAlgn="ctr"/>
                      <a:r>
                        <a:rPr lang="en-US" sz="3000" u="none" strike="noStrike" cap="none" spc="0">
                          <a:solidFill>
                            <a:schemeClr val="tx1"/>
                          </a:solidFill>
                          <a:effectLst/>
                        </a:rPr>
                        <a:t>NONE                3</a:t>
                      </a:r>
                      <a:endParaRPr lang="en-US" sz="3000" b="0" i="0" u="none" strike="noStrike" cap="none" spc="0" dirty="0">
                        <a:solidFill>
                          <a:schemeClr val="tx1"/>
                        </a:solidFill>
                        <a:effectLst/>
                        <a:latin typeface="Courier New" panose="02070309020205020404" pitchFamily="49" charset="0"/>
                      </a:endParaRPr>
                    </a:p>
                  </a:txBody>
                  <a:tcPr marL="158403" marR="23572" marT="45258" marB="339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39878"/>
                  </a:ext>
                </a:extLst>
              </a:tr>
            </a:tbl>
          </a:graphicData>
        </a:graphic>
      </p:graphicFrame>
    </p:spTree>
    <p:extLst>
      <p:ext uri="{BB962C8B-B14F-4D97-AF65-F5344CB8AC3E}">
        <p14:creationId xmlns:p14="http://schemas.microsoft.com/office/powerpoint/2010/main" val="115393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9618136" y="752476"/>
            <a:ext cx="6593010" cy="25743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400" kern="1200" dirty="0">
                <a:solidFill>
                  <a:schemeClr val="tx1"/>
                </a:solidFill>
                <a:latin typeface="+mj-lt"/>
                <a:ea typeface="+mj-ea"/>
                <a:cs typeface="+mj-cs"/>
              </a:rPr>
              <a:t>Loan Amount</a:t>
            </a:r>
          </a:p>
        </p:txBody>
      </p:sp>
      <p:sp>
        <p:nvSpPr>
          <p:cNvPr id="21"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9866" cy="10287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loan amount&#10;&#10;Description automatically generated">
            <a:extLst>
              <a:ext uri="{FF2B5EF4-FFF2-40B4-BE49-F238E27FC236}">
                <a16:creationId xmlns:a16="http://schemas.microsoft.com/office/drawing/2014/main" id="{A25D650C-6FBF-F7AF-6C57-7B0CBD5C3284}"/>
              </a:ext>
            </a:extLst>
          </p:cNvPr>
          <p:cNvPicPr>
            <a:picLocks noChangeAspect="1"/>
          </p:cNvPicPr>
          <p:nvPr/>
        </p:nvPicPr>
        <p:blipFill>
          <a:blip r:embed="rId2"/>
          <a:stretch>
            <a:fillRect/>
          </a:stretch>
        </p:blipFill>
        <p:spPr>
          <a:xfrm>
            <a:off x="418714" y="2186756"/>
            <a:ext cx="7832438" cy="5913489"/>
          </a:xfrm>
          <a:prstGeom prst="rect">
            <a:avLst/>
          </a:prstGeom>
        </p:spPr>
      </p:pic>
      <p:sp>
        <p:nvSpPr>
          <p:cNvPr id="6" name="TextBox 5">
            <a:extLst>
              <a:ext uri="{FF2B5EF4-FFF2-40B4-BE49-F238E27FC236}">
                <a16:creationId xmlns:a16="http://schemas.microsoft.com/office/drawing/2014/main" id="{5613469B-BC0B-0DAA-E57F-7867AC873DF0}"/>
              </a:ext>
            </a:extLst>
          </p:cNvPr>
          <p:cNvSpPr txBox="1"/>
          <p:nvPr/>
        </p:nvSpPr>
        <p:spPr>
          <a:xfrm>
            <a:off x="9588874" y="3968883"/>
            <a:ext cx="6652082" cy="5565640"/>
          </a:xfrm>
          <a:prstGeom prst="rect">
            <a:avLst/>
          </a:prstGeom>
        </p:spPr>
        <p:txBody>
          <a:bodyPr vert="horz" lIns="91440" tIns="45720" rIns="91440" bIns="45720" rtlCol="0" anchor="t">
            <a:normAutofit/>
          </a:bodyPr>
          <a:lstStyle/>
          <a:p>
            <a:pPr>
              <a:lnSpc>
                <a:spcPct val="90000"/>
              </a:lnSpc>
              <a:spcAft>
                <a:spcPts val="600"/>
              </a:spcAft>
            </a:pPr>
            <a:r>
              <a:rPr lang="en-US" sz="3000" b="0" i="0" dirty="0">
                <a:solidFill>
                  <a:schemeClr val="tx1">
                    <a:alpha val="80000"/>
                  </a:schemeClr>
                </a:solidFill>
                <a:effectLst/>
              </a:rPr>
              <a:t>We can see from the graph that the distribution of loan amount considered is high in b/w 5000 to 15000. This implies, borrowers applying for loan around this range.</a:t>
            </a:r>
          </a:p>
        </p:txBody>
      </p:sp>
      <p:cxnSp>
        <p:nvCxnSpPr>
          <p:cNvPr id="22"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79243" y="5415591"/>
            <a:ext cx="0" cy="4858092"/>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88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9618136" y="752476"/>
            <a:ext cx="7526864" cy="25743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400" kern="1200" dirty="0">
                <a:solidFill>
                  <a:schemeClr val="tx1"/>
                </a:solidFill>
                <a:latin typeface="+mj-lt"/>
                <a:ea typeface="+mj-ea"/>
                <a:cs typeface="+mj-cs"/>
              </a:rPr>
              <a:t>Loan Terms 36 &amp; 60 </a:t>
            </a:r>
            <a:r>
              <a:rPr lang="en-US" sz="8400" kern="1200" dirty="0" err="1">
                <a:solidFill>
                  <a:schemeClr val="tx1"/>
                </a:solidFill>
                <a:latin typeface="+mj-lt"/>
                <a:ea typeface="+mj-ea"/>
                <a:cs typeface="+mj-cs"/>
              </a:rPr>
              <a:t>mths</a:t>
            </a:r>
            <a:endParaRPr lang="en-US" sz="8400" kern="1200" dirty="0">
              <a:solidFill>
                <a:schemeClr val="tx1"/>
              </a:solidFill>
              <a:latin typeface="+mj-lt"/>
              <a:ea typeface="+mj-ea"/>
              <a:cs typeface="+mj-cs"/>
            </a:endParaRPr>
          </a:p>
        </p:txBody>
      </p:sp>
      <p:sp>
        <p:nvSpPr>
          <p:cNvPr id="2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9866" cy="10287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distribution of loan terms&#10;&#10;Description automatically generated">
            <a:extLst>
              <a:ext uri="{FF2B5EF4-FFF2-40B4-BE49-F238E27FC236}">
                <a16:creationId xmlns:a16="http://schemas.microsoft.com/office/drawing/2014/main" id="{E9E73753-52C8-8B67-F3D6-D55D80FE05C5}"/>
              </a:ext>
            </a:extLst>
          </p:cNvPr>
          <p:cNvPicPr>
            <a:picLocks noChangeAspect="1"/>
          </p:cNvPicPr>
          <p:nvPr/>
        </p:nvPicPr>
        <p:blipFill>
          <a:blip r:embed="rId2"/>
          <a:stretch>
            <a:fillRect/>
          </a:stretch>
        </p:blipFill>
        <p:spPr>
          <a:xfrm>
            <a:off x="418714" y="2186756"/>
            <a:ext cx="7832438" cy="5913489"/>
          </a:xfrm>
          <a:prstGeom prst="rect">
            <a:avLst/>
          </a:prstGeom>
        </p:spPr>
      </p:pic>
      <p:sp>
        <p:nvSpPr>
          <p:cNvPr id="7" name="TextBox 6">
            <a:extLst>
              <a:ext uri="{FF2B5EF4-FFF2-40B4-BE49-F238E27FC236}">
                <a16:creationId xmlns:a16="http://schemas.microsoft.com/office/drawing/2014/main" id="{9266D2F5-CD27-FD89-9301-493CB01F544D}"/>
              </a:ext>
            </a:extLst>
          </p:cNvPr>
          <p:cNvSpPr txBox="1"/>
          <p:nvPr/>
        </p:nvSpPr>
        <p:spPr>
          <a:xfrm>
            <a:off x="9588874" y="3968883"/>
            <a:ext cx="6652082" cy="5565640"/>
          </a:xfrm>
          <a:prstGeom prst="rect">
            <a:avLst/>
          </a:prstGeom>
        </p:spPr>
        <p:txBody>
          <a:bodyPr vert="horz" lIns="91440" tIns="45720" rIns="91440" bIns="45720" rtlCol="0" anchor="t">
            <a:normAutofit/>
          </a:bodyPr>
          <a:lstStyle/>
          <a:p>
            <a:pPr>
              <a:lnSpc>
                <a:spcPct val="90000"/>
              </a:lnSpc>
              <a:spcAft>
                <a:spcPts val="600"/>
              </a:spcAft>
            </a:pPr>
            <a:r>
              <a:rPr lang="en-US" sz="3000" b="0" i="0" dirty="0">
                <a:solidFill>
                  <a:schemeClr val="tx1">
                    <a:alpha val="80000"/>
                  </a:schemeClr>
                </a:solidFill>
                <a:effectLst/>
              </a:rPr>
              <a:t>We can see that 36 months term have more distribution</a:t>
            </a:r>
          </a:p>
          <a:p>
            <a:pPr indent="-228600">
              <a:lnSpc>
                <a:spcPct val="90000"/>
              </a:lnSpc>
              <a:spcAft>
                <a:spcPts val="600"/>
              </a:spcAft>
              <a:buFont typeface="Arial" panose="020B0604020202020204" pitchFamily="34" charset="0"/>
              <a:buChar char="•"/>
            </a:pPr>
            <a:endParaRPr lang="en-US" sz="3000" dirty="0">
              <a:solidFill>
                <a:schemeClr val="tx1">
                  <a:alpha val="80000"/>
                </a:schemeClr>
              </a:solidFill>
            </a:endParaRPr>
          </a:p>
        </p:txBody>
      </p:sp>
      <p:cxnSp>
        <p:nvCxnSpPr>
          <p:cNvPr id="25"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79243" y="5415591"/>
            <a:ext cx="0" cy="4858092"/>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17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1068</TotalTime>
  <Words>668</Words>
  <Application>Microsoft Office PowerPoint</Application>
  <PresentationFormat>Custom</PresentationFormat>
  <Paragraphs>94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Neue Machina</vt:lpstr>
      <vt:lpstr>system-ui</vt:lpstr>
      <vt:lpstr>Garet Light</vt:lpstr>
      <vt:lpstr>Garet</vt:lpstr>
      <vt:lpstr>Courier New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Olive Green Mint Green Modular Abstract Business Case Study and Report Business Presentation</dc:title>
  <dc:creator>Priya Sharma</dc:creator>
  <cp:lastModifiedBy>Priya Sharma</cp:lastModifiedBy>
  <cp:revision>3</cp:revision>
  <dcterms:created xsi:type="dcterms:W3CDTF">2006-08-16T00:00:00Z</dcterms:created>
  <dcterms:modified xsi:type="dcterms:W3CDTF">2024-05-21T20:10:41Z</dcterms:modified>
  <dc:identifier>DAGFxZ3sH0U</dc:identifier>
</cp:coreProperties>
</file>