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62" r:id="rId7"/>
    <p:sldId id="258" r:id="rId8"/>
    <p:sldId id="25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AD0D28-A717-473D-8C0B-7D428D9B5C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0AD0D28-A717-473D-8C0B-7D428D9B5C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0AD0D28-A717-473D-8C0B-7D428D9B5C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0AD0D28-A717-473D-8C0B-7D428D9B5C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0AD0D28-A717-473D-8C0B-7D428D9B5C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0AD0D28-A717-473D-8C0B-7D428D9B5C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0AD0D28-A717-473D-8C0B-7D428D9B5C5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AD0D28-A717-473D-8C0B-7D428D9B5C5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D0D28-A717-473D-8C0B-7D428D9B5C5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AD0D28-A717-473D-8C0B-7D428D9B5C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AD0D28-A717-473D-8C0B-7D428D9B5C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D3D90-97BE-4FB1-A063-9F80D4B6438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D0D28-A717-473D-8C0B-7D428D9B5C5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D3D90-97BE-4FB1-A063-9F80D4B6438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1"/>
            <a:ext cx="9144000" cy="1614195"/>
          </a:xfrm>
        </p:spPr>
        <p:txBody>
          <a:bodyPr>
            <a:normAutofit/>
          </a:bodyPr>
          <a:lstStyle/>
          <a:p>
            <a:r>
              <a:rPr lang="en-IN" sz="4000" b="1" dirty="0"/>
              <a:t>VIDEO CONFERENCING</a:t>
            </a:r>
            <a:br>
              <a:rPr lang="en-IN" sz="4000" b="1" dirty="0"/>
            </a:br>
            <a:r>
              <a:rPr lang="en-IN" sz="4000" b="1" dirty="0"/>
              <a:t>BACKEND DEVELOPMENT</a:t>
            </a:r>
            <a:endParaRPr lang="en-IN" sz="4000" b="1" dirty="0"/>
          </a:p>
        </p:txBody>
      </p:sp>
      <p:sp>
        <p:nvSpPr>
          <p:cNvPr id="3" name="Subtitle 2"/>
          <p:cNvSpPr>
            <a:spLocks noGrp="1"/>
          </p:cNvSpPr>
          <p:nvPr>
            <p:ph type="subTitle" idx="1"/>
          </p:nvPr>
        </p:nvSpPr>
        <p:spPr>
          <a:xfrm>
            <a:off x="1365380" y="2673643"/>
            <a:ext cx="2973355" cy="2924724"/>
          </a:xfrm>
        </p:spPr>
        <p:txBody>
          <a:bodyPr/>
          <a:lstStyle/>
          <a:p>
            <a:r>
              <a:rPr lang="en-IN" sz="2800" b="1" dirty="0"/>
              <a:t>TEAM MEMBERS</a:t>
            </a:r>
            <a:endParaRPr lang="en-IN" sz="2800" b="1" dirty="0"/>
          </a:p>
          <a:p>
            <a:r>
              <a:rPr lang="en-IN" dirty="0"/>
              <a:t>PRIYA S</a:t>
            </a:r>
            <a:endParaRPr lang="en-IN" dirty="0"/>
          </a:p>
          <a:p>
            <a:r>
              <a:rPr lang="en-IN" dirty="0"/>
              <a:t>GOMATHI H</a:t>
            </a:r>
            <a:endParaRPr lang="en-IN" dirty="0"/>
          </a:p>
          <a:p>
            <a:r>
              <a:rPr lang="en-IN" dirty="0"/>
              <a:t>SOWMIYA S</a:t>
            </a:r>
            <a:endParaRPr lang="en-IN" dirty="0"/>
          </a:p>
          <a:p>
            <a:r>
              <a:rPr lang="en-IN" dirty="0"/>
              <a:t>ABINESH M</a:t>
            </a:r>
            <a:endParaRPr lang="en-IN" dirty="0"/>
          </a:p>
        </p:txBody>
      </p:sp>
      <p:pic>
        <p:nvPicPr>
          <p:cNvPr id="1026" name="Picture 2" descr="Backend Development : Understanding the basics - PloPd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9150" y="2647950"/>
            <a:ext cx="6950140" cy="3752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sp>
        <p:nvSpPr>
          <p:cNvPr id="3" name="Content Placeholder 2"/>
          <p:cNvSpPr>
            <a:spLocks noGrp="1"/>
          </p:cNvSpPr>
          <p:nvPr>
            <p:ph idx="1"/>
          </p:nvPr>
        </p:nvSpPr>
        <p:spPr>
          <a:xfrm>
            <a:off x="838200" y="1287624"/>
            <a:ext cx="10515600" cy="4889339"/>
          </a:xfrm>
        </p:spPr>
        <p:txBody>
          <a:bodyPr/>
          <a:lstStyle/>
          <a:p>
            <a:pPr marL="0" indent="0">
              <a:buNone/>
            </a:pPr>
            <a:r>
              <a:rPr lang="en-IN" dirty="0"/>
              <a:t>INTRODUCTION</a:t>
            </a:r>
            <a:endParaRPr lang="en-IN" dirty="0"/>
          </a:p>
        </p:txBody>
      </p:sp>
      <p:sp>
        <p:nvSpPr>
          <p:cNvPr id="5" name="TextBox 4"/>
          <p:cNvSpPr txBox="1"/>
          <p:nvPr/>
        </p:nvSpPr>
        <p:spPr>
          <a:xfrm>
            <a:off x="765109" y="1720840"/>
            <a:ext cx="10515599" cy="4247317"/>
          </a:xfrm>
          <a:prstGeom prst="rect">
            <a:avLst/>
          </a:prstGeom>
          <a:noFill/>
        </p:spPr>
        <p:txBody>
          <a:bodyPr wrap="square">
            <a:spAutoFit/>
          </a:bodyPr>
          <a:lstStyle/>
          <a:p>
            <a:pPr marL="0" lvl="0" indent="0" algn="l" rtl="0">
              <a:lnSpc>
                <a:spcPct val="100000"/>
              </a:lnSpc>
              <a:spcBef>
                <a:spcPts val="0"/>
              </a:spcBef>
              <a:spcAft>
                <a:spcPts val="0"/>
              </a:spcAft>
              <a:buClr>
                <a:schemeClr val="lt1"/>
              </a:buClr>
              <a:buSzPts val="1400"/>
              <a:buNone/>
            </a:pPr>
            <a:endParaRPr lang="en-US" dirty="0">
              <a:latin typeface="EB Garamond Medium"/>
              <a:ea typeface="EB Garamond Medium"/>
              <a:cs typeface="EB Garamond Medium"/>
              <a:sym typeface="EB Garamond Medium"/>
            </a:endParaRPr>
          </a:p>
          <a:p>
            <a:pPr marL="0" lvl="0" indent="0" algn="l" rtl="0">
              <a:lnSpc>
                <a:spcPct val="100000"/>
              </a:lnSpc>
              <a:spcBef>
                <a:spcPts val="0"/>
              </a:spcBef>
              <a:spcAft>
                <a:spcPts val="0"/>
              </a:spcAft>
              <a:buClr>
                <a:schemeClr val="lt1"/>
              </a:buClr>
              <a:buSzPts val="1400"/>
              <a:buNone/>
            </a:pPr>
            <a:r>
              <a:rPr lang="en-US" sz="2800" dirty="0">
                <a:latin typeface="+mn-lt"/>
                <a:ea typeface="EB Garamond Medium"/>
                <a:cs typeface="EB Garamond Medium"/>
                <a:sym typeface="EB Garamond Medium"/>
              </a:rPr>
              <a:t>Video conferencing is a live video-based meeting between two or more people in different locations using video-enabled devices. Video conferencing allows multiple people to meet and collaborate face to face long distance by transmitting audio, video, text and presentations in real time through the internet. They use a computer connection, audio, and video to connect. Video conferencing can be used for team meetings, webinars, product demos, job interviews, and more. The main purpose of video conferencing is to help people connect, regardless of where they're located.</a:t>
            </a:r>
            <a:endParaRPr lang="en-US" sz="2800" dirty="0">
              <a:latin typeface="+mn-lt"/>
              <a:ea typeface="EB Garamond Medium"/>
              <a:cs typeface="EB Garamond Medium"/>
              <a:sym typeface="EB Garamon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ckend Developer Job Description in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45" y="0"/>
            <a:ext cx="11943184" cy="6690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DYNAMIC FRONTEND</a:t>
            </a:r>
            <a:endParaRPr lang="en-IN" sz="3600" b="1" dirty="0"/>
          </a:p>
        </p:txBody>
      </p:sp>
      <p:sp>
        <p:nvSpPr>
          <p:cNvPr id="3" name="Content Placeholder 2"/>
          <p:cNvSpPr>
            <a:spLocks noGrp="1"/>
          </p:cNvSpPr>
          <p:nvPr>
            <p:ph idx="1"/>
          </p:nvPr>
        </p:nvSpPr>
        <p:spPr>
          <a:xfrm>
            <a:off x="838200" y="1418253"/>
            <a:ext cx="10515600" cy="4758710"/>
          </a:xfrm>
        </p:spPr>
        <p:txBody>
          <a:bodyPr/>
          <a:lstStyle/>
          <a:p>
            <a:pPr marL="0" lvl="0" indent="0" algn="l" rtl="0">
              <a:lnSpc>
                <a:spcPct val="108000"/>
              </a:lnSpc>
              <a:spcBef>
                <a:spcPts val="0"/>
              </a:spcBef>
              <a:spcAft>
                <a:spcPts val="0"/>
              </a:spcAft>
              <a:buClr>
                <a:schemeClr val="dk1"/>
              </a:buClr>
              <a:buSzPts val="1100"/>
              <a:buFont typeface="Arial" panose="020B0604020202020204"/>
              <a:buNone/>
            </a:pPr>
            <a:r>
              <a:rPr lang="en-US" sz="2400" dirty="0">
                <a:solidFill>
                  <a:srgbClr val="0B5394"/>
                </a:solidFill>
                <a:latin typeface="+mn-lt"/>
                <a:ea typeface="Montserrat ExtraBold"/>
                <a:cs typeface="Montserrat ExtraBold"/>
                <a:sym typeface="Montserrat ExtraBold"/>
              </a:rPr>
              <a:t>Integrate the APIs to frontend to ensure the dynamic feature of website</a:t>
            </a:r>
            <a:endParaRPr lang="en-US" sz="2400" dirty="0">
              <a:solidFill>
                <a:srgbClr val="0B5394"/>
              </a:solidFill>
              <a:latin typeface="+mn-lt"/>
              <a:ea typeface="Montserrat ExtraBold"/>
              <a:cs typeface="Montserrat ExtraBold"/>
              <a:sym typeface="Montserrat ExtraBold"/>
            </a:endParaRPr>
          </a:p>
          <a:p>
            <a:pPr marL="0" lvl="0" indent="0" algn="l" rtl="0">
              <a:lnSpc>
                <a:spcPct val="108000"/>
              </a:lnSpc>
              <a:spcBef>
                <a:spcPts val="0"/>
              </a:spcBef>
              <a:spcAft>
                <a:spcPts val="0"/>
              </a:spcAft>
              <a:buClr>
                <a:schemeClr val="dk1"/>
              </a:buClr>
              <a:buSzPts val="1100"/>
              <a:buFont typeface="Arial" panose="020B0604020202020204"/>
              <a:buNone/>
            </a:pPr>
            <a:endParaRPr lang="en-US" sz="2000" dirty="0">
              <a:solidFill>
                <a:schemeClr val="dk1"/>
              </a:solidFill>
              <a:latin typeface="+mn-lt"/>
              <a:ea typeface="Calibri" panose="020F0502020204030204"/>
              <a:cs typeface="Calibri" panose="020F0502020204030204"/>
              <a:sym typeface="Calibri" panose="020F0502020204030204"/>
            </a:endParaRPr>
          </a:p>
          <a:p>
            <a:pPr marL="457200" lvl="0" indent="-317500" algn="l" rtl="0">
              <a:lnSpc>
                <a:spcPct val="108000"/>
              </a:lnSpc>
              <a:spcBef>
                <a:spcPts val="0"/>
              </a:spcBef>
              <a:spcAft>
                <a:spcPts val="0"/>
              </a:spcAft>
              <a:buClr>
                <a:schemeClr val="dk1"/>
              </a:buClr>
              <a:buSzPts val="1400"/>
              <a:buFont typeface="EB Garamond"/>
              <a:buChar char="●"/>
            </a:pPr>
            <a:r>
              <a:rPr lang="en-US" dirty="0">
                <a:solidFill>
                  <a:schemeClr val="dk1"/>
                </a:solidFill>
                <a:latin typeface="+mn-lt"/>
                <a:ea typeface="EB Garamond"/>
                <a:cs typeface="EB Garamond"/>
                <a:sym typeface="EB Garamond"/>
              </a:rPr>
              <a:t>Point base </a:t>
            </a:r>
            <a:r>
              <a:rPr lang="en-US" dirty="0" err="1">
                <a:solidFill>
                  <a:schemeClr val="dk1"/>
                </a:solidFill>
                <a:latin typeface="+mn-lt"/>
                <a:ea typeface="EB Garamond"/>
                <a:cs typeface="EB Garamond"/>
                <a:sym typeface="EB Garamond"/>
              </a:rPr>
              <a:t>api</a:t>
            </a:r>
            <a:r>
              <a:rPr lang="en-US" dirty="0">
                <a:solidFill>
                  <a:schemeClr val="dk1"/>
                </a:solidFill>
                <a:latin typeface="+mn-lt"/>
                <a:ea typeface="EB Garamond"/>
                <a:cs typeface="EB Garamond"/>
                <a:sym typeface="EB Garamond"/>
              </a:rPr>
              <a:t> to the severs base </a:t>
            </a:r>
            <a:r>
              <a:rPr lang="en-US" dirty="0" err="1">
                <a:solidFill>
                  <a:schemeClr val="dk1"/>
                </a:solidFill>
                <a:latin typeface="+mn-lt"/>
                <a:ea typeface="EB Garamond"/>
                <a:cs typeface="EB Garamond"/>
                <a:sym typeface="EB Garamond"/>
              </a:rPr>
              <a:t>url</a:t>
            </a:r>
            <a:r>
              <a:rPr lang="en-US" dirty="0">
                <a:solidFill>
                  <a:schemeClr val="dk1"/>
                </a:solidFill>
                <a:latin typeface="+mn-lt"/>
                <a:ea typeface="EB Garamond"/>
                <a:cs typeface="EB Garamond"/>
                <a:sym typeface="EB Garamond"/>
              </a:rPr>
              <a:t> </a:t>
            </a:r>
            <a:endParaRPr lang="en-US" dirty="0">
              <a:solidFill>
                <a:schemeClr val="dk1"/>
              </a:solidFill>
              <a:latin typeface="+mn-lt"/>
              <a:ea typeface="EB Garamond"/>
              <a:cs typeface="EB Garamond"/>
              <a:sym typeface="EB Garamond"/>
            </a:endParaRPr>
          </a:p>
          <a:p>
            <a:pPr marL="457200" lvl="0" indent="-317500" algn="l" rtl="0">
              <a:lnSpc>
                <a:spcPct val="108000"/>
              </a:lnSpc>
              <a:spcBef>
                <a:spcPts val="0"/>
              </a:spcBef>
              <a:spcAft>
                <a:spcPts val="0"/>
              </a:spcAft>
              <a:buClr>
                <a:schemeClr val="dk1"/>
              </a:buClr>
              <a:buSzPts val="1400"/>
              <a:buFont typeface="EB Garamond"/>
              <a:buChar char="●"/>
            </a:pPr>
            <a:r>
              <a:rPr lang="en-US" dirty="0">
                <a:solidFill>
                  <a:schemeClr val="dk1"/>
                </a:solidFill>
                <a:latin typeface="+mn-lt"/>
                <a:ea typeface="EB Garamond"/>
                <a:cs typeface="EB Garamond"/>
                <a:sym typeface="EB Garamond"/>
              </a:rPr>
              <a:t>Design </a:t>
            </a:r>
            <a:r>
              <a:rPr lang="en-US" dirty="0" err="1">
                <a:solidFill>
                  <a:schemeClr val="dk1"/>
                </a:solidFill>
                <a:latin typeface="+mn-lt"/>
                <a:ea typeface="EB Garamond"/>
                <a:cs typeface="EB Garamond"/>
                <a:sym typeface="EB Garamond"/>
              </a:rPr>
              <a:t>api</a:t>
            </a:r>
            <a:r>
              <a:rPr lang="en-US" dirty="0">
                <a:solidFill>
                  <a:schemeClr val="dk1"/>
                </a:solidFill>
                <a:latin typeface="+mn-lt"/>
                <a:ea typeface="EB Garamond"/>
                <a:cs typeface="EB Garamond"/>
                <a:sym typeface="EB Garamond"/>
              </a:rPr>
              <a:t> calls for each element </a:t>
            </a:r>
            <a:endParaRPr lang="en-US" dirty="0">
              <a:solidFill>
                <a:schemeClr val="dk1"/>
              </a:solidFill>
              <a:latin typeface="+mn-lt"/>
              <a:ea typeface="EB Garamond"/>
              <a:cs typeface="EB Garamond"/>
              <a:sym typeface="EB Garamond"/>
            </a:endParaRPr>
          </a:p>
          <a:p>
            <a:pPr marL="457200" lvl="0" indent="-317500" algn="l" rtl="0">
              <a:lnSpc>
                <a:spcPct val="108000"/>
              </a:lnSpc>
              <a:spcBef>
                <a:spcPts val="0"/>
              </a:spcBef>
              <a:spcAft>
                <a:spcPts val="0"/>
              </a:spcAft>
              <a:buClr>
                <a:schemeClr val="dk1"/>
              </a:buClr>
              <a:buSzPts val="1400"/>
              <a:buFont typeface="EB Garamond"/>
              <a:buChar char="●"/>
            </a:pPr>
            <a:r>
              <a:rPr lang="en-US" dirty="0">
                <a:solidFill>
                  <a:schemeClr val="dk1"/>
                </a:solidFill>
                <a:latin typeface="+mn-lt"/>
                <a:ea typeface="EB Garamond"/>
                <a:cs typeface="EB Garamond"/>
                <a:sym typeface="EB Garamond"/>
              </a:rPr>
              <a:t>Handle errors in the output</a:t>
            </a:r>
            <a:endParaRPr lang="en-US" dirty="0">
              <a:solidFill>
                <a:schemeClr val="dk1"/>
              </a:solidFill>
              <a:latin typeface="+mn-lt"/>
              <a:ea typeface="EB Garamond"/>
              <a:cs typeface="EB Garamond"/>
              <a:sym typeface="EB Garamond"/>
            </a:endParaRPr>
          </a:p>
          <a:p>
            <a:pPr marL="457200" lvl="0" indent="-317500" algn="l" rtl="0">
              <a:lnSpc>
                <a:spcPct val="108000"/>
              </a:lnSpc>
              <a:spcBef>
                <a:spcPts val="0"/>
              </a:spcBef>
              <a:spcAft>
                <a:spcPts val="0"/>
              </a:spcAft>
              <a:buClr>
                <a:schemeClr val="dk1"/>
              </a:buClr>
              <a:buSzPts val="1400"/>
              <a:buFont typeface="EB Garamond"/>
              <a:buChar char="●"/>
            </a:pPr>
            <a:r>
              <a:rPr lang="en-US" dirty="0">
                <a:solidFill>
                  <a:schemeClr val="dk1"/>
                </a:solidFill>
                <a:latin typeface="+mn-lt"/>
                <a:ea typeface="EB Garamond"/>
                <a:cs typeface="EB Garamond"/>
                <a:sym typeface="EB Garamond"/>
              </a:rPr>
              <a:t>Render output of </a:t>
            </a:r>
            <a:r>
              <a:rPr lang="en-US" dirty="0" err="1">
                <a:solidFill>
                  <a:schemeClr val="dk1"/>
                </a:solidFill>
                <a:latin typeface="+mn-lt"/>
                <a:ea typeface="EB Garamond"/>
                <a:cs typeface="EB Garamond"/>
                <a:sym typeface="EB Garamond"/>
              </a:rPr>
              <a:t>apis</a:t>
            </a:r>
            <a:r>
              <a:rPr lang="en-US" dirty="0">
                <a:solidFill>
                  <a:schemeClr val="dk1"/>
                </a:solidFill>
                <a:latin typeface="+mn-lt"/>
                <a:ea typeface="EB Garamond"/>
                <a:cs typeface="EB Garamond"/>
                <a:sym typeface="EB Garamond"/>
              </a:rPr>
              <a:t> to different low level components</a:t>
            </a:r>
            <a:endParaRPr lang="en-US" dirty="0">
              <a:solidFill>
                <a:schemeClr val="dk1"/>
              </a:solidFill>
              <a:latin typeface="+mn-lt"/>
              <a:ea typeface="EB Garamond"/>
              <a:cs typeface="EB Garamond"/>
              <a:sym typeface="EB Garamond"/>
            </a:endParaRPr>
          </a:p>
          <a:p>
            <a:pPr marL="457200" lvl="0" indent="-317500" algn="l" rtl="0">
              <a:lnSpc>
                <a:spcPct val="108000"/>
              </a:lnSpc>
              <a:spcBef>
                <a:spcPts val="0"/>
              </a:spcBef>
              <a:spcAft>
                <a:spcPts val="0"/>
              </a:spcAft>
              <a:buClr>
                <a:schemeClr val="dk1"/>
              </a:buClr>
              <a:buSzPts val="1400"/>
              <a:buFont typeface="EB Garamond"/>
              <a:buChar char="●"/>
            </a:pPr>
            <a:r>
              <a:rPr lang="en-US" dirty="0">
                <a:solidFill>
                  <a:schemeClr val="dk1"/>
                </a:solidFill>
                <a:latin typeface="+mn-lt"/>
                <a:ea typeface="EB Garamond"/>
                <a:cs typeface="EB Garamond"/>
                <a:sym typeface="EB Garamond"/>
              </a:rPr>
              <a:t>Secure content of post </a:t>
            </a:r>
            <a:r>
              <a:rPr lang="en-US" dirty="0" err="1">
                <a:solidFill>
                  <a:schemeClr val="dk1"/>
                </a:solidFill>
                <a:latin typeface="+mn-lt"/>
                <a:ea typeface="EB Garamond"/>
                <a:cs typeface="EB Garamond"/>
                <a:sym typeface="EB Garamond"/>
              </a:rPr>
              <a:t>apis</a:t>
            </a:r>
            <a:endParaRPr lang="en-US" dirty="0">
              <a:latin typeface="+mn-lt"/>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ont-End vs. Back-End Development: What's the Differ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STEP WISE DESCRIPTION</a:t>
            </a:r>
            <a:endParaRPr lang="en-IN" sz="3200" b="1" dirty="0"/>
          </a:p>
        </p:txBody>
      </p:sp>
      <p:sp>
        <p:nvSpPr>
          <p:cNvPr id="3" name="Content Placeholder 2"/>
          <p:cNvSpPr>
            <a:spLocks noGrp="1"/>
          </p:cNvSpPr>
          <p:nvPr>
            <p:ph idx="1"/>
          </p:nvPr>
        </p:nvSpPr>
        <p:spPr>
          <a:xfrm>
            <a:off x="838200" y="1492898"/>
            <a:ext cx="10515600" cy="4684065"/>
          </a:xfrm>
        </p:spPr>
        <p:txBody>
          <a:bodyPr>
            <a:normAutofit fontScale="92500"/>
          </a:bodyPr>
          <a:lstStyle/>
          <a:p>
            <a:r>
              <a:rPr lang="en-US" dirty="0">
                <a:latin typeface="+mn-lt"/>
              </a:rPr>
              <a:t>A network for data transfer, such as wired/wireless local area network, wide area network, cellular wireless and residential broadband.</a:t>
            </a:r>
            <a:endParaRPr lang="en-US" dirty="0">
              <a:latin typeface="+mn-lt"/>
            </a:endParaRPr>
          </a:p>
          <a:p>
            <a:r>
              <a:rPr lang="en-US" dirty="0">
                <a:latin typeface="+mn-lt"/>
              </a:rPr>
              <a:t>Two or more video cameras or webcams that provide video input.</a:t>
            </a:r>
            <a:endParaRPr lang="en-US" dirty="0">
              <a:latin typeface="+mn-lt"/>
            </a:endParaRPr>
          </a:p>
          <a:p>
            <a:r>
              <a:rPr lang="en-US" dirty="0">
                <a:latin typeface="+mn-lt"/>
              </a:rPr>
              <a:t>Two or more microphones -- either an external microphone or one built into the accessing device.</a:t>
            </a:r>
            <a:endParaRPr lang="en-US" dirty="0">
              <a:latin typeface="+mn-lt"/>
            </a:endParaRPr>
          </a:p>
          <a:p>
            <a:r>
              <a:rPr lang="en-US" dirty="0">
                <a:latin typeface="+mn-lt"/>
              </a:rPr>
              <a:t>A computer screen, monitor, TV or projector that can broadcast video output.</a:t>
            </a:r>
            <a:endParaRPr lang="en-US" dirty="0">
              <a:latin typeface="+mn-lt"/>
            </a:endParaRPr>
          </a:p>
          <a:p>
            <a:r>
              <a:rPr lang="en-US" dirty="0">
                <a:latin typeface="+mn-lt"/>
              </a:rPr>
              <a:t>Headphones, laptop speakers or external speakers that can be used for audio output.</a:t>
            </a:r>
            <a:endParaRPr lang="en-US" dirty="0">
              <a:latin typeface="+mn-lt"/>
            </a:endParaRPr>
          </a:p>
          <a:p>
            <a:r>
              <a:rPr lang="en-US" dirty="0">
                <a:latin typeface="+mn-lt"/>
              </a:rPr>
              <a:t>Codecs, which can be hardware- or software-based, to reduce bandwidth by compressing and decompressing AV data.</a:t>
            </a:r>
            <a:endParaRPr lang="en-US" dirty="0">
              <a:latin typeface="+mn-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BACKEND</a:t>
            </a:r>
            <a:endParaRPr lang="en-IN" dirty="0"/>
          </a:p>
        </p:txBody>
      </p:sp>
      <p:sp>
        <p:nvSpPr>
          <p:cNvPr id="3" name="Content Placeholder 2"/>
          <p:cNvSpPr>
            <a:spLocks noGrp="1"/>
          </p:cNvSpPr>
          <p:nvPr>
            <p:ph idx="1"/>
          </p:nvPr>
        </p:nvSpPr>
        <p:spPr/>
        <p:txBody>
          <a:bodyPr/>
          <a:lstStyle/>
          <a:p>
            <a:r>
              <a:rPr lang="en-US" b="0" i="0" dirty="0">
                <a:solidFill>
                  <a:srgbClr val="1F1F1F"/>
                </a:solidFill>
                <a:effectLst/>
                <a:latin typeface="Google Sans"/>
              </a:rPr>
              <a:t>Back-end development involves </a:t>
            </a:r>
            <a:r>
              <a:rPr lang="en-US" b="0" i="0" dirty="0">
                <a:solidFill>
                  <a:srgbClr val="040C28"/>
                </a:solidFill>
                <a:effectLst/>
                <a:latin typeface="Google Sans"/>
              </a:rPr>
              <a:t>everything that exists in the server</a:t>
            </a:r>
            <a:r>
              <a:rPr lang="en-US" b="0" i="0" dirty="0">
                <a:solidFill>
                  <a:srgbClr val="1F1F1F"/>
                </a:solidFill>
                <a:effectLst/>
                <a:latin typeface="Google Sans"/>
              </a:rPr>
              <a:t>. This includes everything from data modeling and storage to security concerns. Back-end development makes the front-end of a website possible by building and maintaining the systems that makes user interaction possible</a:t>
            </a:r>
            <a:endParaRPr lang="en-US" b="0" i="0" dirty="0">
              <a:solidFill>
                <a:srgbClr val="1F1F1F"/>
              </a:solidFill>
              <a:effectLst/>
              <a:latin typeface="Google Sans"/>
            </a:endParaRPr>
          </a:p>
          <a:p>
            <a:r>
              <a:rPr lang="en-US" b="0" i="0" dirty="0">
                <a:solidFill>
                  <a:srgbClr val="040C28"/>
                </a:solidFill>
                <a:effectLst/>
                <a:latin typeface="Google Sans"/>
              </a:rPr>
              <a:t>the portion of the website you don't see</a:t>
            </a:r>
            <a:r>
              <a:rPr lang="en-US" b="0" i="0" dirty="0">
                <a:solidFill>
                  <a:srgbClr val="474747"/>
                </a:solidFill>
                <a:effectLst/>
                <a:latin typeface="Google Sans"/>
              </a:rPr>
              <a:t>. It's responsible for storing and organizing data, and ensuring everything on the client-side </a:t>
            </a:r>
            <a:r>
              <a:rPr lang="en-US" b="0" i="0" dirty="0" err="1">
                <a:solidFill>
                  <a:srgbClr val="474747"/>
                </a:solidFill>
                <a:effectLst/>
                <a:latin typeface="Google Sans"/>
              </a:rPr>
              <a:t>actuall</a:t>
            </a:r>
            <a:r>
              <a:rPr lang="en-US" b="0" i="0" dirty="0">
                <a:solidFill>
                  <a:srgbClr val="474747"/>
                </a:solidFill>
                <a:effectLst/>
                <a:latin typeface="Google Sans"/>
              </a:rPr>
              <a:t> works. The backend communicates with the frontend, sending and receiving information to be displayed as a web page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902" y="365125"/>
            <a:ext cx="8731898" cy="1325563"/>
          </a:xfrm>
        </p:spPr>
        <p:txBody>
          <a:bodyPr>
            <a:normAutofit/>
          </a:bodyPr>
          <a:lstStyle/>
          <a:p>
            <a:r>
              <a:rPr lang="en-IN" sz="6600" b="1" i="1" u="sng" dirty="0">
                <a:latin typeface="Cambria" panose="02040503050406030204" pitchFamily="18" charset="0"/>
                <a:ea typeface="Cambria" panose="02040503050406030204" pitchFamily="18" charset="0"/>
              </a:rPr>
              <a:t>Thank you</a:t>
            </a:r>
            <a:endParaRPr lang="en-IN" sz="6600" b="1" i="1" u="sng"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IN" dirty="0"/>
          </a:p>
        </p:txBody>
      </p:sp>
      <p:pic>
        <p:nvPicPr>
          <p:cNvPr id="4" name="Picture 8" descr="7 Reasons Full stack Development is Right for Your Compan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8538" y="1548883"/>
            <a:ext cx="10915261" cy="5187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2081</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EB Garamond Medium</vt:lpstr>
      <vt:lpstr>Garamond</vt:lpstr>
      <vt:lpstr>Arial</vt:lpstr>
      <vt:lpstr>Montserrat ExtraBold</vt:lpstr>
      <vt:lpstr>Segoe Print</vt:lpstr>
      <vt:lpstr>Calibri</vt:lpstr>
      <vt:lpstr>EB Garamond</vt:lpstr>
      <vt:lpstr>Google Sans</vt:lpstr>
      <vt:lpstr>Cambria</vt:lpstr>
      <vt:lpstr>Calibri Light</vt:lpstr>
      <vt:lpstr>Microsoft YaHei</vt:lpstr>
      <vt:lpstr>Arial Unicode MS</vt:lpstr>
      <vt:lpstr>Office Theme</vt:lpstr>
      <vt:lpstr>VIDEO CONFERENCING BACKEND DEVELOPMENT</vt:lpstr>
      <vt:lpstr> </vt:lpstr>
      <vt:lpstr>PowerPoint 演示文稿</vt:lpstr>
      <vt:lpstr>DYNAMIC FRONTEND</vt:lpstr>
      <vt:lpstr>PowerPoint 演示文稿</vt:lpstr>
      <vt:lpstr>STEP WISE DESCRIPTION</vt:lpstr>
      <vt:lpstr>BACKEND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CONFERENCING BACKEND DEVELOPMENT</dc:title>
  <dc:creator>gomathi h</dc:creator>
  <cp:lastModifiedBy>ELCOT</cp:lastModifiedBy>
  <cp:revision>2</cp:revision>
  <dcterms:created xsi:type="dcterms:W3CDTF">2023-11-11T03:55:00Z</dcterms:created>
  <dcterms:modified xsi:type="dcterms:W3CDTF">2023-11-13T06:41:57Z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AEFED4EC61214A4F96C4F2D1C9CA9971_13</vt:lpwstr>
  </property>
  <property fmtid="{D5CDD505-2E9C-101B-9397-08002B2CF9AE}" pid="3" name="KSOProductBuildVer">
    <vt:lpwstr>1033-12.2.0.13266</vt:lpwstr>
  </property>
</Properties>
</file>