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BAF7"/>
    <a:srgbClr val="213264"/>
    <a:srgbClr val="841910"/>
    <a:srgbClr val="DFDDFB"/>
    <a:srgbClr val="213164"/>
    <a:srgbClr val="213163"/>
    <a:srgbClr val="E3E1FB"/>
    <a:srgbClr val="FFAB40"/>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9821" autoAdjust="0"/>
  </p:normalViewPr>
  <p:slideViewPr>
    <p:cSldViewPr snapToGrid="0">
      <p:cViewPr varScale="1">
        <p:scale>
          <a:sx n="109" d="100"/>
          <a:sy n="109" d="100"/>
        </p:scale>
        <p:origin x="859" y="8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9049"/>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421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5" y="3904252"/>
            <a:ext cx="401969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Sriraamprabu</a:t>
            </a:r>
            <a:r>
              <a:rPr lang="en-US" sz="1100" b="0" i="0" u="none" strike="noStrike" cap="none" dirty="0">
                <a:solidFill>
                  <a:schemeClr val="tx1"/>
                </a:solidFill>
                <a:latin typeface="Arial"/>
                <a:ea typeface="Arial"/>
                <a:cs typeface="Arial"/>
                <a:sym typeface="Arial"/>
              </a:rPr>
              <a:t> P</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:au912421104043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SHANMUGANATHAN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723332" y="463017"/>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14" name="Picture 13">
            <a:extLst>
              <a:ext uri="{FF2B5EF4-FFF2-40B4-BE49-F238E27FC236}">
                <a16:creationId xmlns:a16="http://schemas.microsoft.com/office/drawing/2014/main" id="{21FD1322-349A-1122-1EBF-02A5D4BFF52C}"/>
              </a:ext>
            </a:extLst>
          </p:cNvPr>
          <p:cNvPicPr>
            <a:picLocks noChangeAspect="1"/>
          </p:cNvPicPr>
          <p:nvPr/>
        </p:nvPicPr>
        <p:blipFill>
          <a:blip r:embed="rId2"/>
          <a:stretch>
            <a:fillRect/>
          </a:stretch>
        </p:blipFill>
        <p:spPr>
          <a:xfrm>
            <a:off x="0" y="463017"/>
            <a:ext cx="9144000" cy="451165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1EA669AB-7B6B-EAFC-56F8-34C7631DF94D}"/>
              </a:ext>
            </a:extLst>
          </p:cNvPr>
          <p:cNvPicPr>
            <a:picLocks noChangeAspect="1"/>
          </p:cNvPicPr>
          <p:nvPr/>
        </p:nvPicPr>
        <p:blipFill>
          <a:blip r:embed="rId2"/>
          <a:stretch>
            <a:fillRect/>
          </a:stretch>
        </p:blipFill>
        <p:spPr>
          <a:xfrm>
            <a:off x="-225" y="601132"/>
            <a:ext cx="9144000" cy="425734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230163"/>
          </a:xfrm>
        </p:spPr>
        <p:txBody>
          <a:bodyPr/>
          <a:lstStyle/>
          <a:p>
            <a:pPr algn="ctr"/>
            <a:r>
              <a:rPr lang="en-US" b="1" dirty="0"/>
              <a:t>Voting-Page</a:t>
            </a:r>
          </a:p>
        </p:txBody>
      </p:sp>
      <p:pic>
        <p:nvPicPr>
          <p:cNvPr id="7" name="Picture 6" descr="Screenshot (23).png"/>
          <p:cNvPicPr>
            <a:picLocks noChangeAspect="1"/>
          </p:cNvPicPr>
          <p:nvPr/>
        </p:nvPicPr>
        <p:blipFill>
          <a:blip r:embed="rId2"/>
          <a:stretch>
            <a:fillRect/>
          </a:stretch>
        </p:blipFill>
        <p:spPr>
          <a:xfrm>
            <a:off x="628560" y="1009355"/>
            <a:ext cx="3259044" cy="1832317"/>
          </a:xfrm>
          <a:prstGeom prst="rect">
            <a:avLst/>
          </a:prstGeom>
        </p:spPr>
      </p:pic>
      <p:pic>
        <p:nvPicPr>
          <p:cNvPr id="12" name="Picture 11" descr="Screenshot (30).png"/>
          <p:cNvPicPr>
            <a:picLocks noChangeAspect="1"/>
          </p:cNvPicPr>
          <p:nvPr/>
        </p:nvPicPr>
        <p:blipFill>
          <a:blip r:embed="rId3"/>
          <a:stretch>
            <a:fillRect/>
          </a:stretch>
        </p:blipFill>
        <p:spPr>
          <a:xfrm>
            <a:off x="4704912" y="1112306"/>
            <a:ext cx="3075929" cy="1729366"/>
          </a:xfrm>
          <a:prstGeom prst="rect">
            <a:avLst/>
          </a:prstGeom>
        </p:spPr>
      </p:pic>
      <p:pic>
        <p:nvPicPr>
          <p:cNvPr id="13" name="Picture 12" descr="Screenshot (26).png"/>
          <p:cNvPicPr>
            <a:picLocks noChangeAspect="1"/>
          </p:cNvPicPr>
          <p:nvPr/>
        </p:nvPicPr>
        <p:blipFill>
          <a:blip r:embed="rId4"/>
          <a:stretch>
            <a:fillRect/>
          </a:stretch>
        </p:blipFill>
        <p:spPr>
          <a:xfrm>
            <a:off x="628559" y="3176924"/>
            <a:ext cx="3259044" cy="1786051"/>
          </a:xfrm>
          <a:prstGeom prst="rect">
            <a:avLst/>
          </a:prstGeom>
        </p:spPr>
      </p:pic>
      <p:pic>
        <p:nvPicPr>
          <p:cNvPr id="14" name="Picture 13" descr="Screenshot (27).png"/>
          <p:cNvPicPr>
            <a:picLocks noChangeAspect="1"/>
          </p:cNvPicPr>
          <p:nvPr/>
        </p:nvPicPr>
        <p:blipFill>
          <a:blip r:embed="rId5"/>
          <a:stretch>
            <a:fillRect/>
          </a:stretch>
        </p:blipFill>
        <p:spPr>
          <a:xfrm>
            <a:off x="4719870" y="3176924"/>
            <a:ext cx="3060971" cy="172095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561885" y="523876"/>
            <a:ext cx="7886430" cy="724724"/>
          </a:xfrm>
        </p:spPr>
        <p:txBody>
          <a:bodyPr/>
          <a:lstStyle/>
          <a:p>
            <a:pPr algn="ctr"/>
            <a:r>
              <a:rPr lang="en-US" b="1" dirty="0"/>
              <a:t>Departments-Page</a:t>
            </a:r>
          </a:p>
        </p:txBody>
      </p:sp>
      <p:pic>
        <p:nvPicPr>
          <p:cNvPr id="7" name="Picture 6" descr="Screenshot (24).png"/>
          <p:cNvPicPr>
            <a:picLocks noChangeAspect="1"/>
          </p:cNvPicPr>
          <p:nvPr/>
        </p:nvPicPr>
        <p:blipFill>
          <a:blip r:embed="rId3"/>
          <a:stretch>
            <a:fillRect/>
          </a:stretch>
        </p:blipFill>
        <p:spPr>
          <a:xfrm>
            <a:off x="3426706" y="1138018"/>
            <a:ext cx="5399631" cy="3035810"/>
          </a:xfrm>
          <a:prstGeom prst="rect">
            <a:avLst/>
          </a:prstGeom>
        </p:spPr>
      </p:pic>
      <p:pic>
        <p:nvPicPr>
          <p:cNvPr id="5" name="Picture 4">
            <a:extLst>
              <a:ext uri="{FF2B5EF4-FFF2-40B4-BE49-F238E27FC236}">
                <a16:creationId xmlns:a16="http://schemas.microsoft.com/office/drawing/2014/main" id="{E070BF62-2C35-7D9A-D5F5-07278F3D9B46}"/>
              </a:ext>
            </a:extLst>
          </p:cNvPr>
          <p:cNvPicPr>
            <a:picLocks noChangeAspect="1"/>
          </p:cNvPicPr>
          <p:nvPr/>
        </p:nvPicPr>
        <p:blipFill rotWithShape="1">
          <a:blip r:embed="rId4"/>
          <a:srcRect l="30335" t="15554" r="29883" b="26892"/>
          <a:stretch/>
        </p:blipFill>
        <p:spPr>
          <a:xfrm>
            <a:off x="506436" y="1420837"/>
            <a:ext cx="2511044" cy="18428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Times New Roman" pitchFamily="18" charset="0"/>
                <a:cs typeface="Times New Roman" pitchFamily="18" charset="0"/>
              </a:rPr>
              <a:t>Title: "Empowering Democracy: Introducing Our Innovative Voting Application"</a:t>
            </a:r>
          </a:p>
          <a:p>
            <a:pPr algn="l"/>
            <a:r>
              <a:rPr lang="en-US" b="0" i="0" dirty="0">
                <a:solidFill>
                  <a:srgbClr val="0D0D0D"/>
                </a:solidFill>
                <a:effectLst/>
                <a:latin typeface="Times New Roman" pitchFamily="18" charset="0"/>
                <a:cs typeface="Times New Roman" pitchFamily="18" charset="0"/>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latin typeface="Times New Roman" pitchFamily="18" charset="0"/>
                <a:cs typeface="Times New Roman" pitchFamily="18" charset="0"/>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1133476"/>
            <a:ext cx="2293143" cy="3970318"/>
          </a:xfrm>
          <a:prstGeom prst="rect">
            <a:avLst/>
          </a:prstGeom>
          <a:noFill/>
        </p:spPr>
        <p:txBody>
          <a:bodyPr wrap="square">
            <a:spAutoFit/>
          </a:bodyPr>
          <a:lstStyle/>
          <a:p>
            <a:r>
              <a:rPr lang="en-US" b="1" dirty="0"/>
              <a:t>User Authentication:</a:t>
            </a:r>
          </a:p>
          <a:p>
            <a:r>
              <a:rPr lang="en-US" dirty="0"/>
              <a:t>Implement user authentication to allow only registered users to vote.</a:t>
            </a:r>
          </a:p>
          <a:p>
            <a:r>
              <a:rPr lang="en-US" dirty="0"/>
              <a:t>Associate each vote with a user to prevent duplicate voting.</a:t>
            </a:r>
          </a:p>
          <a:p>
            <a:endParaRPr lang="en-US" dirty="0"/>
          </a:p>
          <a:p>
            <a:r>
              <a:rPr lang="en-US" b="1" dirty="0"/>
              <a:t>Multiple Choice Options:</a:t>
            </a:r>
            <a:endParaRPr lang="en-US" dirty="0"/>
          </a:p>
          <a:p>
            <a:r>
              <a:rPr lang="en-US" dirty="0"/>
              <a:t>Allow users to select multiple choices for a single poll.</a:t>
            </a:r>
          </a:p>
          <a:p>
            <a:r>
              <a:rPr lang="en-US" dirty="0"/>
              <a:t>Implement validation to ensure users do not exceed the allowed number of choices.</a:t>
            </a:r>
          </a:p>
          <a:p>
            <a:endParaRPr lang="en-US"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
        <p:nvSpPr>
          <p:cNvPr id="2" name="Rectangle: Rounded Corners 1">
            <a:extLst>
              <a:ext uri="{FF2B5EF4-FFF2-40B4-BE49-F238E27FC236}">
                <a16:creationId xmlns:a16="http://schemas.microsoft.com/office/drawing/2014/main" id="{514058D4-76C9-1C9A-2E87-B9F4B909912D}"/>
              </a:ext>
            </a:extLst>
          </p:cNvPr>
          <p:cNvSpPr/>
          <p:nvPr/>
        </p:nvSpPr>
        <p:spPr>
          <a:xfrm>
            <a:off x="1695158" y="3179298"/>
            <a:ext cx="5859194" cy="512320"/>
          </a:xfrm>
          <a:prstGeom prst="roundRect">
            <a:avLst/>
          </a:prstGeom>
          <a:solidFill>
            <a:srgbClr val="BEBA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BEBAF7"/>
                </a:solidFill>
              </a:ln>
            </a:endParaRPr>
          </a:p>
        </p:txBody>
      </p:sp>
      <p:sp>
        <p:nvSpPr>
          <p:cNvPr id="3" name="TextBox 2">
            <a:extLst>
              <a:ext uri="{FF2B5EF4-FFF2-40B4-BE49-F238E27FC236}">
                <a16:creationId xmlns:a16="http://schemas.microsoft.com/office/drawing/2014/main" id="{17634F12-E068-B583-7EDF-682E8E0F243F}"/>
              </a:ext>
            </a:extLst>
          </p:cNvPr>
          <p:cNvSpPr txBox="1"/>
          <p:nvPr/>
        </p:nvSpPr>
        <p:spPr>
          <a:xfrm>
            <a:off x="1634782" y="3144448"/>
            <a:ext cx="5859194" cy="582019"/>
          </a:xfrm>
          <a:prstGeom prst="rect">
            <a:avLst/>
          </a:prstGeom>
          <a:noFill/>
        </p:spPr>
        <p:txBody>
          <a:bodyPr wrap="square" rtlCol="0">
            <a:spAutoFit/>
          </a:bodyPr>
          <a:lstStyle/>
          <a:p>
            <a:pPr algn="ctr">
              <a:lnSpc>
                <a:spcPts val="1996"/>
              </a:lnSpc>
              <a:spcBef>
                <a:spcPct val="0"/>
              </a:spcBef>
            </a:pPr>
            <a:r>
              <a:rPr lang="en-US" sz="1400" b="1" dirty="0">
                <a:latin typeface="+mj-lt"/>
                <a:cs typeface="Poppins"/>
              </a:rPr>
              <a:t>Voting_Application_using_Django_Framework-Sriraamprabu_4043_SEC</a:t>
            </a: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845820" y="1537228"/>
            <a:ext cx="7027143"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Times New Roman" pitchFamily="18" charset="0"/>
                <a:cs typeface="Times New Roman" pitchFamily="18" charset="0"/>
              </a:rPr>
              <a:t>T</a:t>
            </a: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he e-voting application developed using the Django framework represents a significant step towards modernizing democracy and promoting </a:t>
            </a:r>
            <a:r>
              <a:rPr kumimoji="0" lang="en-US" altLang="en-US" b="0" i="0" u="none" strike="noStrike" cap="none" normalizeH="0" baseline="0" dirty="0" err="1">
                <a:ln>
                  <a:noFill/>
                </a:ln>
                <a:solidFill>
                  <a:schemeClr val="tx1"/>
                </a:solidFill>
                <a:effectLst/>
                <a:latin typeface="Times New Roman" pitchFamily="18" charset="0"/>
                <a:cs typeface="Times New Roman" pitchFamily="18" charset="0"/>
              </a:rPr>
              <a:t>incluse</a:t>
            </a: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7"/>
            <a:ext cx="8579645" cy="332398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Develop a user-friendly electronic voting (e-voting) application to modernize the voting process, ensuring accessibility and security.</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Prioritize user-centric design for ease of use, enabling voters of all demographics to cast their votes conveniently from any location with internet access.</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Implement robust encryption techniques, cryptographic protocols, and stringent authentication mechanisms to safeguard vote integrity and confidentiality, preventing tampering and unauthorized access.</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Incorporate real-time result tracking and auditing features to enhance transparency and trust in the electoral process, enabling stakeholders to monitor the voting process and verify result accuracy.</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Times New Roman" pitchFamily="18" charset="0"/>
                <a:cs typeface="Times New Roman" pitchFamily="18" charset="0"/>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5678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51435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317775" y="997634"/>
            <a:ext cx="8508449" cy="3485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t"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300" b="1" i="0" u="none" strike="noStrike" cap="none" normalizeH="0" baseline="0" dirty="0">
                <a:ln>
                  <a:noFill/>
                </a:ln>
                <a:solidFill>
                  <a:schemeClr val="tx1"/>
                </a:solidFill>
                <a:effectLst/>
                <a:latin typeface="Times New Roman" pitchFamily="18" charset="0"/>
                <a:cs typeface="Times New Roman" pitchFamily="18" charset="0"/>
              </a:rPr>
              <a:t>1.Inefficiencies of Traditional Systems</a:t>
            </a:r>
            <a:r>
              <a:rPr kumimoji="0" lang="en-US" altLang="en-US" sz="1300" b="0" i="0" u="none" strike="noStrike" cap="none" normalizeH="0" baseline="0" dirty="0">
                <a:ln>
                  <a:noFill/>
                </a:ln>
                <a:solidFill>
                  <a:schemeClr val="tx1"/>
                </a:solidFill>
                <a:effectLst/>
                <a:latin typeface="Times New Roman" pitchFamily="18" charset="0"/>
                <a:cs typeface="Times New Roman" pitchFamily="18"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300" b="1" i="0" u="none" strike="noStrike" cap="none" normalizeH="0" baseline="0" dirty="0">
                <a:ln>
                  <a:noFill/>
                </a:ln>
                <a:solidFill>
                  <a:schemeClr val="tx1"/>
                </a:solidFill>
                <a:effectLst/>
                <a:latin typeface="Times New Roman" pitchFamily="18" charset="0"/>
                <a:cs typeface="Times New Roman" pitchFamily="18" charset="0"/>
              </a:rPr>
              <a:t>Security Vulnerabilities</a:t>
            </a:r>
            <a:r>
              <a:rPr kumimoji="0" lang="en-US" altLang="en-US" sz="1300" b="0" i="0" u="none" strike="noStrike" cap="none" normalizeH="0" baseline="0" dirty="0">
                <a:ln>
                  <a:noFill/>
                </a:ln>
                <a:solidFill>
                  <a:schemeClr val="tx1"/>
                </a:solidFill>
                <a:effectLst/>
                <a:latin typeface="Times New Roman" pitchFamily="18" charset="0"/>
                <a:cs typeface="Times New Roman" pitchFamily="18"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300" b="1" i="0" u="none" strike="noStrike" cap="none" normalizeH="0" baseline="0" dirty="0">
                <a:ln>
                  <a:noFill/>
                </a:ln>
                <a:solidFill>
                  <a:schemeClr val="tx1"/>
                </a:solidFill>
                <a:effectLst/>
                <a:latin typeface="Times New Roman" pitchFamily="18" charset="0"/>
                <a:cs typeface="Times New Roman" pitchFamily="18" charset="0"/>
              </a:rPr>
              <a:t>Limited Accessibility</a:t>
            </a:r>
            <a:r>
              <a:rPr kumimoji="0" lang="en-US" altLang="en-US" sz="1300" b="0" i="0" u="none" strike="noStrike" cap="none" normalizeH="0" baseline="0" dirty="0">
                <a:ln>
                  <a:noFill/>
                </a:ln>
                <a:solidFill>
                  <a:schemeClr val="tx1"/>
                </a:solidFill>
                <a:effectLst/>
                <a:latin typeface="Times New Roman" pitchFamily="18" charset="0"/>
                <a:cs typeface="Times New Roman" pitchFamily="18"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300" b="1" i="0" u="none" strike="noStrike" cap="none" normalizeH="0" baseline="0" dirty="0">
                <a:ln>
                  <a:noFill/>
                </a:ln>
                <a:solidFill>
                  <a:schemeClr val="tx1"/>
                </a:solidFill>
                <a:effectLst/>
                <a:latin typeface="Times New Roman" pitchFamily="18" charset="0"/>
                <a:cs typeface="Times New Roman" pitchFamily="18" charset="0"/>
              </a:rPr>
              <a:t>Need for Innovation</a:t>
            </a:r>
            <a:r>
              <a:rPr kumimoji="0" lang="en-US" altLang="en-US" sz="1300" b="0" i="0" u="none" strike="noStrike" cap="none" normalizeH="0" baseline="0" dirty="0">
                <a:ln>
                  <a:noFill/>
                </a:ln>
                <a:solidFill>
                  <a:schemeClr val="tx1"/>
                </a:solidFill>
                <a:effectLst/>
                <a:latin typeface="Times New Roman" pitchFamily="18" charset="0"/>
                <a:cs typeface="Times New Roman" pitchFamily="18"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300" b="1" i="0" u="none" strike="noStrike" cap="none" normalizeH="0" baseline="0" dirty="0">
                <a:ln>
                  <a:noFill/>
                </a:ln>
                <a:solidFill>
                  <a:schemeClr val="tx1"/>
                </a:solidFill>
                <a:effectLst/>
                <a:latin typeface="Times New Roman" pitchFamily="18" charset="0"/>
                <a:cs typeface="Times New Roman" pitchFamily="18" charset="0"/>
              </a:rPr>
              <a:t>User-Friendly Interface</a:t>
            </a:r>
            <a:r>
              <a:rPr kumimoji="0" lang="en-US" altLang="en-US" sz="1300" b="0" i="0" u="none" strike="noStrike" cap="none" normalizeH="0" baseline="0" dirty="0">
                <a:ln>
                  <a:noFill/>
                </a:ln>
                <a:solidFill>
                  <a:schemeClr val="tx1"/>
                </a:solidFill>
                <a:effectLst/>
                <a:latin typeface="Times New Roman" pitchFamily="18" charset="0"/>
                <a:cs typeface="Times New Roman" pitchFamily="18"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467729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09550" y="1274994"/>
            <a:ext cx="8495817" cy="300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Times New Roman" pitchFamily="18" charset="0"/>
                <a:cs typeface="Times New Roman" pitchFamily="18" charset="0"/>
              </a:rPr>
              <a:t>Project Title</a:t>
            </a: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b="0" i="0" u="none" strike="noStrike" cap="none" normalizeH="0" baseline="0" dirty="0" err="1">
                <a:ln>
                  <a:noFill/>
                </a:ln>
                <a:solidFill>
                  <a:schemeClr val="tx1"/>
                </a:solidFill>
                <a:effectLst/>
                <a:latin typeface="Times New Roman" pitchFamily="18" charset="0"/>
                <a:cs typeface="Times New Roman" pitchFamily="18" charset="0"/>
              </a:rPr>
              <a:t>Django_Vote</a:t>
            </a:r>
            <a:endParaRPr kumimoji="0" lang="en-US" alt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Times New Roman" pitchFamily="18" charset="0"/>
                <a:cs typeface="Times New Roman" pitchFamily="18" charset="0"/>
              </a:rPr>
              <a:t>Objective</a:t>
            </a: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Times New Roman" pitchFamily="18" charset="0"/>
                <a:cs typeface="Times New Roman" pitchFamily="18" charset="0"/>
              </a:rPr>
              <a:t>Key Features</a:t>
            </a: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Times New Roman" pitchFamily="18" charset="0"/>
                <a:cs typeface="Times New Roman" pitchFamily="18" charset="0"/>
              </a:rPr>
              <a:t>Expected Outcomes</a:t>
            </a: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Overview</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Times New Roman" pitchFamily="18" charset="0"/>
                <a:cs typeface="Times New Roman" pitchFamily="18" charset="0"/>
              </a:rPr>
              <a:t>User Authentication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Ballot Creation and Customization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Vote Casting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Times New Roman" pitchFamily="18" charset="0"/>
                <a:cs typeface="Times New Roman" pitchFamily="18" charset="0"/>
              </a:rPr>
              <a:t>Result Tabulation and Reporting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Times New Roman" pitchFamily="18" charset="0"/>
                <a:cs typeface="Times New Roman" pitchFamily="18" charset="0"/>
              </a:rPr>
              <a:t>Administration Panel</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Security Features</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Scalability and Performance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Times New Roman" pitchFamily="18" charset="0"/>
                <a:cs typeface="Times New Roman" pitchFamily="18" charset="0"/>
              </a:rPr>
              <a:t>Accessibility</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Times New Roman" pitchFamily="18" charset="0"/>
                <a:cs typeface="Times New Roman" pitchFamily="18" charset="0"/>
              </a:rPr>
              <a:t>Deployment and Maintenance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336</TotalTime>
  <Words>1221</Words>
  <Application>Microsoft Office PowerPoint</Application>
  <PresentationFormat>On-screen Show (16:9)</PresentationFormat>
  <Paragraphs>125</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Voting-Page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Sriraam Prabu</dc:creator>
  <cp:lastModifiedBy>Sriraam Prabu</cp:lastModifiedBy>
  <cp:revision>16</cp:revision>
  <dcterms:modified xsi:type="dcterms:W3CDTF">2024-04-12T06:48:46Z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