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D9082-5889-4FF0-BEC6-C47ACF3E5D0E}" v="2" dt="2022-04-23T08:34:57.292"/>
    <p1510:client id="{14183165-9C96-4D4E-ACBC-2ECC679E8CD9}" v="1567" dt="2022-04-25T16:56:07.394"/>
    <p1510:client id="{5CC6E0F0-CCA3-4F26-8F55-D121BAE7951B}" v="1" dt="2022-04-23T11:18:23.794"/>
    <p1510:client id="{D91C2364-BF32-42A6-BF8A-AD34653D62C3}" v="2349" dt="2022-04-23T07:04:18.621"/>
    <p1510:client id="{F80A2BD8-F566-4B92-9DC4-C7A5D48F207E}" v="286" dt="2022-04-23T08:32:4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1A60-8E22-483A-B687-6DB01CE00561}" type="datetimeFigureOut"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3C7B-ECEC-4C0E-A66A-0B05D600FA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13C7B-ECEC-4C0E-A66A-0B05D600FA7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754" y="2404534"/>
            <a:ext cx="8848164" cy="1646299"/>
          </a:xfrm>
        </p:spPr>
        <p:txBody>
          <a:bodyPr/>
          <a:lstStyle/>
          <a:p>
            <a:r>
              <a:rPr lang="en-US" dirty="0"/>
              <a:t>Irrigation System for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AF3A8-9F15-A238-EAA9-56868069DF6E}"/>
              </a:ext>
            </a:extLst>
          </p:cNvPr>
          <p:cNvSpPr txBox="1"/>
          <p:nvPr/>
        </p:nvSpPr>
        <p:spPr>
          <a:xfrm rot="11520000"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BAB8C-4349-F9B2-DB94-DD580AE864B9}"/>
              </a:ext>
            </a:extLst>
          </p:cNvPr>
          <p:cNvSpPr txBox="1"/>
          <p:nvPr/>
        </p:nvSpPr>
        <p:spPr>
          <a:xfrm>
            <a:off x="517302" y="324119"/>
            <a:ext cx="4449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u="sng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D2FB4-D71F-8647-9A10-56552C990047}"/>
              </a:ext>
            </a:extLst>
          </p:cNvPr>
          <p:cNvSpPr txBox="1"/>
          <p:nvPr/>
        </p:nvSpPr>
        <p:spPr>
          <a:xfrm>
            <a:off x="1236372" y="1257837"/>
            <a:ext cx="83025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By the help of this system farmer can leave the tension of watering the crop time to time and no need of man power to check water availability. </a:t>
            </a:r>
          </a:p>
        </p:txBody>
      </p:sp>
    </p:spTree>
    <p:extLst>
      <p:ext uri="{BB962C8B-B14F-4D97-AF65-F5344CB8AC3E}">
        <p14:creationId xmlns:p14="http://schemas.microsoft.com/office/powerpoint/2010/main" val="3301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7C49F-4F66-EA2B-9ED2-42CD94F17832}"/>
              </a:ext>
            </a:extLst>
          </p:cNvPr>
          <p:cNvSpPr txBox="1"/>
          <p:nvPr/>
        </p:nvSpPr>
        <p:spPr>
          <a:xfrm>
            <a:off x="629920" y="284480"/>
            <a:ext cx="4429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u="sng" dirty="0">
                <a:solidFill>
                  <a:srgbClr val="C00000"/>
                </a:solidFill>
              </a:rPr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94F8A-AE0D-1B2B-A39E-3B2B67AAD548}"/>
              </a:ext>
            </a:extLst>
          </p:cNvPr>
          <p:cNvSpPr txBox="1"/>
          <p:nvPr/>
        </p:nvSpPr>
        <p:spPr>
          <a:xfrm>
            <a:off x="1066800" y="1239520"/>
            <a:ext cx="80975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Project proposed an embedded System and Verilog for automatic irrigation for </a:t>
            </a:r>
            <a:r>
              <a:rPr lang="en-US" sz="2400" dirty="0">
                <a:ea typeface="+mn-lt"/>
                <a:cs typeface="+mn-lt"/>
              </a:rPr>
              <a:t>field</a:t>
            </a:r>
            <a:r>
              <a:rPr lang="en-US" sz="2400" dirty="0"/>
              <a:t> Which has a wireless sensor network for real time to control irrigation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468B9-8034-F5F1-A84A-F65417318ACD}"/>
              </a:ext>
            </a:extLst>
          </p:cNvPr>
          <p:cNvSpPr/>
          <p:nvPr/>
        </p:nvSpPr>
        <p:spPr>
          <a:xfrm>
            <a:off x="975995" y="1387475"/>
            <a:ext cx="81280" cy="11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6891A-FFD4-88B8-72B2-E53A94B5CEA3}"/>
              </a:ext>
            </a:extLst>
          </p:cNvPr>
          <p:cNvSpPr txBox="1"/>
          <p:nvPr/>
        </p:nvSpPr>
        <p:spPr>
          <a:xfrm>
            <a:off x="1017270" y="2785110"/>
            <a:ext cx="81483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  System support the field both plain and slope area and therefore its avoids the water overflow at slope area which save the plant and water.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3307-BD20-D178-C899-4087708BF7EE}"/>
              </a:ext>
            </a:extLst>
          </p:cNvPr>
          <p:cNvSpPr txBox="1"/>
          <p:nvPr/>
        </p:nvSpPr>
        <p:spPr>
          <a:xfrm>
            <a:off x="1292225" y="2486859"/>
            <a:ext cx="6543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42E73-E43E-4E76-4DF0-5DF07ADAF45A}"/>
              </a:ext>
            </a:extLst>
          </p:cNvPr>
          <p:cNvSpPr txBox="1"/>
          <p:nvPr/>
        </p:nvSpPr>
        <p:spPr>
          <a:xfrm>
            <a:off x="1160780" y="4371340"/>
            <a:ext cx="78028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irrigation system updates solenoid value for specified location of mist </a:t>
            </a:r>
            <a:r>
              <a:rPr lang="en-US" sz="2400" dirty="0">
                <a:ea typeface="+mn-lt"/>
                <a:cs typeface="+mn-lt"/>
              </a:rPr>
              <a:t>emitters </a:t>
            </a:r>
            <a:r>
              <a:rPr lang="en-US" sz="2400" dirty="0"/>
              <a:t>automatically according to the set </a:t>
            </a:r>
            <a:r>
              <a:rPr lang="en-US" sz="2400" dirty="0">
                <a:ea typeface="+mn-lt"/>
                <a:cs typeface="+mn-lt"/>
              </a:rPr>
              <a:t> point of temperature, humidity and soil moisture.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FDA783-962C-33C2-5F6A-785C2C6001CE}"/>
              </a:ext>
            </a:extLst>
          </p:cNvPr>
          <p:cNvSpPr/>
          <p:nvPr/>
        </p:nvSpPr>
        <p:spPr>
          <a:xfrm>
            <a:off x="904874" y="2901314"/>
            <a:ext cx="9144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3B758B-DE3F-D801-8A95-C2E512DBA164}"/>
              </a:ext>
            </a:extLst>
          </p:cNvPr>
          <p:cNvSpPr/>
          <p:nvPr/>
        </p:nvSpPr>
        <p:spPr>
          <a:xfrm flipH="1">
            <a:off x="915034" y="4506594"/>
            <a:ext cx="13208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0DD01-4ED7-6838-88A2-837DD6FCCCFA}"/>
              </a:ext>
            </a:extLst>
          </p:cNvPr>
          <p:cNvSpPr txBox="1"/>
          <p:nvPr/>
        </p:nvSpPr>
        <p:spPr>
          <a:xfrm>
            <a:off x="1026160" y="853440"/>
            <a:ext cx="3271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80D6D-6CE9-8DCE-74EB-3828B7A33FC3}"/>
              </a:ext>
            </a:extLst>
          </p:cNvPr>
          <p:cNvSpPr txBox="1"/>
          <p:nvPr/>
        </p:nvSpPr>
        <p:spPr>
          <a:xfrm>
            <a:off x="741680" y="375920"/>
            <a:ext cx="84023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In India, observed in the warm and humid conditions at a temperature range of 10–35 °C [10]. The upper temperature limit will normally be around 31–35 °C.</a:t>
            </a:r>
          </a:p>
          <a:p>
            <a:r>
              <a:rPr lang="en-US" sz="2400" dirty="0">
                <a:ea typeface="+mn-lt"/>
                <a:cs typeface="+mn-lt"/>
              </a:rPr>
              <a:t>So.it is very hard for famer to maintain his crop according to the season.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EAC9-8702-154D-4F8F-0ACE256E43FF}"/>
              </a:ext>
            </a:extLst>
          </p:cNvPr>
          <p:cNvSpPr txBox="1"/>
          <p:nvPr/>
        </p:nvSpPr>
        <p:spPr>
          <a:xfrm>
            <a:off x="701040" y="3007360"/>
            <a:ext cx="85648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national average yield of Indian cardamom is only 149 kg/ha as against 300 kg/ha in Guatemala One of the main reasons for the increased yield in Guatemala is the well-distributed rainfall.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323F3-CD39-153C-54CD-D9B282DC4230}"/>
              </a:ext>
            </a:extLst>
          </p:cNvPr>
          <p:cNvSpPr txBox="1"/>
          <p:nvPr/>
        </p:nvSpPr>
        <p:spPr>
          <a:xfrm>
            <a:off x="742315" y="5182235"/>
            <a:ext cx="8188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So cardamom plant needs proper irrigation for the growth of the plant and also for the yield.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382BDD-4649-B04E-075F-00E7FD9A6EC6}"/>
              </a:ext>
            </a:extLst>
          </p:cNvPr>
          <p:cNvSpPr/>
          <p:nvPr/>
        </p:nvSpPr>
        <p:spPr>
          <a:xfrm flipV="1">
            <a:off x="539115" y="523875"/>
            <a:ext cx="9144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9DFE0C-706F-B0A9-CC18-BDD72C1A874B}"/>
              </a:ext>
            </a:extLst>
          </p:cNvPr>
          <p:cNvSpPr/>
          <p:nvPr/>
        </p:nvSpPr>
        <p:spPr>
          <a:xfrm flipV="1">
            <a:off x="539115" y="3185795"/>
            <a:ext cx="9144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45DC6-F256-8A43-63E2-0C040E60F38A}"/>
              </a:ext>
            </a:extLst>
          </p:cNvPr>
          <p:cNvSpPr/>
          <p:nvPr/>
        </p:nvSpPr>
        <p:spPr>
          <a:xfrm rot="15960000">
            <a:off x="537581" y="5285615"/>
            <a:ext cx="13208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6BF6BF6E-1750-1DB0-3F32-245D209A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06" y="1423606"/>
            <a:ext cx="2163957" cy="1621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46709-A18B-41E3-4076-387EE06A4677}"/>
              </a:ext>
            </a:extLst>
          </p:cNvPr>
          <p:cNvSpPr txBox="1"/>
          <p:nvPr/>
        </p:nvSpPr>
        <p:spPr>
          <a:xfrm>
            <a:off x="9508603" y="297855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lm35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12954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94158-64AE-CDD2-CE9E-4E6A074DE778}"/>
              </a:ext>
            </a:extLst>
          </p:cNvPr>
          <p:cNvSpPr txBox="1"/>
          <p:nvPr/>
        </p:nvSpPr>
        <p:spPr>
          <a:xfrm>
            <a:off x="457200" y="670560"/>
            <a:ext cx="6949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 dirty="0">
                <a:solidFill>
                  <a:srgbClr val="C00000"/>
                </a:solidFill>
                <a:ea typeface="+mn-lt"/>
                <a:cs typeface="+mn-lt"/>
              </a:rPr>
              <a:t>COMPONENTS DESCRIPTION 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6387F-F48F-92A5-3A85-61EC750AF3DD}"/>
              </a:ext>
            </a:extLst>
          </p:cNvPr>
          <p:cNvSpPr txBox="1"/>
          <p:nvPr/>
        </p:nvSpPr>
        <p:spPr>
          <a:xfrm>
            <a:off x="1005840" y="1869440"/>
            <a:ext cx="6858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Temperature Sensor: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04267-A8E1-5279-91F6-343175F4B4DB}"/>
              </a:ext>
            </a:extLst>
          </p:cNvPr>
          <p:cNvSpPr txBox="1"/>
          <p:nvPr/>
        </p:nvSpPr>
        <p:spPr>
          <a:xfrm>
            <a:off x="1085907" y="2771254"/>
            <a:ext cx="8686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LM35 series are precision integrated-circuit temperature sensor. The LM35 is rated to operate over a −55° to +150°C temperature range. This sensor senses the field temperature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7AA28-AED9-3BD0-4896-3DFC9F908DA3}"/>
              </a:ext>
            </a:extLst>
          </p:cNvPr>
          <p:cNvSpPr txBox="1"/>
          <p:nvPr/>
        </p:nvSpPr>
        <p:spPr>
          <a:xfrm>
            <a:off x="1188720" y="4267200"/>
            <a:ext cx="84836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proposed system maintains the temperature range between 240C to 35 0C. This value manually is changed according to the seasonal temperature using the manual mode.</a:t>
            </a:r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33D7F7-874E-495F-9098-08BDE609E0EC}"/>
              </a:ext>
            </a:extLst>
          </p:cNvPr>
          <p:cNvSpPr/>
          <p:nvPr/>
        </p:nvSpPr>
        <p:spPr>
          <a:xfrm rot="11280000">
            <a:off x="906996" y="2860579"/>
            <a:ext cx="110548" cy="1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3A1891-0339-E1E2-157B-B98D66D76A09}"/>
              </a:ext>
            </a:extLst>
          </p:cNvPr>
          <p:cNvSpPr/>
          <p:nvPr/>
        </p:nvSpPr>
        <p:spPr>
          <a:xfrm rot="2220000" flipV="1">
            <a:off x="939463" y="4435682"/>
            <a:ext cx="110546" cy="139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FFA4A-10D5-6507-CD09-02E4B1B14DE3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Humidity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FA038-01C3-AFA2-3BC5-CF5ED24538F8}"/>
              </a:ext>
            </a:extLst>
          </p:cNvPr>
          <p:cNvSpPr txBox="1"/>
          <p:nvPr/>
        </p:nvSpPr>
        <p:spPr>
          <a:xfrm>
            <a:off x="677334" y="1375844"/>
            <a:ext cx="9894123" cy="20092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SY-HS-220 Humidity sensor used in this system detects the cardamom field humidity. The SY-HS-220 is rated to operate over 0-60.C temperature range and operating humidity range over 30-90%RH. This sensor senses the field humidity and is connected to microcontroller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499F597-E3A7-B1FD-0C2F-69789BC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56" y="3683331"/>
            <a:ext cx="3181408" cy="22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E1F689-D05A-4F2F-E4DB-B331D9A890ED}"/>
              </a:ext>
            </a:extLst>
          </p:cNvPr>
          <p:cNvSpPr txBox="1"/>
          <p:nvPr/>
        </p:nvSpPr>
        <p:spPr>
          <a:xfrm>
            <a:off x="826220" y="685847"/>
            <a:ext cx="37974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a typeface="+mn-lt"/>
                <a:cs typeface="+mn-lt"/>
              </a:rPr>
              <a:t>Moisture Sensor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5035-EA5B-D200-A1E4-3A046FD6C17C}"/>
              </a:ext>
            </a:extLst>
          </p:cNvPr>
          <p:cNvSpPr txBox="1"/>
          <p:nvPr/>
        </p:nvSpPr>
        <p:spPr>
          <a:xfrm>
            <a:off x="898051" y="1785155"/>
            <a:ext cx="90211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Grid-like resistance-type sensor senses the moisture on vegetation from 0% (dry) to 100% (wet).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0C88C-27C8-B644-2510-6E2D5C4166BD}"/>
              </a:ext>
            </a:extLst>
          </p:cNvPr>
          <p:cNvSpPr txBox="1"/>
          <p:nvPr/>
        </p:nvSpPr>
        <p:spPr>
          <a:xfrm>
            <a:off x="1029553" y="2860627"/>
            <a:ext cx="640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436B1-EEB5-E8D3-3270-FF5C227E5CA2}"/>
              </a:ext>
            </a:extLst>
          </p:cNvPr>
          <p:cNvSpPr txBox="1"/>
          <p:nvPr/>
        </p:nvSpPr>
        <p:spPr>
          <a:xfrm>
            <a:off x="766550" y="2699982"/>
            <a:ext cx="82591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arial"/>
                <a:cs typeface="arial"/>
              </a:rPr>
              <a:t>Soil moisture sensors measure the water content in the soil  and can used to estimate the amount of store water in the soli </a:t>
            </a:r>
            <a:endParaRPr lang="en-US" sz="2400" b="1" dirty="0">
              <a:solidFill>
                <a:srgbClr val="202124"/>
              </a:solidFill>
              <a:latin typeface="arial"/>
              <a:cs typeface="arial"/>
            </a:endParaRPr>
          </a:p>
        </p:txBody>
      </p:sp>
      <p:pic>
        <p:nvPicPr>
          <p:cNvPr id="8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CFF51D9-F61A-598A-1054-2345F2DA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18" y="4379672"/>
            <a:ext cx="2743200" cy="17380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E09EBA3-DF99-9713-FD68-B623530B3C97}"/>
              </a:ext>
            </a:extLst>
          </p:cNvPr>
          <p:cNvSpPr/>
          <p:nvPr/>
        </p:nvSpPr>
        <p:spPr>
          <a:xfrm>
            <a:off x="618880" y="1954917"/>
            <a:ext cx="87800" cy="1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6616DA-CF2E-854D-656A-D2DB21ACA37C}"/>
              </a:ext>
            </a:extLst>
          </p:cNvPr>
          <p:cNvSpPr/>
          <p:nvPr/>
        </p:nvSpPr>
        <p:spPr>
          <a:xfrm flipH="1">
            <a:off x="672559" y="2807903"/>
            <a:ext cx="94170" cy="1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F0F4A-22F1-95F2-E272-106892E1F3CC}"/>
              </a:ext>
            </a:extLst>
          </p:cNvPr>
          <p:cNvSpPr txBox="1"/>
          <p:nvPr/>
        </p:nvSpPr>
        <p:spPr>
          <a:xfrm>
            <a:off x="489995" y="229564"/>
            <a:ext cx="6350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 dirty="0">
                <a:solidFill>
                  <a:srgbClr val="C00000"/>
                </a:solidFill>
                <a:ea typeface="+mn-lt"/>
                <a:cs typeface="+mn-lt"/>
              </a:rPr>
              <a:t>Design and implementation:</a:t>
            </a:r>
            <a:endParaRPr lang="en-US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8C9AA-0119-82F1-455A-D1FF247BEDF9}"/>
              </a:ext>
            </a:extLst>
          </p:cNvPr>
          <p:cNvSpPr txBox="1"/>
          <p:nvPr/>
        </p:nvSpPr>
        <p:spPr>
          <a:xfrm>
            <a:off x="825780" y="1086210"/>
            <a:ext cx="87620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the given question we design the function  F(H,S,T,M).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730BD7-D5A0-F3D2-1FFB-3E71C36EFB91}"/>
              </a:ext>
            </a:extLst>
          </p:cNvPr>
          <p:cNvSpPr/>
          <p:nvPr/>
        </p:nvSpPr>
        <p:spPr>
          <a:xfrm>
            <a:off x="652039" y="1216304"/>
            <a:ext cx="86811" cy="96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31310-04D6-C4BD-33A6-B324DE39833C}"/>
              </a:ext>
            </a:extLst>
          </p:cNvPr>
          <p:cNvSpPr/>
          <p:nvPr/>
        </p:nvSpPr>
        <p:spPr>
          <a:xfrm>
            <a:off x="1904155" y="1716068"/>
            <a:ext cx="6337138" cy="4533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F(H,S,T,M)=M'S' + M'ST + STH + M'ST' + TH'</a:t>
            </a:r>
          </a:p>
        </p:txBody>
      </p:sp>
      <p:pic>
        <p:nvPicPr>
          <p:cNvPr id="3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F377408-4344-73C9-DF65-4F18732C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23" y="2592054"/>
            <a:ext cx="5190185" cy="3691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3CED55-F529-AD5D-232B-73B31B02AA9E}"/>
              </a:ext>
            </a:extLst>
          </p:cNvPr>
          <p:cNvSpPr txBox="1"/>
          <p:nvPr/>
        </p:nvSpPr>
        <p:spPr>
          <a:xfrm>
            <a:off x="3254062" y="572251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1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046CC1-ADBC-0EAE-4AF8-59DBC482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93825"/>
              </p:ext>
            </p:extLst>
          </p:nvPr>
        </p:nvGraphicFramePr>
        <p:xfrm>
          <a:off x="2142565" y="-1"/>
          <a:ext cx="8017435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487">
                  <a:extLst>
                    <a:ext uri="{9D8B030D-6E8A-4147-A177-3AD203B41FA5}">
                      <a16:colId xmlns:a16="http://schemas.microsoft.com/office/drawing/2014/main" val="2834282835"/>
                    </a:ext>
                  </a:extLst>
                </a:gridCol>
                <a:gridCol w="1603487">
                  <a:extLst>
                    <a:ext uri="{9D8B030D-6E8A-4147-A177-3AD203B41FA5}">
                      <a16:colId xmlns:a16="http://schemas.microsoft.com/office/drawing/2014/main" val="240526880"/>
                    </a:ext>
                  </a:extLst>
                </a:gridCol>
                <a:gridCol w="1603487">
                  <a:extLst>
                    <a:ext uri="{9D8B030D-6E8A-4147-A177-3AD203B41FA5}">
                      <a16:colId xmlns:a16="http://schemas.microsoft.com/office/drawing/2014/main" val="1533175419"/>
                    </a:ext>
                  </a:extLst>
                </a:gridCol>
                <a:gridCol w="1603487">
                  <a:extLst>
                    <a:ext uri="{9D8B030D-6E8A-4147-A177-3AD203B41FA5}">
                      <a16:colId xmlns:a16="http://schemas.microsoft.com/office/drawing/2014/main" val="1375915253"/>
                    </a:ext>
                  </a:extLst>
                </a:gridCol>
                <a:gridCol w="1603487">
                  <a:extLst>
                    <a:ext uri="{9D8B030D-6E8A-4147-A177-3AD203B41FA5}">
                      <a16:colId xmlns:a16="http://schemas.microsoft.com/office/drawing/2014/main" val="1183757276"/>
                    </a:ext>
                  </a:extLst>
                </a:gridCol>
              </a:tblGrid>
              <a:tr h="584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</a:t>
                      </a:r>
                    </a:p>
                    <a:p>
                      <a:pPr algn="ctr"/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Moisture</a:t>
                      </a:r>
                    </a:p>
                    <a:p>
                      <a:pPr algn="ctr"/>
                      <a:r>
                        <a:rPr lang="en-US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Humidity</a:t>
                      </a:r>
                    </a:p>
                    <a:p>
                      <a:pPr algn="ctr"/>
                      <a:r>
                        <a:rPr lang="en-US" dirty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03623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65399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1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46736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18409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97816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04504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22593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74595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14220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30305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8507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16009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40546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50316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61739"/>
                  </a:ext>
                </a:extLst>
              </a:tr>
              <a:tr h="333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6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6ADEA-0E26-F591-17DE-BA2BE8FAF93F}"/>
              </a:ext>
            </a:extLst>
          </p:cNvPr>
          <p:cNvSpPr/>
          <p:nvPr/>
        </p:nvSpPr>
        <p:spPr>
          <a:xfrm>
            <a:off x="4093061" y="82015"/>
            <a:ext cx="1922058" cy="909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Start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844540-59E5-5151-25B5-3C4BB550F4C0}"/>
              </a:ext>
            </a:extLst>
          </p:cNvPr>
          <p:cNvCxnSpPr/>
          <p:nvPr/>
        </p:nvCxnSpPr>
        <p:spPr>
          <a:xfrm flipH="1">
            <a:off x="4990105" y="1056138"/>
            <a:ext cx="18196" cy="3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25A3F7-AF64-B874-FC8A-030AD170B9CE}"/>
              </a:ext>
            </a:extLst>
          </p:cNvPr>
          <p:cNvSpPr/>
          <p:nvPr/>
        </p:nvSpPr>
        <p:spPr>
          <a:xfrm>
            <a:off x="3042172" y="1455619"/>
            <a:ext cx="4378655" cy="966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Initialization of Set Points for Humidity,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Moisture, Temperature ,S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eason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C6498E-128F-0D5C-173F-FA2CA160DBD0}"/>
              </a:ext>
            </a:extLst>
          </p:cNvPr>
          <p:cNvCxnSpPr/>
          <p:nvPr/>
        </p:nvCxnSpPr>
        <p:spPr>
          <a:xfrm flipH="1">
            <a:off x="4986551" y="2508344"/>
            <a:ext cx="18197" cy="41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F6CA3B-1B3A-E4D9-6660-8A2853A5C1D2}"/>
              </a:ext>
            </a:extLst>
          </p:cNvPr>
          <p:cNvSpPr/>
          <p:nvPr/>
        </p:nvSpPr>
        <p:spPr>
          <a:xfrm>
            <a:off x="439144" y="3037906"/>
            <a:ext cx="1330658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M=0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B8FF5C-08C5-5DF5-6781-41F2927C5395}"/>
              </a:ext>
            </a:extLst>
          </p:cNvPr>
          <p:cNvSpPr/>
          <p:nvPr/>
        </p:nvSpPr>
        <p:spPr>
          <a:xfrm>
            <a:off x="1969542" y="3067049"/>
            <a:ext cx="1762833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T=1  and M=0 and S=1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BEA6E6-F975-7958-2FC0-68291EDD5552}"/>
              </a:ext>
            </a:extLst>
          </p:cNvPr>
          <p:cNvSpPr/>
          <p:nvPr/>
        </p:nvSpPr>
        <p:spPr>
          <a:xfrm>
            <a:off x="4034477" y="3039329"/>
            <a:ext cx="1808327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T=1 and H=1 and S=1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392E6-F43B-8053-7494-71D7C2A87B67}"/>
              </a:ext>
            </a:extLst>
          </p:cNvPr>
          <p:cNvSpPr/>
          <p:nvPr/>
        </p:nvSpPr>
        <p:spPr>
          <a:xfrm>
            <a:off x="6213144" y="3034353"/>
            <a:ext cx="1808326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T=0 and M=0 and S=1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CD4B33-C6D8-C30C-AE67-1333F9FFB70D}"/>
              </a:ext>
            </a:extLst>
          </p:cNvPr>
          <p:cNvSpPr/>
          <p:nvPr/>
        </p:nvSpPr>
        <p:spPr>
          <a:xfrm>
            <a:off x="8425929" y="3063495"/>
            <a:ext cx="1296536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T=1 and M=0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062B61-2110-8CBC-DDA5-ECF1BA5ED8C0}"/>
              </a:ext>
            </a:extLst>
          </p:cNvPr>
          <p:cNvCxnSpPr/>
          <p:nvPr/>
        </p:nvCxnSpPr>
        <p:spPr>
          <a:xfrm flipH="1">
            <a:off x="1374159" y="2376132"/>
            <a:ext cx="1655927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F96FD-6C75-89DE-98ED-8EDB4706EF75}"/>
              </a:ext>
            </a:extLst>
          </p:cNvPr>
          <p:cNvCxnSpPr/>
          <p:nvPr/>
        </p:nvCxnSpPr>
        <p:spPr>
          <a:xfrm flipH="1">
            <a:off x="3252148" y="2286568"/>
            <a:ext cx="120555" cy="63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42FDE-D3CA-1181-4637-76CDBE5FCF37}"/>
              </a:ext>
            </a:extLst>
          </p:cNvPr>
          <p:cNvCxnSpPr/>
          <p:nvPr/>
        </p:nvCxnSpPr>
        <p:spPr>
          <a:xfrm>
            <a:off x="6108653" y="20427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B0C5B-32EB-3F21-D1C5-058BAF1607F7}"/>
              </a:ext>
            </a:extLst>
          </p:cNvPr>
          <p:cNvCxnSpPr/>
          <p:nvPr/>
        </p:nvCxnSpPr>
        <p:spPr>
          <a:xfrm>
            <a:off x="7479826" y="2197005"/>
            <a:ext cx="1198728" cy="61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095549-75EE-36C9-A67F-2E92E95041DF}"/>
              </a:ext>
            </a:extLst>
          </p:cNvPr>
          <p:cNvSpPr/>
          <p:nvPr/>
        </p:nvSpPr>
        <p:spPr>
          <a:xfrm>
            <a:off x="3278164" y="5023940"/>
            <a:ext cx="4390029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OPERATOR 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7C72-E0C7-C84F-1039-B9D645E03142}"/>
              </a:ext>
            </a:extLst>
          </p:cNvPr>
          <p:cNvCxnSpPr/>
          <p:nvPr/>
        </p:nvCxnSpPr>
        <p:spPr>
          <a:xfrm flipH="1">
            <a:off x="4985129" y="4042294"/>
            <a:ext cx="18196" cy="83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A03CED-9705-EDD4-3A10-80656F3B7CF9}"/>
              </a:ext>
            </a:extLst>
          </p:cNvPr>
          <p:cNvCxnSpPr/>
          <p:nvPr/>
        </p:nvCxnSpPr>
        <p:spPr>
          <a:xfrm>
            <a:off x="6988648" y="3900842"/>
            <a:ext cx="27296" cy="98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1F201-4FF9-5CA0-E31E-0C773679518E}"/>
              </a:ext>
            </a:extLst>
          </p:cNvPr>
          <p:cNvCxnSpPr/>
          <p:nvPr/>
        </p:nvCxnSpPr>
        <p:spPr>
          <a:xfrm>
            <a:off x="781050" y="4039452"/>
            <a:ext cx="2449773" cy="133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C0E114-C8D4-A78F-A8BB-0BC38369636C}"/>
              </a:ext>
            </a:extLst>
          </p:cNvPr>
          <p:cNvCxnSpPr/>
          <p:nvPr/>
        </p:nvCxnSpPr>
        <p:spPr>
          <a:xfrm>
            <a:off x="3221298" y="401173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F47C49-2154-2BF3-252D-8B9C385572F6}"/>
              </a:ext>
            </a:extLst>
          </p:cNvPr>
          <p:cNvCxnSpPr/>
          <p:nvPr/>
        </p:nvCxnSpPr>
        <p:spPr>
          <a:xfrm flipH="1">
            <a:off x="7633648" y="4029500"/>
            <a:ext cx="1303361" cy="88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DF7D43-B210-20BB-6328-8343C3FDC484}"/>
              </a:ext>
            </a:extLst>
          </p:cNvPr>
          <p:cNvSpPr/>
          <p:nvPr/>
        </p:nvSpPr>
        <p:spPr>
          <a:xfrm>
            <a:off x="4560143" y="6176784"/>
            <a:ext cx="1652559" cy="727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F(H,S,T,M)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4DB257-BC1A-F656-654E-685D30BCDCD8}"/>
              </a:ext>
            </a:extLst>
          </p:cNvPr>
          <p:cNvCxnSpPr/>
          <p:nvPr/>
        </p:nvCxnSpPr>
        <p:spPr>
          <a:xfrm flipH="1">
            <a:off x="5360443" y="5941609"/>
            <a:ext cx="18197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598</Words>
  <Application>Microsoft Office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Trebuchet MS</vt:lpstr>
      <vt:lpstr>Wingdings 3</vt:lpstr>
      <vt:lpstr>Facet</vt:lpstr>
      <vt:lpstr>Irrigation System for Agriculture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Sriraam reddy pothula</dc:creator>
  <cp:lastModifiedBy>Sriraam reddy pothula</cp:lastModifiedBy>
  <cp:revision>1009</cp:revision>
  <dcterms:created xsi:type="dcterms:W3CDTF">2022-04-23T03:50:47Z</dcterms:created>
  <dcterms:modified xsi:type="dcterms:W3CDTF">2022-06-06T09:24:37Z</dcterms:modified>
</cp:coreProperties>
</file>