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 id="2147483710" r:id="rId5"/>
    <p:sldMasterId id="2147483722" r:id="rId6"/>
    <p:sldMasterId id="2147483734" r:id="rId7"/>
    <p:sldMasterId id="2147483747" r:id="rId8"/>
  </p:sldMasterIdLst>
  <p:notesMasterIdLst>
    <p:notesMasterId r:id="rId29"/>
  </p:notesMasterIdLst>
  <p:sldIdLst>
    <p:sldId id="443" r:id="rId9"/>
    <p:sldId id="257" r:id="rId10"/>
    <p:sldId id="456" r:id="rId11"/>
    <p:sldId id="446" r:id="rId12"/>
    <p:sldId id="452" r:id="rId13"/>
    <p:sldId id="464" r:id="rId14"/>
    <p:sldId id="459" r:id="rId15"/>
    <p:sldId id="450" r:id="rId16"/>
    <p:sldId id="445" r:id="rId17"/>
    <p:sldId id="460" r:id="rId18"/>
    <p:sldId id="465" r:id="rId19"/>
    <p:sldId id="466" r:id="rId20"/>
    <p:sldId id="461" r:id="rId21"/>
    <p:sldId id="462" r:id="rId22"/>
    <p:sldId id="463" r:id="rId23"/>
    <p:sldId id="468" r:id="rId24"/>
    <p:sldId id="469" r:id="rId25"/>
    <p:sldId id="451" r:id="rId26"/>
    <p:sldId id="455" r:id="rId27"/>
    <p:sldId id="448"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59730166-898F-4ABE-BFF4-AC71B1A46487}">
          <p14:sldIdLst>
            <p14:sldId id="443"/>
            <p14:sldId id="257"/>
            <p14:sldId id="456"/>
            <p14:sldId id="446"/>
            <p14:sldId id="452"/>
            <p14:sldId id="464"/>
            <p14:sldId id="459"/>
            <p14:sldId id="450"/>
            <p14:sldId id="445"/>
            <p14:sldId id="460"/>
            <p14:sldId id="465"/>
            <p14:sldId id="466"/>
            <p14:sldId id="461"/>
            <p14:sldId id="462"/>
            <p14:sldId id="463"/>
            <p14:sldId id="468"/>
            <p14:sldId id="469"/>
            <p14:sldId id="451"/>
            <p14:sldId id="455"/>
            <p14:sldId id="448"/>
          </p14:sldIdLst>
        </p14:section>
        <p14:section name="Untitled Section" id="{3DAC115B-58D5-4135-BC40-292E4B05B89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4B1"/>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8" autoAdjust="0"/>
    <p:restoredTop sz="94660" autoAdjust="0"/>
  </p:normalViewPr>
  <p:slideViewPr>
    <p:cSldViewPr snapToGrid="0">
      <p:cViewPr>
        <p:scale>
          <a:sx n="92" d="100"/>
          <a:sy n="92" d="100"/>
        </p:scale>
        <p:origin x="466" y="120"/>
      </p:cViewPr>
      <p:guideLst>
        <p:guide orient="horz" pos="2160"/>
        <p:guide pos="3840"/>
      </p:guideLst>
    </p:cSldViewPr>
  </p:slideViewPr>
  <p:outlineViewPr>
    <p:cViewPr>
      <p:scale>
        <a:sx n="33" d="100"/>
        <a:sy n="33" d="100"/>
      </p:scale>
      <p:origin x="0" y="29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94BE-3E91-4E57-B074-288D158132D3}" type="datetimeFigureOut">
              <a:rPr lang="en-IN" smtClean="0"/>
              <a:pPr/>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D37BE-C7B4-4455-B1E0-5FECD9C7D7C5}" type="slidenum">
              <a:rPr lang="en-IN" smtClean="0"/>
              <a:pPr/>
              <a:t>‹#›</a:t>
            </a:fld>
            <a:endParaRPr lang="en-IN"/>
          </a:p>
        </p:txBody>
      </p:sp>
    </p:spTree>
    <p:extLst>
      <p:ext uri="{BB962C8B-B14F-4D97-AF65-F5344CB8AC3E}">
        <p14:creationId xmlns:p14="http://schemas.microsoft.com/office/powerpoint/2010/main" val="281468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EA69A853-EC44-457F-930E-F4FAC94EE4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xmlns="" id="{7F7EEF8D-10DF-4C72-9B0F-9C96B521B4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Date Placeholder 3">
            <a:extLst>
              <a:ext uri="{FF2B5EF4-FFF2-40B4-BE49-F238E27FC236}">
                <a16:creationId xmlns:a16="http://schemas.microsoft.com/office/drawing/2014/main" xmlns="" id="{F644B903-6771-424D-A6CB-3F7248F41BB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AECF55-D18E-4ED6-8014-675926654BCE}" type="datetime3">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 December 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xmlns="" id="{DA1CF28F-211B-4AF7-BD3D-0C3DC71DAAD9}"/>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1-59</a:t>
            </a:r>
          </a:p>
        </p:txBody>
      </p:sp>
      <p:sp>
        <p:nvSpPr>
          <p:cNvPr id="40966" name="Slide Number Placeholder 5">
            <a:extLst>
              <a:ext uri="{FF2B5EF4-FFF2-40B4-BE49-F238E27FC236}">
                <a16:creationId xmlns:a16="http://schemas.microsoft.com/office/drawing/2014/main" xmlns="" id="{D28B395C-6085-4F74-A536-905EDA430A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6D8F9F-D462-4D1D-974D-85299BB2DDC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59408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66504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85324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350393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886678-B289-4A49-806A-FE60EE404F6F}" type="datetimeFigureOut">
              <a:rPr lang="en-IN" smtClean="0"/>
              <a:pPr/>
              <a:t>07-12-2022</a:t>
            </a:fld>
            <a:endParaRPr lang="en-IN"/>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endParaRPr lang="en-IN"/>
          </a:p>
        </p:txBody>
      </p:sp>
    </p:spTree>
    <p:extLst>
      <p:ext uri="{BB962C8B-B14F-4D97-AF65-F5344CB8AC3E}">
        <p14:creationId xmlns:p14="http://schemas.microsoft.com/office/powerpoint/2010/main" val="1190843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7-Dec-22</a:t>
            </a:fld>
            <a:endParaRPr lang="en-US"/>
          </a:p>
        </p:txBody>
      </p:sp>
      <p:sp>
        <p:nvSpPr>
          <p:cNvPr id="5" name="Footer Placeholder 4"/>
          <p:cNvSpPr>
            <a:spLocks noGrp="1"/>
          </p:cNvSpPr>
          <p:nvPr>
            <p:ph type="ftr" sz="quarter" idx="11"/>
          </p:nvPr>
        </p:nvSpPr>
        <p:spPr>
          <a:xfrm>
            <a:off x="8331200" y="6248401"/>
            <a:ext cx="3860800" cy="365125"/>
          </a:xfrm>
          <a:prstGeom prst="rect">
            <a:avLst/>
          </a:prstGeom>
        </p:spPr>
        <p:txBody>
          <a:bodyPr/>
          <a:lstStyle/>
          <a:p>
            <a:r>
              <a:rPr lang="en-US"/>
              <a:t>1/59</a:t>
            </a:r>
            <a:endParaRPr lang="en-US" dirty="0"/>
          </a:p>
        </p:txBody>
      </p:sp>
    </p:spTree>
    <p:extLst>
      <p:ext uri="{BB962C8B-B14F-4D97-AF65-F5344CB8AC3E}">
        <p14:creationId xmlns:p14="http://schemas.microsoft.com/office/powerpoint/2010/main" val="219752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7-Dec-22</a:t>
            </a:fld>
            <a:endParaRPr lang="en-US"/>
          </a:p>
        </p:txBody>
      </p:sp>
      <p:sp>
        <p:nvSpPr>
          <p:cNvPr id="5" name="Footer Placeholder 4"/>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148884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7-Dec-22</a:t>
            </a:fld>
            <a:endParaRPr lang="en-US"/>
          </a:p>
        </p:txBody>
      </p:sp>
      <p:sp>
        <p:nvSpPr>
          <p:cNvPr id="5" name="Footer Placeholder 4"/>
          <p:cNvSpPr>
            <a:spLocks noGrp="1"/>
          </p:cNvSpPr>
          <p:nvPr>
            <p:ph type="ftr" sz="quarter" idx="11"/>
          </p:nvPr>
        </p:nvSpPr>
        <p:spPr>
          <a:xfrm>
            <a:off x="8331200" y="6248401"/>
            <a:ext cx="3860800" cy="365125"/>
          </a:xfrm>
          <a:prstGeom prst="rect">
            <a:avLst/>
          </a:prstGeom>
        </p:spPr>
        <p:txBody>
          <a:bodyPr/>
          <a:lstStyle/>
          <a:p>
            <a:r>
              <a:rPr lang="en-US"/>
              <a:t>1/59</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endParaRPr lang="en-US" dirty="0"/>
          </a:p>
        </p:txBody>
      </p:sp>
    </p:spTree>
    <p:extLst>
      <p:ext uri="{BB962C8B-B14F-4D97-AF65-F5344CB8AC3E}">
        <p14:creationId xmlns:p14="http://schemas.microsoft.com/office/powerpoint/2010/main" val="1850251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7-Dec-22</a:t>
            </a:fld>
            <a:endParaRPr lang="en-US"/>
          </a:p>
        </p:txBody>
      </p:sp>
      <p:sp>
        <p:nvSpPr>
          <p:cNvPr id="6" name="Footer Placeholder 5"/>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421458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7-Dec-22</a:t>
            </a:fld>
            <a:endParaRPr lang="en-US"/>
          </a:p>
        </p:txBody>
      </p:sp>
      <p:sp>
        <p:nvSpPr>
          <p:cNvPr id="8" name="Footer Placeholder 7"/>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1101534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7-Dec-22</a:t>
            </a:fld>
            <a:endParaRPr lang="en-US"/>
          </a:p>
        </p:txBody>
      </p:sp>
      <p:sp>
        <p:nvSpPr>
          <p:cNvPr id="4" name="Footer Placeholder 3"/>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378447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7-Dec-22</a:t>
            </a:fld>
            <a:endParaRPr lang="en-US"/>
          </a:p>
        </p:txBody>
      </p:sp>
      <p:sp>
        <p:nvSpPr>
          <p:cNvPr id="3" name="Footer Placeholder 2"/>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361702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809350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7-Dec-22</a:t>
            </a:fld>
            <a:endParaRPr lang="en-US"/>
          </a:p>
        </p:txBody>
      </p:sp>
      <p:sp>
        <p:nvSpPr>
          <p:cNvPr id="6" name="Footer Placeholder 5"/>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2303746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7-Dec-22</a:t>
            </a:fld>
            <a:endParaRPr lang="en-US"/>
          </a:p>
        </p:txBody>
      </p:sp>
      <p:sp>
        <p:nvSpPr>
          <p:cNvPr id="6" name="Footer Placeholder 5"/>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414053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7-Dec-22</a:t>
            </a:fld>
            <a:endParaRPr lang="en-US"/>
          </a:p>
        </p:txBody>
      </p:sp>
      <p:sp>
        <p:nvSpPr>
          <p:cNvPr id="5" name="Footer Placeholder 4"/>
          <p:cNvSpPr>
            <a:spLocks noGrp="1"/>
          </p:cNvSpPr>
          <p:nvPr>
            <p:ph type="ftr" sz="quarter" idx="11"/>
          </p:nvPr>
        </p:nvSpPr>
        <p:spPr>
          <a:xfrm>
            <a:off x="8331200" y="6248401"/>
            <a:ext cx="3860800" cy="365125"/>
          </a:xfrm>
          <a:prstGeom prst="rect">
            <a:avLst/>
          </a:prstGeom>
        </p:spPr>
        <p:txBody>
          <a:bodyPr/>
          <a:lstStyle/>
          <a:p>
            <a:r>
              <a:rPr lang="en-US"/>
              <a:t>1/59</a:t>
            </a:r>
          </a:p>
        </p:txBody>
      </p:sp>
    </p:spTree>
    <p:extLst>
      <p:ext uri="{BB962C8B-B14F-4D97-AF65-F5344CB8AC3E}">
        <p14:creationId xmlns:p14="http://schemas.microsoft.com/office/powerpoint/2010/main" val="1734845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7-Dec-22</a:t>
            </a:fld>
            <a:endParaRPr lang="en-US"/>
          </a:p>
        </p:txBody>
      </p:sp>
    </p:spTree>
    <p:extLst>
      <p:ext uri="{BB962C8B-B14F-4D97-AF65-F5344CB8AC3E}">
        <p14:creationId xmlns:p14="http://schemas.microsoft.com/office/powerpoint/2010/main" val="234727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7-Dec-22</a:t>
            </a:fld>
            <a:endParaRPr lang="en-US"/>
          </a:p>
        </p:txBody>
      </p:sp>
      <p:sp>
        <p:nvSpPr>
          <p:cNvPr id="5" name="Footer Placeholder 4"/>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18611514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7-Dec-22</a:t>
            </a:fld>
            <a:endParaRPr lang="en-US"/>
          </a:p>
        </p:txBody>
      </p:sp>
      <p:sp>
        <p:nvSpPr>
          <p:cNvPr id="5" name="Footer Placeholder 4"/>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2092581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7-Dec-22</a:t>
            </a:fld>
            <a:endParaRPr lang="en-US"/>
          </a:p>
        </p:txBody>
      </p:sp>
      <p:sp>
        <p:nvSpPr>
          <p:cNvPr id="5" name="Footer Placeholder 4"/>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1681614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7-Dec-22</a:t>
            </a:fld>
            <a:endParaRPr lang="en-US"/>
          </a:p>
        </p:txBody>
      </p:sp>
      <p:sp>
        <p:nvSpPr>
          <p:cNvPr id="6" name="Footer Placeholder 5"/>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35177271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7-Dec-22</a:t>
            </a:fld>
            <a:endParaRPr lang="en-US"/>
          </a:p>
        </p:txBody>
      </p:sp>
      <p:sp>
        <p:nvSpPr>
          <p:cNvPr id="8" name="Footer Placeholder 7"/>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670301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7-Dec-22</a:t>
            </a:fld>
            <a:endParaRPr lang="en-US"/>
          </a:p>
        </p:txBody>
      </p:sp>
      <p:sp>
        <p:nvSpPr>
          <p:cNvPr id="4" name="Footer Placeholder 3"/>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17769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32913387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7-Dec-22</a:t>
            </a:fld>
            <a:endParaRPr lang="en-US"/>
          </a:p>
        </p:txBody>
      </p:sp>
      <p:sp>
        <p:nvSpPr>
          <p:cNvPr id="3" name="Footer Placeholder 2"/>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3597237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7-Dec-22</a:t>
            </a:fld>
            <a:endParaRPr lang="en-US"/>
          </a:p>
        </p:txBody>
      </p:sp>
      <p:sp>
        <p:nvSpPr>
          <p:cNvPr id="6" name="Footer Placeholder 5"/>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2805645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7-Dec-22</a:t>
            </a:fld>
            <a:endParaRPr lang="en-US"/>
          </a:p>
        </p:txBody>
      </p:sp>
      <p:sp>
        <p:nvSpPr>
          <p:cNvPr id="6" name="Footer Placeholder 5"/>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832405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7-Dec-22</a:t>
            </a:fld>
            <a:endParaRPr lang="en-US"/>
          </a:p>
        </p:txBody>
      </p:sp>
      <p:sp>
        <p:nvSpPr>
          <p:cNvPr id="5" name="Footer Placeholder 4"/>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3970694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7-Dec-22</a:t>
            </a:fld>
            <a:endParaRPr lang="en-US"/>
          </a:p>
        </p:txBody>
      </p:sp>
      <p:sp>
        <p:nvSpPr>
          <p:cNvPr id="5" name="Footer Placeholder 4"/>
          <p:cNvSpPr>
            <a:spLocks noGrp="1"/>
          </p:cNvSpPr>
          <p:nvPr>
            <p:ph type="ftr" sz="quarter" idx="11"/>
          </p:nvPr>
        </p:nvSpPr>
        <p:spPr>
          <a:xfrm>
            <a:off x="7518400" y="6356351"/>
            <a:ext cx="3860800" cy="365125"/>
          </a:xfrm>
          <a:prstGeom prst="rect">
            <a:avLst/>
          </a:prstGeom>
        </p:spPr>
        <p:txBody>
          <a:bodyPr/>
          <a:lstStyle/>
          <a:p>
            <a:r>
              <a:rPr lang="en-US"/>
              <a:t>1/59</a:t>
            </a:r>
          </a:p>
        </p:txBody>
      </p:sp>
    </p:spTree>
    <p:extLst>
      <p:ext uri="{BB962C8B-B14F-4D97-AF65-F5344CB8AC3E}">
        <p14:creationId xmlns:p14="http://schemas.microsoft.com/office/powerpoint/2010/main" val="500014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a16="http://schemas.microsoft.com/office/drawing/2014/main" xmlns="" id="{B198B003-2129-414E-BC8A-6AC223055EAC}"/>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3C3E7C3D-A06E-4C03-8B41-9D4BACB44823}"/>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3883570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3E4911EC-77FE-48A1-B3ED-790AD9350012}"/>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5F01521A-7E5E-427A-895F-5577BFECC105}"/>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4874957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a16="http://schemas.microsoft.com/office/drawing/2014/main" xmlns="" id="{63691B31-44BD-4115-A30C-04288F1719C9}"/>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96916EE7-B2A7-4F43-B62F-3A17C7299647}"/>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400204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3C61285E-42ED-4E2C-86DE-6FCB3EAB6F63}"/>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6" name="Footer Placeholder 21">
            <a:extLst>
              <a:ext uri="{FF2B5EF4-FFF2-40B4-BE49-F238E27FC236}">
                <a16:creationId xmlns:a16="http://schemas.microsoft.com/office/drawing/2014/main" xmlns="" id="{80BF24B0-D7CA-4245-991F-DB83410CD032}"/>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5702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xmlns="" id="{B066F4F6-C1D2-4DDD-AECD-B9168B44A332}"/>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8" name="Footer Placeholder 21">
            <a:extLst>
              <a:ext uri="{FF2B5EF4-FFF2-40B4-BE49-F238E27FC236}">
                <a16:creationId xmlns:a16="http://schemas.microsoft.com/office/drawing/2014/main" xmlns="" id="{5830BE51-B386-4CA6-B973-9F2533364621}"/>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35959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41895356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xmlns="" id="{70240173-A771-417B-9B6C-C216A1055956}"/>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4" name="Footer Placeholder 21">
            <a:extLst>
              <a:ext uri="{FF2B5EF4-FFF2-40B4-BE49-F238E27FC236}">
                <a16:creationId xmlns:a16="http://schemas.microsoft.com/office/drawing/2014/main" xmlns="" id="{07761B04-008B-44B8-B80A-8F73E78332FF}"/>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41905714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61C07098-1B5D-4873-A65F-81C902B85D6D}"/>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3" name="Footer Placeholder 21">
            <a:extLst>
              <a:ext uri="{FF2B5EF4-FFF2-40B4-BE49-F238E27FC236}">
                <a16:creationId xmlns:a16="http://schemas.microsoft.com/office/drawing/2014/main" xmlns="" id="{FDD38819-BDB9-4593-92AB-9D32506BF09E}"/>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41175662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D06654E8-479C-4741-A08F-2A4CAF57A477}"/>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6" name="Footer Placeholder 21">
            <a:extLst>
              <a:ext uri="{FF2B5EF4-FFF2-40B4-BE49-F238E27FC236}">
                <a16:creationId xmlns:a16="http://schemas.microsoft.com/office/drawing/2014/main" xmlns="" id="{5982D0B7-D374-4812-B99A-AA70DBEE5946}"/>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567617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a16="http://schemas.microsoft.com/office/drawing/2014/main" xmlns="" id="{213605F8-6297-4CD9-BBE3-9483052E561D}"/>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a:extLst>
              <a:ext uri="{FF2B5EF4-FFF2-40B4-BE49-F238E27FC236}">
                <a16:creationId xmlns:a16="http://schemas.microsoft.com/office/drawing/2014/main" xmlns="" id="{DC51C7E8-525C-4A00-AFBF-FA7A712EF5CC}"/>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a:extLst>
              <a:ext uri="{FF2B5EF4-FFF2-40B4-BE49-F238E27FC236}">
                <a16:creationId xmlns:a16="http://schemas.microsoft.com/office/drawing/2014/main" xmlns="" id="{CBA9D49A-6F43-48D5-9618-A1928B81042E}"/>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xmlns="" id="{4FF535AC-2A4D-40CE-B962-E49652BCD076}"/>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xmlns="" id="{CA1A40B8-8E5E-40E7-88DD-658807E63F28}"/>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10" name="Footer Placeholder 5">
            <a:extLst>
              <a:ext uri="{FF2B5EF4-FFF2-40B4-BE49-F238E27FC236}">
                <a16:creationId xmlns:a16="http://schemas.microsoft.com/office/drawing/2014/main" xmlns="" id="{0CFD3EB0-E97F-4EC9-B460-4EE19158298A}"/>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23901479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D84B8D08-3713-4E43-8EF0-7E87F8B6DFD5}"/>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B6711828-7ACD-41C7-ADC7-29E0FD260FAB}"/>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892292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2249AFC3-48FA-4B88-AAAD-B2BFB67CA12B}"/>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3B1D8F94-5C92-4FB6-AB37-F0D460626691}"/>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5475480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496E831-1F70-4247-BE0D-3DDAD97D55C7}"/>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4" name="Footer Placeholder 3">
            <a:extLst>
              <a:ext uri="{FF2B5EF4-FFF2-40B4-BE49-F238E27FC236}">
                <a16:creationId xmlns:a16="http://schemas.microsoft.com/office/drawing/2014/main" xmlns="" id="{57B42316-E9C3-4C3C-A5DB-0B32537B9665}"/>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8515109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199DBE07-D9B8-4165-AC8D-52CFE644A253}"/>
              </a:ext>
            </a:extLst>
          </p:cNvPr>
          <p:cNvSpPr>
            <a:spLocks noGrp="1"/>
          </p:cNvSpPr>
          <p:nvPr>
            <p:ph type="dt" sz="half" idx="10"/>
          </p:nvPr>
        </p:nvSpPr>
        <p:spPr/>
        <p:txBody>
          <a:bodyPr/>
          <a:lstStyle>
            <a:lvl1pPr>
              <a:defRPr/>
            </a:lvl1pPr>
          </a:lstStyle>
          <a:p>
            <a:pPr>
              <a:defRPr/>
            </a:pPr>
            <a:fld id="{CDC77B77-55C1-43C8-A043-3AD43D78F995}" type="datetime5">
              <a:rPr lang="en-US"/>
              <a:pPr>
                <a:defRPr/>
              </a:pPr>
              <a:t>7-Dec-22</a:t>
            </a:fld>
            <a:endParaRPr lang="en-US"/>
          </a:p>
        </p:txBody>
      </p:sp>
      <p:sp>
        <p:nvSpPr>
          <p:cNvPr id="5" name="Footer Placeholder 4">
            <a:extLst>
              <a:ext uri="{FF2B5EF4-FFF2-40B4-BE49-F238E27FC236}">
                <a16:creationId xmlns:a16="http://schemas.microsoft.com/office/drawing/2014/main" xmlns="" id="{A94A4C78-18F5-4A5F-B1FF-D84A51114237}"/>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endParaRPr lang="en-US" dirty="0"/>
          </a:p>
        </p:txBody>
      </p:sp>
    </p:spTree>
    <p:extLst>
      <p:ext uri="{BB962C8B-B14F-4D97-AF65-F5344CB8AC3E}">
        <p14:creationId xmlns:p14="http://schemas.microsoft.com/office/powerpoint/2010/main" val="41300156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025F28-3F44-435D-9ABB-40C87203DDC5}"/>
              </a:ext>
            </a:extLst>
          </p:cNvPr>
          <p:cNvSpPr>
            <a:spLocks noGrp="1"/>
          </p:cNvSpPr>
          <p:nvPr>
            <p:ph type="dt" sz="half" idx="10"/>
          </p:nvPr>
        </p:nvSpPr>
        <p:spPr/>
        <p:txBody>
          <a:bodyPr/>
          <a:lstStyle>
            <a:lvl1pPr>
              <a:defRPr/>
            </a:lvl1pPr>
          </a:lstStyle>
          <a:p>
            <a:pPr>
              <a:defRPr/>
            </a:pPr>
            <a:fld id="{9C026E27-21CA-46D1-9E6B-9F42081B20BA}" type="datetime5">
              <a:rPr lang="en-US"/>
              <a:pPr>
                <a:defRPr/>
              </a:pPr>
              <a:t>7-Dec-22</a:t>
            </a:fld>
            <a:endParaRPr lang="en-US"/>
          </a:p>
        </p:txBody>
      </p:sp>
      <p:sp>
        <p:nvSpPr>
          <p:cNvPr id="5" name="Footer Placeholder 4">
            <a:extLst>
              <a:ext uri="{FF2B5EF4-FFF2-40B4-BE49-F238E27FC236}">
                <a16:creationId xmlns:a16="http://schemas.microsoft.com/office/drawing/2014/main" xmlns="" id="{FE6C9314-C97F-4B33-9898-E91479EF3B08}"/>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637700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408FDD2-4739-4F20-A70E-7586D0A2F16C}"/>
              </a:ext>
            </a:extLst>
          </p:cNvPr>
          <p:cNvSpPr>
            <a:spLocks noGrp="1"/>
          </p:cNvSpPr>
          <p:nvPr>
            <p:ph type="dt" sz="half" idx="10"/>
          </p:nvPr>
        </p:nvSpPr>
        <p:spPr/>
        <p:txBody>
          <a:bodyPr/>
          <a:lstStyle>
            <a:lvl1pPr>
              <a:defRPr/>
            </a:lvl1pPr>
          </a:lstStyle>
          <a:p>
            <a:pPr>
              <a:defRPr/>
            </a:pPr>
            <a:fld id="{63CA8559-7866-493C-9881-422A5944D1B3}" type="datetime5">
              <a:rPr lang="en-US"/>
              <a:pPr>
                <a:defRPr/>
              </a:pPr>
              <a:t>7-Dec-22</a:t>
            </a:fld>
            <a:endParaRPr lang="en-US"/>
          </a:p>
        </p:txBody>
      </p:sp>
      <p:sp>
        <p:nvSpPr>
          <p:cNvPr id="5" name="Footer Placeholder 4">
            <a:extLst>
              <a:ext uri="{FF2B5EF4-FFF2-40B4-BE49-F238E27FC236}">
                <a16:creationId xmlns:a16="http://schemas.microsoft.com/office/drawing/2014/main" xmlns="" id="{93705777-8E82-414F-91ED-D98D62821689}"/>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
        <p:nvSpPr>
          <p:cNvPr id="6" name="Slide Number Placeholder 5">
            <a:extLst>
              <a:ext uri="{FF2B5EF4-FFF2-40B4-BE49-F238E27FC236}">
                <a16:creationId xmlns:a16="http://schemas.microsoft.com/office/drawing/2014/main" xmlns="" id="{0E949B47-BC2A-4FF5-BFB4-C813A9298223}"/>
              </a:ext>
            </a:extLst>
          </p:cNvPr>
          <p:cNvSpPr>
            <a:spLocks noGrp="1"/>
          </p:cNvSpPr>
          <p:nvPr>
            <p:ph type="sldNum" sz="quarter" idx="12"/>
          </p:nvPr>
        </p:nvSpPr>
        <p:spPr>
          <a:xfrm>
            <a:off x="8737600" y="6356351"/>
            <a:ext cx="2844800" cy="365125"/>
          </a:xfrm>
          <a:prstGeom prst="rect">
            <a:avLst/>
          </a:prstGeom>
        </p:spPr>
        <p:txBody>
          <a:bodyPr/>
          <a:lstStyle>
            <a:lvl1pPr>
              <a:defRPr>
                <a:latin typeface="Arial" charset="0"/>
                <a:cs typeface="Arial" charset="0"/>
              </a:defRPr>
            </a:lvl1pPr>
          </a:lstStyle>
          <a:p>
            <a:pPr>
              <a:defRPr/>
            </a:pPr>
            <a:endParaRPr lang="en-US"/>
          </a:p>
        </p:txBody>
      </p:sp>
    </p:spTree>
    <p:extLst>
      <p:ext uri="{BB962C8B-B14F-4D97-AF65-F5344CB8AC3E}">
        <p14:creationId xmlns:p14="http://schemas.microsoft.com/office/powerpoint/2010/main" val="365873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28567191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49B678C-4613-4186-9A6A-47D79454D2C0}"/>
              </a:ext>
            </a:extLst>
          </p:cNvPr>
          <p:cNvSpPr>
            <a:spLocks noGrp="1"/>
          </p:cNvSpPr>
          <p:nvPr>
            <p:ph type="dt" sz="half" idx="10"/>
          </p:nvPr>
        </p:nvSpPr>
        <p:spPr/>
        <p:txBody>
          <a:bodyPr/>
          <a:lstStyle>
            <a:lvl1pPr>
              <a:defRPr/>
            </a:lvl1pPr>
          </a:lstStyle>
          <a:p>
            <a:pPr>
              <a:defRPr/>
            </a:pPr>
            <a:fld id="{610E5F3E-D1DC-43C8-B711-8C7514149EA3}" type="datetime5">
              <a:rPr lang="en-US"/>
              <a:pPr>
                <a:defRPr/>
              </a:pPr>
              <a:t>7-Dec-22</a:t>
            </a:fld>
            <a:endParaRPr lang="en-US"/>
          </a:p>
        </p:txBody>
      </p:sp>
      <p:sp>
        <p:nvSpPr>
          <p:cNvPr id="6" name="Footer Placeholder 5">
            <a:extLst>
              <a:ext uri="{FF2B5EF4-FFF2-40B4-BE49-F238E27FC236}">
                <a16:creationId xmlns:a16="http://schemas.microsoft.com/office/drawing/2014/main" xmlns="" id="{48874256-89D8-4F02-A19D-5F0F3C6F3569}"/>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1336823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E223EC0-C5EB-4599-9070-F755E8584B9B}"/>
              </a:ext>
            </a:extLst>
          </p:cNvPr>
          <p:cNvSpPr>
            <a:spLocks noGrp="1"/>
          </p:cNvSpPr>
          <p:nvPr>
            <p:ph type="dt" sz="half" idx="10"/>
          </p:nvPr>
        </p:nvSpPr>
        <p:spPr/>
        <p:txBody>
          <a:bodyPr/>
          <a:lstStyle>
            <a:lvl1pPr>
              <a:defRPr/>
            </a:lvl1pPr>
          </a:lstStyle>
          <a:p>
            <a:pPr>
              <a:defRPr/>
            </a:pPr>
            <a:fld id="{ADE2B7FF-2407-4658-B1FF-DCBF9CD11604}" type="datetime5">
              <a:rPr lang="en-US"/>
              <a:pPr>
                <a:defRPr/>
              </a:pPr>
              <a:t>7-Dec-22</a:t>
            </a:fld>
            <a:endParaRPr lang="en-US"/>
          </a:p>
        </p:txBody>
      </p:sp>
      <p:sp>
        <p:nvSpPr>
          <p:cNvPr id="8" name="Footer Placeholder 7">
            <a:extLst>
              <a:ext uri="{FF2B5EF4-FFF2-40B4-BE49-F238E27FC236}">
                <a16:creationId xmlns:a16="http://schemas.microsoft.com/office/drawing/2014/main" xmlns="" id="{9CD9C0DB-C500-4E93-974D-C8161D91E234}"/>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2417733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AC4220E-143B-4E4C-9EEB-FB12D98BC728}"/>
              </a:ext>
            </a:extLst>
          </p:cNvPr>
          <p:cNvSpPr>
            <a:spLocks noGrp="1"/>
          </p:cNvSpPr>
          <p:nvPr>
            <p:ph type="dt" sz="half" idx="10"/>
          </p:nvPr>
        </p:nvSpPr>
        <p:spPr/>
        <p:txBody>
          <a:bodyPr/>
          <a:lstStyle>
            <a:lvl1pPr>
              <a:defRPr/>
            </a:lvl1pPr>
          </a:lstStyle>
          <a:p>
            <a:pPr>
              <a:defRPr/>
            </a:pPr>
            <a:fld id="{D2B1CE35-9E1D-49CD-9302-39C71B2DCC06}" type="datetime5">
              <a:rPr lang="en-US"/>
              <a:pPr>
                <a:defRPr/>
              </a:pPr>
              <a:t>7-Dec-22</a:t>
            </a:fld>
            <a:endParaRPr lang="en-US"/>
          </a:p>
        </p:txBody>
      </p:sp>
      <p:sp>
        <p:nvSpPr>
          <p:cNvPr id="4" name="Footer Placeholder 3">
            <a:extLst>
              <a:ext uri="{FF2B5EF4-FFF2-40B4-BE49-F238E27FC236}">
                <a16:creationId xmlns:a16="http://schemas.microsoft.com/office/drawing/2014/main" xmlns="" id="{B2AEB117-B314-4051-85D5-7896CF5052DF}"/>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9288298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AF6AEF3-43AB-4939-8D75-FED068F71A5F}"/>
              </a:ext>
            </a:extLst>
          </p:cNvPr>
          <p:cNvSpPr>
            <a:spLocks noGrp="1"/>
          </p:cNvSpPr>
          <p:nvPr>
            <p:ph type="dt" sz="half" idx="10"/>
          </p:nvPr>
        </p:nvSpPr>
        <p:spPr/>
        <p:txBody>
          <a:bodyPr/>
          <a:lstStyle>
            <a:lvl1pPr>
              <a:defRPr/>
            </a:lvl1pPr>
          </a:lstStyle>
          <a:p>
            <a:pPr>
              <a:defRPr/>
            </a:pPr>
            <a:fld id="{DBBF89D4-B3F2-4A9E-A4EF-547C97A0D4C0}" type="datetime5">
              <a:rPr lang="en-US"/>
              <a:pPr>
                <a:defRPr/>
              </a:pPr>
              <a:t>7-Dec-22</a:t>
            </a:fld>
            <a:endParaRPr lang="en-US"/>
          </a:p>
        </p:txBody>
      </p:sp>
      <p:sp>
        <p:nvSpPr>
          <p:cNvPr id="3" name="Footer Placeholder 2">
            <a:extLst>
              <a:ext uri="{FF2B5EF4-FFF2-40B4-BE49-F238E27FC236}">
                <a16:creationId xmlns:a16="http://schemas.microsoft.com/office/drawing/2014/main" xmlns="" id="{5F5134ED-8321-4A9D-8BB1-444F03441CCA}"/>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423604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xmlns="" id="{E9E697F6-8837-4114-8BFE-393A6378EC40}"/>
              </a:ext>
            </a:extLst>
          </p:cNvPr>
          <p:cNvSpPr>
            <a:spLocks noGrp="1"/>
          </p:cNvSpPr>
          <p:nvPr>
            <p:ph type="dt" sz="half" idx="10"/>
          </p:nvPr>
        </p:nvSpPr>
        <p:spPr/>
        <p:txBody>
          <a:bodyPr/>
          <a:lstStyle>
            <a:lvl1pPr>
              <a:defRPr/>
            </a:lvl1pPr>
          </a:lstStyle>
          <a:p>
            <a:pPr>
              <a:defRPr/>
            </a:pPr>
            <a:fld id="{27FA9984-DB5F-4CFD-ACFA-6C0D8A33FE26}" type="datetime5">
              <a:rPr lang="en-US"/>
              <a:pPr>
                <a:defRPr/>
              </a:pPr>
              <a:t>7-Dec-22</a:t>
            </a:fld>
            <a:endParaRPr lang="en-US"/>
          </a:p>
        </p:txBody>
      </p:sp>
      <p:sp>
        <p:nvSpPr>
          <p:cNvPr id="6" name="Footer Placeholder 5">
            <a:extLst>
              <a:ext uri="{FF2B5EF4-FFF2-40B4-BE49-F238E27FC236}">
                <a16:creationId xmlns:a16="http://schemas.microsoft.com/office/drawing/2014/main" xmlns="" id="{34C5FEBB-B72E-4299-A0D2-7E6CA1F4D09F}"/>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9823436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xmlns="" id="{639DDD2E-CEF4-4FE2-B700-B8ED596C0F31}"/>
              </a:ext>
            </a:extLst>
          </p:cNvPr>
          <p:cNvSpPr>
            <a:spLocks noGrp="1"/>
          </p:cNvSpPr>
          <p:nvPr>
            <p:ph type="dt" sz="half" idx="10"/>
          </p:nvPr>
        </p:nvSpPr>
        <p:spPr/>
        <p:txBody>
          <a:bodyPr/>
          <a:lstStyle>
            <a:lvl1pPr>
              <a:defRPr/>
            </a:lvl1pPr>
          </a:lstStyle>
          <a:p>
            <a:pPr>
              <a:defRPr/>
            </a:pPr>
            <a:fld id="{06A6BCD1-C70A-4852-81AD-69D510B6370D}" type="datetime5">
              <a:rPr lang="en-US"/>
              <a:pPr>
                <a:defRPr/>
              </a:pPr>
              <a:t>7-Dec-22</a:t>
            </a:fld>
            <a:endParaRPr lang="en-US"/>
          </a:p>
        </p:txBody>
      </p:sp>
      <p:sp>
        <p:nvSpPr>
          <p:cNvPr id="6" name="Footer Placeholder 5">
            <a:extLst>
              <a:ext uri="{FF2B5EF4-FFF2-40B4-BE49-F238E27FC236}">
                <a16:creationId xmlns:a16="http://schemas.microsoft.com/office/drawing/2014/main" xmlns="" id="{B9849CF3-8C1E-4650-BCDE-FE191F7A9340}"/>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9452187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EA5716-8BC0-427E-AD62-4080DB0B982D}"/>
              </a:ext>
            </a:extLst>
          </p:cNvPr>
          <p:cNvSpPr>
            <a:spLocks noGrp="1"/>
          </p:cNvSpPr>
          <p:nvPr>
            <p:ph type="dt" sz="half" idx="10"/>
          </p:nvPr>
        </p:nvSpPr>
        <p:spPr/>
        <p:txBody>
          <a:bodyPr/>
          <a:lstStyle>
            <a:lvl1pPr>
              <a:defRPr/>
            </a:lvl1pPr>
          </a:lstStyle>
          <a:p>
            <a:pPr>
              <a:defRPr/>
            </a:pPr>
            <a:fld id="{EC803ACB-5814-4E07-BB40-1D5D8A62F562}" type="datetime5">
              <a:rPr lang="en-US"/>
              <a:pPr>
                <a:defRPr/>
              </a:pPr>
              <a:t>7-Dec-22</a:t>
            </a:fld>
            <a:endParaRPr lang="en-US"/>
          </a:p>
        </p:txBody>
      </p:sp>
      <p:sp>
        <p:nvSpPr>
          <p:cNvPr id="5" name="Footer Placeholder 4">
            <a:extLst>
              <a:ext uri="{FF2B5EF4-FFF2-40B4-BE49-F238E27FC236}">
                <a16:creationId xmlns:a16="http://schemas.microsoft.com/office/drawing/2014/main" xmlns="" id="{C11E6A05-56F0-4A58-B035-1CE58D741A5A}"/>
              </a:ext>
            </a:extLst>
          </p:cNvPr>
          <p:cNvSpPr>
            <a:spLocks noGrp="1"/>
          </p:cNvSpPr>
          <p:nvPr>
            <p:ph type="ftr" sz="quarter" idx="11"/>
          </p:nvPr>
        </p:nvSpPr>
        <p:spPr>
          <a:xfrm>
            <a:off x="8331200" y="624840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0759835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FA0EE3E-91B1-404E-9C53-30331C41C271}"/>
              </a:ext>
            </a:extLst>
          </p:cNvPr>
          <p:cNvSpPr>
            <a:spLocks noGrp="1"/>
          </p:cNvSpPr>
          <p:nvPr>
            <p:ph type="dt" sz="half" idx="10"/>
          </p:nvPr>
        </p:nvSpPr>
        <p:spPr/>
        <p:txBody>
          <a:bodyPr/>
          <a:lstStyle>
            <a:lvl1pPr>
              <a:defRPr/>
            </a:lvl1pPr>
          </a:lstStyle>
          <a:p>
            <a:pPr>
              <a:defRPr/>
            </a:pPr>
            <a:fld id="{A71B8968-D246-424D-ADB2-A14BD6D3A601}" type="datetime5">
              <a:rPr lang="en-US"/>
              <a:pPr>
                <a:defRPr/>
              </a:pPr>
              <a:t>7-Dec-22</a:t>
            </a:fld>
            <a:endParaRPr lang="en-US"/>
          </a:p>
        </p:txBody>
      </p:sp>
    </p:spTree>
    <p:extLst>
      <p:ext uri="{BB962C8B-B14F-4D97-AF65-F5344CB8AC3E}">
        <p14:creationId xmlns:p14="http://schemas.microsoft.com/office/powerpoint/2010/main" val="12349890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6787BD78-0E25-48B2-AA16-C35C754E5697}"/>
              </a:ext>
            </a:extLst>
          </p:cNvPr>
          <p:cNvSpPr>
            <a:spLocks noGrp="1"/>
          </p:cNvSpPr>
          <p:nvPr>
            <p:ph type="dt" sz="half" idx="10"/>
          </p:nvPr>
        </p:nvSpPr>
        <p:spPr/>
        <p:txBody>
          <a:bodyPr/>
          <a:lstStyle>
            <a:lvl1pPr>
              <a:defRPr/>
            </a:lvl1pPr>
          </a:lstStyle>
          <a:p>
            <a:pPr>
              <a:defRPr/>
            </a:pPr>
            <a:fld id="{C0F8403B-BA34-493B-AF44-C5045033D982}" type="datetime5">
              <a:rPr lang="en-US"/>
              <a:pPr>
                <a:defRPr/>
              </a:pPr>
              <a:t>7-Dec-22</a:t>
            </a:fld>
            <a:endParaRPr lang="en-US"/>
          </a:p>
        </p:txBody>
      </p:sp>
      <p:sp>
        <p:nvSpPr>
          <p:cNvPr id="5" name="Footer Placeholder 4">
            <a:extLst>
              <a:ext uri="{FF2B5EF4-FFF2-40B4-BE49-F238E27FC236}">
                <a16:creationId xmlns:a16="http://schemas.microsoft.com/office/drawing/2014/main" xmlns="" id="{3053D3D1-D40C-4018-AC4D-8179A74E6F9A}"/>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9203262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0829474-E4DA-407F-9002-C3E61E474EEC}"/>
              </a:ext>
            </a:extLst>
          </p:cNvPr>
          <p:cNvSpPr>
            <a:spLocks noGrp="1"/>
          </p:cNvSpPr>
          <p:nvPr>
            <p:ph type="dt" sz="half" idx="10"/>
          </p:nvPr>
        </p:nvSpPr>
        <p:spPr/>
        <p:txBody>
          <a:bodyPr/>
          <a:lstStyle>
            <a:lvl1pPr>
              <a:defRPr/>
            </a:lvl1pPr>
          </a:lstStyle>
          <a:p>
            <a:pPr>
              <a:defRPr/>
            </a:pPr>
            <a:fld id="{D6308BB7-3882-40DF-8CC8-DB15CEB72B50}" type="datetime5">
              <a:rPr lang="en-US"/>
              <a:pPr>
                <a:defRPr/>
              </a:pPr>
              <a:t>7-Dec-22</a:t>
            </a:fld>
            <a:endParaRPr lang="en-US"/>
          </a:p>
        </p:txBody>
      </p:sp>
      <p:sp>
        <p:nvSpPr>
          <p:cNvPr id="5" name="Footer Placeholder 4">
            <a:extLst>
              <a:ext uri="{FF2B5EF4-FFF2-40B4-BE49-F238E27FC236}">
                <a16:creationId xmlns:a16="http://schemas.microsoft.com/office/drawing/2014/main" xmlns="" id="{F17B5A4E-89CF-4F6C-9448-8D8B3A121E23}"/>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3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13527630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EFD0A7-42DD-4FD8-A675-F85CBC50E243}"/>
              </a:ext>
            </a:extLst>
          </p:cNvPr>
          <p:cNvSpPr>
            <a:spLocks noGrp="1"/>
          </p:cNvSpPr>
          <p:nvPr>
            <p:ph type="dt" sz="half" idx="10"/>
          </p:nvPr>
        </p:nvSpPr>
        <p:spPr/>
        <p:txBody>
          <a:bodyPr/>
          <a:lstStyle>
            <a:lvl1pPr>
              <a:defRPr/>
            </a:lvl1pPr>
          </a:lstStyle>
          <a:p>
            <a:pPr>
              <a:defRPr/>
            </a:pPr>
            <a:fld id="{8A5A3499-E7BD-4510-868F-93A785F6364B}" type="datetime5">
              <a:rPr lang="en-US"/>
              <a:pPr>
                <a:defRPr/>
              </a:pPr>
              <a:t>7-Dec-22</a:t>
            </a:fld>
            <a:endParaRPr lang="en-US"/>
          </a:p>
        </p:txBody>
      </p:sp>
      <p:sp>
        <p:nvSpPr>
          <p:cNvPr id="5" name="Footer Placeholder 4">
            <a:extLst>
              <a:ext uri="{FF2B5EF4-FFF2-40B4-BE49-F238E27FC236}">
                <a16:creationId xmlns:a16="http://schemas.microsoft.com/office/drawing/2014/main" xmlns="" id="{AF3A2A3B-8171-4C47-BD6B-159F7E458A6E}"/>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0884027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5ED8184-EB1A-4AD0-81EA-BDE7704AB86C}"/>
              </a:ext>
            </a:extLst>
          </p:cNvPr>
          <p:cNvSpPr>
            <a:spLocks noGrp="1"/>
          </p:cNvSpPr>
          <p:nvPr>
            <p:ph type="dt" sz="half" idx="10"/>
          </p:nvPr>
        </p:nvSpPr>
        <p:spPr/>
        <p:txBody>
          <a:bodyPr/>
          <a:lstStyle>
            <a:lvl1pPr>
              <a:defRPr/>
            </a:lvl1pPr>
          </a:lstStyle>
          <a:p>
            <a:pPr>
              <a:defRPr/>
            </a:pPr>
            <a:fld id="{46589638-24E6-4C77-9414-1D9F6ABA0044}" type="datetime5">
              <a:rPr lang="en-US"/>
              <a:pPr>
                <a:defRPr/>
              </a:pPr>
              <a:t>7-Dec-22</a:t>
            </a:fld>
            <a:endParaRPr lang="en-US"/>
          </a:p>
        </p:txBody>
      </p:sp>
      <p:sp>
        <p:nvSpPr>
          <p:cNvPr id="6" name="Footer Placeholder 5">
            <a:extLst>
              <a:ext uri="{FF2B5EF4-FFF2-40B4-BE49-F238E27FC236}">
                <a16:creationId xmlns:a16="http://schemas.microsoft.com/office/drawing/2014/main" xmlns="" id="{668926B2-5825-47F0-A858-294BA1A58B76}"/>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4150130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5B9DC14-8092-4301-9419-AF42A78B2D7D}"/>
              </a:ext>
            </a:extLst>
          </p:cNvPr>
          <p:cNvSpPr>
            <a:spLocks noGrp="1"/>
          </p:cNvSpPr>
          <p:nvPr>
            <p:ph type="dt" sz="half" idx="10"/>
          </p:nvPr>
        </p:nvSpPr>
        <p:spPr/>
        <p:txBody>
          <a:bodyPr/>
          <a:lstStyle>
            <a:lvl1pPr>
              <a:defRPr/>
            </a:lvl1pPr>
          </a:lstStyle>
          <a:p>
            <a:pPr>
              <a:defRPr/>
            </a:pPr>
            <a:fld id="{89AB2E00-2C6C-499B-8B4E-36F1DF984143}" type="datetime5">
              <a:rPr lang="en-US"/>
              <a:pPr>
                <a:defRPr/>
              </a:pPr>
              <a:t>7-Dec-22</a:t>
            </a:fld>
            <a:endParaRPr lang="en-US"/>
          </a:p>
        </p:txBody>
      </p:sp>
      <p:sp>
        <p:nvSpPr>
          <p:cNvPr id="8" name="Footer Placeholder 7">
            <a:extLst>
              <a:ext uri="{FF2B5EF4-FFF2-40B4-BE49-F238E27FC236}">
                <a16:creationId xmlns:a16="http://schemas.microsoft.com/office/drawing/2014/main" xmlns="" id="{4730E01D-D339-4669-8B65-2B162724FDB9}"/>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9258168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020C072-88F8-4AFF-A41F-C88EB3228340}"/>
              </a:ext>
            </a:extLst>
          </p:cNvPr>
          <p:cNvSpPr>
            <a:spLocks noGrp="1"/>
          </p:cNvSpPr>
          <p:nvPr>
            <p:ph type="dt" sz="half" idx="10"/>
          </p:nvPr>
        </p:nvSpPr>
        <p:spPr/>
        <p:txBody>
          <a:bodyPr/>
          <a:lstStyle>
            <a:lvl1pPr>
              <a:defRPr/>
            </a:lvl1pPr>
          </a:lstStyle>
          <a:p>
            <a:pPr>
              <a:defRPr/>
            </a:pPr>
            <a:fld id="{414781E4-5C4C-417A-BFE6-7AD8894F19EE}" type="datetime5">
              <a:rPr lang="en-US"/>
              <a:pPr>
                <a:defRPr/>
              </a:pPr>
              <a:t>7-Dec-22</a:t>
            </a:fld>
            <a:endParaRPr lang="en-US"/>
          </a:p>
        </p:txBody>
      </p:sp>
      <p:sp>
        <p:nvSpPr>
          <p:cNvPr id="4" name="Footer Placeholder 3">
            <a:extLst>
              <a:ext uri="{FF2B5EF4-FFF2-40B4-BE49-F238E27FC236}">
                <a16:creationId xmlns:a16="http://schemas.microsoft.com/office/drawing/2014/main" xmlns="" id="{A2A0DC60-BCBB-4DAF-9A62-EC414770B751}"/>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3472622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B8EF03-2390-42F8-B1C8-45587A10AB26}"/>
              </a:ext>
            </a:extLst>
          </p:cNvPr>
          <p:cNvSpPr>
            <a:spLocks noGrp="1"/>
          </p:cNvSpPr>
          <p:nvPr>
            <p:ph type="dt" sz="half" idx="10"/>
          </p:nvPr>
        </p:nvSpPr>
        <p:spPr/>
        <p:txBody>
          <a:bodyPr/>
          <a:lstStyle>
            <a:lvl1pPr>
              <a:defRPr/>
            </a:lvl1pPr>
          </a:lstStyle>
          <a:p>
            <a:pPr>
              <a:defRPr/>
            </a:pPr>
            <a:fld id="{DBF97F62-CBBF-4329-BEAF-D0660A09010C}" type="datetime5">
              <a:rPr lang="en-US"/>
              <a:pPr>
                <a:defRPr/>
              </a:pPr>
              <a:t>7-Dec-22</a:t>
            </a:fld>
            <a:endParaRPr lang="en-US"/>
          </a:p>
        </p:txBody>
      </p:sp>
      <p:sp>
        <p:nvSpPr>
          <p:cNvPr id="3" name="Footer Placeholder 2">
            <a:extLst>
              <a:ext uri="{FF2B5EF4-FFF2-40B4-BE49-F238E27FC236}">
                <a16:creationId xmlns:a16="http://schemas.microsoft.com/office/drawing/2014/main" xmlns="" id="{1CE4C0AB-8A70-47A3-AE49-70E66076F31B}"/>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5327411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xmlns="" id="{E77AE67E-0582-496F-9276-B501CE897EE2}"/>
              </a:ext>
            </a:extLst>
          </p:cNvPr>
          <p:cNvSpPr>
            <a:spLocks noGrp="1"/>
          </p:cNvSpPr>
          <p:nvPr>
            <p:ph type="dt" sz="half" idx="10"/>
          </p:nvPr>
        </p:nvSpPr>
        <p:spPr/>
        <p:txBody>
          <a:bodyPr/>
          <a:lstStyle>
            <a:lvl1pPr>
              <a:defRPr/>
            </a:lvl1pPr>
          </a:lstStyle>
          <a:p>
            <a:pPr>
              <a:defRPr/>
            </a:pPr>
            <a:fld id="{4135EECE-8CF8-4511-BED3-0E5BCCB587D7}" type="datetime5">
              <a:rPr lang="en-US"/>
              <a:pPr>
                <a:defRPr/>
              </a:pPr>
              <a:t>7-Dec-22</a:t>
            </a:fld>
            <a:endParaRPr lang="en-US"/>
          </a:p>
        </p:txBody>
      </p:sp>
      <p:sp>
        <p:nvSpPr>
          <p:cNvPr id="6" name="Footer Placeholder 5">
            <a:extLst>
              <a:ext uri="{FF2B5EF4-FFF2-40B4-BE49-F238E27FC236}">
                <a16:creationId xmlns:a16="http://schemas.microsoft.com/office/drawing/2014/main" xmlns="" id="{2CA120FF-2358-44E3-AFFB-422061FD0E75}"/>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42413752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xmlns="" id="{BB8A4D13-3A3E-4290-B9A5-D6E9C46A1976}"/>
              </a:ext>
            </a:extLst>
          </p:cNvPr>
          <p:cNvSpPr>
            <a:spLocks noGrp="1"/>
          </p:cNvSpPr>
          <p:nvPr>
            <p:ph type="dt" sz="half" idx="10"/>
          </p:nvPr>
        </p:nvSpPr>
        <p:spPr/>
        <p:txBody>
          <a:bodyPr/>
          <a:lstStyle>
            <a:lvl1pPr>
              <a:defRPr/>
            </a:lvl1pPr>
          </a:lstStyle>
          <a:p>
            <a:pPr>
              <a:defRPr/>
            </a:pPr>
            <a:fld id="{DD7B37C3-69C8-4A39-BB08-3B6691F52129}" type="datetime5">
              <a:rPr lang="en-US"/>
              <a:pPr>
                <a:defRPr/>
              </a:pPr>
              <a:t>7-Dec-22</a:t>
            </a:fld>
            <a:endParaRPr lang="en-US"/>
          </a:p>
        </p:txBody>
      </p:sp>
      <p:sp>
        <p:nvSpPr>
          <p:cNvPr id="6" name="Footer Placeholder 5">
            <a:extLst>
              <a:ext uri="{FF2B5EF4-FFF2-40B4-BE49-F238E27FC236}">
                <a16:creationId xmlns:a16="http://schemas.microsoft.com/office/drawing/2014/main" xmlns="" id="{627EAA06-184F-4E58-AD40-77CC26B1A806}"/>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9484573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18CD25-EF58-4D87-8658-5831053A77A2}"/>
              </a:ext>
            </a:extLst>
          </p:cNvPr>
          <p:cNvSpPr>
            <a:spLocks noGrp="1"/>
          </p:cNvSpPr>
          <p:nvPr>
            <p:ph type="dt" sz="half" idx="10"/>
          </p:nvPr>
        </p:nvSpPr>
        <p:spPr/>
        <p:txBody>
          <a:bodyPr/>
          <a:lstStyle>
            <a:lvl1pPr>
              <a:defRPr/>
            </a:lvl1pPr>
          </a:lstStyle>
          <a:p>
            <a:pPr>
              <a:defRPr/>
            </a:pPr>
            <a:fld id="{23E59340-A734-403C-868E-A9D89E2FABDF}" type="datetime5">
              <a:rPr lang="en-US"/>
              <a:pPr>
                <a:defRPr/>
              </a:pPr>
              <a:t>7-Dec-22</a:t>
            </a:fld>
            <a:endParaRPr lang="en-US"/>
          </a:p>
        </p:txBody>
      </p:sp>
      <p:sp>
        <p:nvSpPr>
          <p:cNvPr id="5" name="Footer Placeholder 4">
            <a:extLst>
              <a:ext uri="{FF2B5EF4-FFF2-40B4-BE49-F238E27FC236}">
                <a16:creationId xmlns:a16="http://schemas.microsoft.com/office/drawing/2014/main" xmlns="" id="{2BD358B5-2966-41D4-AD14-F016CB05CF71}"/>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3578587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6691BE-F3C0-4431-AD9E-EDA8BDCCEEA0}"/>
              </a:ext>
            </a:extLst>
          </p:cNvPr>
          <p:cNvSpPr>
            <a:spLocks noGrp="1"/>
          </p:cNvSpPr>
          <p:nvPr>
            <p:ph type="dt" sz="half" idx="10"/>
          </p:nvPr>
        </p:nvSpPr>
        <p:spPr/>
        <p:txBody>
          <a:bodyPr/>
          <a:lstStyle>
            <a:lvl1pPr>
              <a:defRPr/>
            </a:lvl1pPr>
          </a:lstStyle>
          <a:p>
            <a:pPr>
              <a:defRPr/>
            </a:pPr>
            <a:fld id="{F1FD2C2D-A06F-4642-8F5F-3033D49283B2}" type="datetime5">
              <a:rPr lang="en-US"/>
              <a:pPr>
                <a:defRPr/>
              </a:pPr>
              <a:t>7-Dec-22</a:t>
            </a:fld>
            <a:endParaRPr lang="en-US"/>
          </a:p>
        </p:txBody>
      </p:sp>
      <p:sp>
        <p:nvSpPr>
          <p:cNvPr id="5" name="Footer Placeholder 4">
            <a:extLst>
              <a:ext uri="{FF2B5EF4-FFF2-40B4-BE49-F238E27FC236}">
                <a16:creationId xmlns:a16="http://schemas.microsoft.com/office/drawing/2014/main" xmlns="" id="{E6BFCC8E-65CD-4068-8977-A10258375AE2}"/>
              </a:ext>
            </a:extLst>
          </p:cNvPr>
          <p:cNvSpPr>
            <a:spLocks noGrp="1"/>
          </p:cNvSpPr>
          <p:nvPr>
            <p:ph type="ftr" sz="quarter" idx="11"/>
          </p:nvPr>
        </p:nvSpPr>
        <p:spPr>
          <a:xfrm>
            <a:off x="7518400" y="6356351"/>
            <a:ext cx="3860800" cy="365125"/>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2509191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a16="http://schemas.microsoft.com/office/drawing/2014/main" xmlns="" id="{B198B003-2129-414E-BC8A-6AC223055EAC}"/>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3C3E7C3D-A06E-4C03-8B41-9D4BACB44823}"/>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01847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28304946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3E4911EC-77FE-48A1-B3ED-790AD9350012}"/>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5F01521A-7E5E-427A-895F-5577BFECC105}"/>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5914141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a16="http://schemas.microsoft.com/office/drawing/2014/main" xmlns="" id="{63691B31-44BD-4115-A30C-04288F1719C9}"/>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96916EE7-B2A7-4F43-B62F-3A17C7299647}"/>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34087909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3C61285E-42ED-4E2C-86DE-6FCB3EAB6F63}"/>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6" name="Footer Placeholder 21">
            <a:extLst>
              <a:ext uri="{FF2B5EF4-FFF2-40B4-BE49-F238E27FC236}">
                <a16:creationId xmlns:a16="http://schemas.microsoft.com/office/drawing/2014/main" xmlns="" id="{80BF24B0-D7CA-4245-991F-DB83410CD032}"/>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1488723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xmlns="" id="{B066F4F6-C1D2-4DDD-AECD-B9168B44A332}"/>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8" name="Footer Placeholder 21">
            <a:extLst>
              <a:ext uri="{FF2B5EF4-FFF2-40B4-BE49-F238E27FC236}">
                <a16:creationId xmlns:a16="http://schemas.microsoft.com/office/drawing/2014/main" xmlns="" id="{5830BE51-B386-4CA6-B973-9F2533364621}"/>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2333244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xmlns="" id="{70240173-A771-417B-9B6C-C216A1055956}"/>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4" name="Footer Placeholder 21">
            <a:extLst>
              <a:ext uri="{FF2B5EF4-FFF2-40B4-BE49-F238E27FC236}">
                <a16:creationId xmlns:a16="http://schemas.microsoft.com/office/drawing/2014/main" xmlns="" id="{07761B04-008B-44B8-B80A-8F73E78332FF}"/>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7153784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61C07098-1B5D-4873-A65F-81C902B85D6D}"/>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3" name="Footer Placeholder 21">
            <a:extLst>
              <a:ext uri="{FF2B5EF4-FFF2-40B4-BE49-F238E27FC236}">
                <a16:creationId xmlns:a16="http://schemas.microsoft.com/office/drawing/2014/main" xmlns="" id="{FDD38819-BDB9-4593-92AB-9D32506BF09E}"/>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6593979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D06654E8-479C-4741-A08F-2A4CAF57A477}"/>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6" name="Footer Placeholder 21">
            <a:extLst>
              <a:ext uri="{FF2B5EF4-FFF2-40B4-BE49-F238E27FC236}">
                <a16:creationId xmlns:a16="http://schemas.microsoft.com/office/drawing/2014/main" xmlns="" id="{5982D0B7-D374-4812-B99A-AA70DBEE5946}"/>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40422375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a16="http://schemas.microsoft.com/office/drawing/2014/main" xmlns="" id="{213605F8-6297-4CD9-BBE3-9483052E561D}"/>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a:extLst>
              <a:ext uri="{FF2B5EF4-FFF2-40B4-BE49-F238E27FC236}">
                <a16:creationId xmlns:a16="http://schemas.microsoft.com/office/drawing/2014/main" xmlns="" id="{DC51C7E8-525C-4A00-AFBF-FA7A712EF5CC}"/>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a:extLst>
              <a:ext uri="{FF2B5EF4-FFF2-40B4-BE49-F238E27FC236}">
                <a16:creationId xmlns:a16="http://schemas.microsoft.com/office/drawing/2014/main" xmlns="" id="{CBA9D49A-6F43-48D5-9618-A1928B81042E}"/>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xmlns="" id="{4FF535AC-2A4D-40CE-B962-E49652BCD076}"/>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xmlns="" id="{CA1A40B8-8E5E-40E7-88DD-658807E63F28}"/>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10" name="Footer Placeholder 5">
            <a:extLst>
              <a:ext uri="{FF2B5EF4-FFF2-40B4-BE49-F238E27FC236}">
                <a16:creationId xmlns:a16="http://schemas.microsoft.com/office/drawing/2014/main" xmlns="" id="{0CFD3EB0-E97F-4EC9-B460-4EE19158298A}"/>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4900595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D84B8D08-3713-4E43-8EF0-7E87F8B6DFD5}"/>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B6711828-7ACD-41C7-ADC7-29E0FD260FAB}"/>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2494830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2249AFC3-48FA-4B88-AAAD-B2BFB67CA12B}"/>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5" name="Footer Placeholder 21">
            <a:extLst>
              <a:ext uri="{FF2B5EF4-FFF2-40B4-BE49-F238E27FC236}">
                <a16:creationId xmlns:a16="http://schemas.microsoft.com/office/drawing/2014/main" xmlns="" id="{3B1D8F94-5C92-4FB6-AB37-F0D460626691}"/>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27015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2352177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496E831-1F70-4247-BE0D-3DDAD97D55C7}"/>
              </a:ext>
            </a:extLst>
          </p:cNvPr>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4" name="Footer Placeholder 3">
            <a:extLst>
              <a:ext uri="{FF2B5EF4-FFF2-40B4-BE49-F238E27FC236}">
                <a16:creationId xmlns:a16="http://schemas.microsoft.com/office/drawing/2014/main" xmlns="" id="{57B42316-E9C3-4C3C-A5DB-0B32537B9665}"/>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endParaRPr lang="en-IN"/>
          </a:p>
        </p:txBody>
      </p:sp>
    </p:spTree>
    <p:extLst>
      <p:ext uri="{BB962C8B-B14F-4D97-AF65-F5344CB8AC3E}">
        <p14:creationId xmlns:p14="http://schemas.microsoft.com/office/powerpoint/2010/main" val="19263001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a16="http://schemas.microsoft.com/office/drawing/2014/main" xmlns="" id="{B198B003-2129-414E-BC8A-6AC223055EAC}"/>
              </a:ext>
            </a:extLst>
          </p:cNvPr>
          <p:cNvSpPr>
            <a:spLocks noGrp="1"/>
          </p:cNvSpPr>
          <p:nvPr>
            <p:ph type="dt" sz="half" idx="10"/>
          </p:nvPr>
        </p:nvSpPr>
        <p:spPr/>
        <p:txBody>
          <a:bodyPr/>
          <a:lstStyle>
            <a:lvl1pPr>
              <a:defRPr/>
            </a:lvl1pPr>
          </a:lstStyle>
          <a:p>
            <a:pPr>
              <a:defRPr/>
            </a:pPr>
            <a:fld id="{873A298F-658E-4443-8463-D1F23CEBDB9D}" type="datetime5">
              <a:rPr lang="en-US"/>
              <a:pPr>
                <a:defRPr/>
              </a:pPr>
              <a:t>7-Dec-22</a:t>
            </a:fld>
            <a:endParaRPr lang="en-US"/>
          </a:p>
        </p:txBody>
      </p:sp>
      <p:sp>
        <p:nvSpPr>
          <p:cNvPr id="5" name="Footer Placeholder 21">
            <a:extLst>
              <a:ext uri="{FF2B5EF4-FFF2-40B4-BE49-F238E27FC236}">
                <a16:creationId xmlns:a16="http://schemas.microsoft.com/office/drawing/2014/main" xmlns="" id="{3C3E7C3D-A06E-4C03-8B41-9D4BACB44823}"/>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1710209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3E4911EC-77FE-48A1-B3ED-790AD9350012}"/>
              </a:ext>
            </a:extLst>
          </p:cNvPr>
          <p:cNvSpPr>
            <a:spLocks noGrp="1"/>
          </p:cNvSpPr>
          <p:nvPr>
            <p:ph type="dt" sz="half" idx="10"/>
          </p:nvPr>
        </p:nvSpPr>
        <p:spPr/>
        <p:txBody>
          <a:bodyPr/>
          <a:lstStyle>
            <a:lvl1pPr>
              <a:defRPr/>
            </a:lvl1pPr>
          </a:lstStyle>
          <a:p>
            <a:pPr>
              <a:defRPr/>
            </a:pPr>
            <a:fld id="{D8FB29BA-26AB-4BDD-95CF-2645C7604B89}" type="datetime5">
              <a:rPr lang="en-US"/>
              <a:pPr>
                <a:defRPr/>
              </a:pPr>
              <a:t>7-Dec-22</a:t>
            </a:fld>
            <a:endParaRPr lang="en-US"/>
          </a:p>
        </p:txBody>
      </p:sp>
      <p:sp>
        <p:nvSpPr>
          <p:cNvPr id="5" name="Footer Placeholder 21">
            <a:extLst>
              <a:ext uri="{FF2B5EF4-FFF2-40B4-BE49-F238E27FC236}">
                <a16:creationId xmlns:a16="http://schemas.microsoft.com/office/drawing/2014/main" xmlns="" id="{5F01521A-7E5E-427A-895F-5577BFECC105}"/>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4679112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a16="http://schemas.microsoft.com/office/drawing/2014/main" xmlns="" id="{63691B31-44BD-4115-A30C-04288F1719C9}"/>
              </a:ext>
            </a:extLst>
          </p:cNvPr>
          <p:cNvSpPr>
            <a:spLocks noGrp="1"/>
          </p:cNvSpPr>
          <p:nvPr>
            <p:ph type="dt" sz="half" idx="10"/>
          </p:nvPr>
        </p:nvSpPr>
        <p:spPr/>
        <p:txBody>
          <a:bodyPr/>
          <a:lstStyle>
            <a:lvl1pPr>
              <a:defRPr/>
            </a:lvl1pPr>
          </a:lstStyle>
          <a:p>
            <a:pPr>
              <a:defRPr/>
            </a:pPr>
            <a:fld id="{B2ABFD69-5FD8-482D-8CE6-9FA14CD52B14}" type="datetime5">
              <a:rPr lang="en-US"/>
              <a:pPr>
                <a:defRPr/>
              </a:pPr>
              <a:t>7-Dec-22</a:t>
            </a:fld>
            <a:endParaRPr lang="en-US"/>
          </a:p>
        </p:txBody>
      </p:sp>
      <p:sp>
        <p:nvSpPr>
          <p:cNvPr id="5" name="Footer Placeholder 21">
            <a:extLst>
              <a:ext uri="{FF2B5EF4-FFF2-40B4-BE49-F238E27FC236}">
                <a16:creationId xmlns:a16="http://schemas.microsoft.com/office/drawing/2014/main" xmlns="" id="{96916EE7-B2A7-4F43-B62F-3A17C7299647}"/>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1227304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3C61285E-42ED-4E2C-86DE-6FCB3EAB6F63}"/>
              </a:ext>
            </a:extLst>
          </p:cNvPr>
          <p:cNvSpPr>
            <a:spLocks noGrp="1"/>
          </p:cNvSpPr>
          <p:nvPr>
            <p:ph type="dt" sz="half" idx="10"/>
          </p:nvPr>
        </p:nvSpPr>
        <p:spPr/>
        <p:txBody>
          <a:bodyPr/>
          <a:lstStyle>
            <a:lvl1pPr>
              <a:defRPr/>
            </a:lvl1pPr>
          </a:lstStyle>
          <a:p>
            <a:pPr>
              <a:defRPr/>
            </a:pPr>
            <a:fld id="{5A6B72A1-3E14-4A7B-90E8-175496C37555}" type="datetime5">
              <a:rPr lang="en-US"/>
              <a:pPr>
                <a:defRPr/>
              </a:pPr>
              <a:t>7-Dec-22</a:t>
            </a:fld>
            <a:endParaRPr lang="en-US"/>
          </a:p>
        </p:txBody>
      </p:sp>
      <p:sp>
        <p:nvSpPr>
          <p:cNvPr id="6" name="Footer Placeholder 21">
            <a:extLst>
              <a:ext uri="{FF2B5EF4-FFF2-40B4-BE49-F238E27FC236}">
                <a16:creationId xmlns:a16="http://schemas.microsoft.com/office/drawing/2014/main" xmlns="" id="{80BF24B0-D7CA-4245-991F-DB83410CD032}"/>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4313509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xmlns="" id="{B066F4F6-C1D2-4DDD-AECD-B9168B44A332}"/>
              </a:ext>
            </a:extLst>
          </p:cNvPr>
          <p:cNvSpPr>
            <a:spLocks noGrp="1"/>
          </p:cNvSpPr>
          <p:nvPr>
            <p:ph type="dt" sz="half" idx="10"/>
          </p:nvPr>
        </p:nvSpPr>
        <p:spPr/>
        <p:txBody>
          <a:bodyPr/>
          <a:lstStyle>
            <a:lvl1pPr>
              <a:defRPr/>
            </a:lvl1pPr>
          </a:lstStyle>
          <a:p>
            <a:pPr>
              <a:defRPr/>
            </a:pPr>
            <a:fld id="{D67264DE-72FC-467F-88B8-E317F08589CB}" type="datetime5">
              <a:rPr lang="en-US"/>
              <a:pPr>
                <a:defRPr/>
              </a:pPr>
              <a:t>7-Dec-22</a:t>
            </a:fld>
            <a:endParaRPr lang="en-US"/>
          </a:p>
        </p:txBody>
      </p:sp>
      <p:sp>
        <p:nvSpPr>
          <p:cNvPr id="8" name="Footer Placeholder 21">
            <a:extLst>
              <a:ext uri="{FF2B5EF4-FFF2-40B4-BE49-F238E27FC236}">
                <a16:creationId xmlns:a16="http://schemas.microsoft.com/office/drawing/2014/main" xmlns="" id="{5830BE51-B386-4CA6-B973-9F2533364621}"/>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5268773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xmlns="" id="{70240173-A771-417B-9B6C-C216A1055956}"/>
              </a:ext>
            </a:extLst>
          </p:cNvPr>
          <p:cNvSpPr>
            <a:spLocks noGrp="1"/>
          </p:cNvSpPr>
          <p:nvPr>
            <p:ph type="dt" sz="half" idx="10"/>
          </p:nvPr>
        </p:nvSpPr>
        <p:spPr/>
        <p:txBody>
          <a:bodyPr/>
          <a:lstStyle>
            <a:lvl1pPr>
              <a:defRPr/>
            </a:lvl1pPr>
          </a:lstStyle>
          <a:p>
            <a:pPr>
              <a:defRPr/>
            </a:pPr>
            <a:fld id="{4DE817EA-33DB-49A0-8984-FAC2B23107A2}" type="datetime5">
              <a:rPr lang="en-US"/>
              <a:pPr>
                <a:defRPr/>
              </a:pPr>
              <a:t>7-Dec-22</a:t>
            </a:fld>
            <a:endParaRPr lang="en-US"/>
          </a:p>
        </p:txBody>
      </p:sp>
      <p:sp>
        <p:nvSpPr>
          <p:cNvPr id="4" name="Footer Placeholder 21">
            <a:extLst>
              <a:ext uri="{FF2B5EF4-FFF2-40B4-BE49-F238E27FC236}">
                <a16:creationId xmlns:a16="http://schemas.microsoft.com/office/drawing/2014/main" xmlns="" id="{07761B04-008B-44B8-B80A-8F73E78332FF}"/>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0643831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61C07098-1B5D-4873-A65F-81C902B85D6D}"/>
              </a:ext>
            </a:extLst>
          </p:cNvPr>
          <p:cNvSpPr>
            <a:spLocks noGrp="1"/>
          </p:cNvSpPr>
          <p:nvPr>
            <p:ph type="dt" sz="half" idx="10"/>
          </p:nvPr>
        </p:nvSpPr>
        <p:spPr/>
        <p:txBody>
          <a:bodyPr/>
          <a:lstStyle>
            <a:lvl1pPr>
              <a:defRPr/>
            </a:lvl1pPr>
          </a:lstStyle>
          <a:p>
            <a:pPr>
              <a:defRPr/>
            </a:pPr>
            <a:fld id="{ED181C46-2829-4100-8B2C-CC17481FEF1E}" type="datetime5">
              <a:rPr lang="en-US"/>
              <a:pPr>
                <a:defRPr/>
              </a:pPr>
              <a:t>7-Dec-22</a:t>
            </a:fld>
            <a:endParaRPr lang="en-US"/>
          </a:p>
        </p:txBody>
      </p:sp>
      <p:sp>
        <p:nvSpPr>
          <p:cNvPr id="3" name="Footer Placeholder 21">
            <a:extLst>
              <a:ext uri="{FF2B5EF4-FFF2-40B4-BE49-F238E27FC236}">
                <a16:creationId xmlns:a16="http://schemas.microsoft.com/office/drawing/2014/main" xmlns="" id="{FDD38819-BDB9-4593-92AB-9D32506BF09E}"/>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41090837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xmlns="" id="{D06654E8-479C-4741-A08F-2A4CAF57A477}"/>
              </a:ext>
            </a:extLst>
          </p:cNvPr>
          <p:cNvSpPr>
            <a:spLocks noGrp="1"/>
          </p:cNvSpPr>
          <p:nvPr>
            <p:ph type="dt" sz="half" idx="10"/>
          </p:nvPr>
        </p:nvSpPr>
        <p:spPr/>
        <p:txBody>
          <a:bodyPr/>
          <a:lstStyle>
            <a:lvl1pPr>
              <a:defRPr/>
            </a:lvl1pPr>
          </a:lstStyle>
          <a:p>
            <a:pPr>
              <a:defRPr/>
            </a:pPr>
            <a:fld id="{BDD5CEC1-02E0-4192-B0F8-EB35AE3E9B6B}" type="datetime5">
              <a:rPr lang="en-US"/>
              <a:pPr>
                <a:defRPr/>
              </a:pPr>
              <a:t>7-Dec-22</a:t>
            </a:fld>
            <a:endParaRPr lang="en-US"/>
          </a:p>
        </p:txBody>
      </p:sp>
      <p:sp>
        <p:nvSpPr>
          <p:cNvPr id="6" name="Footer Placeholder 21">
            <a:extLst>
              <a:ext uri="{FF2B5EF4-FFF2-40B4-BE49-F238E27FC236}">
                <a16:creationId xmlns:a16="http://schemas.microsoft.com/office/drawing/2014/main" xmlns="" id="{5982D0B7-D374-4812-B99A-AA70DBEE5946}"/>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1051377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a16="http://schemas.microsoft.com/office/drawing/2014/main" xmlns="" id="{213605F8-6297-4CD9-BBE3-9483052E561D}"/>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a:extLst>
              <a:ext uri="{FF2B5EF4-FFF2-40B4-BE49-F238E27FC236}">
                <a16:creationId xmlns:a16="http://schemas.microsoft.com/office/drawing/2014/main" xmlns="" id="{DC51C7E8-525C-4A00-AFBF-FA7A712EF5CC}"/>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a:extLst>
              <a:ext uri="{FF2B5EF4-FFF2-40B4-BE49-F238E27FC236}">
                <a16:creationId xmlns:a16="http://schemas.microsoft.com/office/drawing/2014/main" xmlns="" id="{CBA9D49A-6F43-48D5-9618-A1928B81042E}"/>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xmlns="" id="{4FF535AC-2A4D-40CE-B962-E49652BCD076}"/>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xmlns="" id="{CA1A40B8-8E5E-40E7-88DD-658807E63F28}"/>
              </a:ext>
            </a:extLst>
          </p:cNvPr>
          <p:cNvSpPr>
            <a:spLocks noGrp="1"/>
          </p:cNvSpPr>
          <p:nvPr>
            <p:ph type="dt" sz="half" idx="10"/>
          </p:nvPr>
        </p:nvSpPr>
        <p:spPr/>
        <p:txBody>
          <a:bodyPr/>
          <a:lstStyle>
            <a:lvl1pPr>
              <a:defRPr/>
            </a:lvl1pPr>
          </a:lstStyle>
          <a:p>
            <a:pPr>
              <a:defRPr/>
            </a:pPr>
            <a:fld id="{95E463A8-1032-49CB-BB22-BADDD7AE9215}" type="datetime5">
              <a:rPr lang="en-US"/>
              <a:pPr>
                <a:defRPr/>
              </a:pPr>
              <a:t>7-Dec-22</a:t>
            </a:fld>
            <a:endParaRPr lang="en-US"/>
          </a:p>
        </p:txBody>
      </p:sp>
      <p:sp>
        <p:nvSpPr>
          <p:cNvPr id="10" name="Footer Placeholder 5">
            <a:extLst>
              <a:ext uri="{FF2B5EF4-FFF2-40B4-BE49-F238E27FC236}">
                <a16:creationId xmlns:a16="http://schemas.microsoft.com/office/drawing/2014/main" xmlns="" id="{0CFD3EB0-E97F-4EC9-B460-4EE19158298A}"/>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27909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C6886678-B289-4A49-806A-FE60EE404F6F}" type="datetimeFigureOut">
              <a:rPr lang="en-IN" smtClean="0"/>
              <a:pPr/>
              <a:t>07-12-2022</a:t>
            </a:fld>
            <a:endParaRPr lang="en-IN"/>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15719996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D84B8D08-3713-4E43-8EF0-7E87F8B6DFD5}"/>
              </a:ext>
            </a:extLst>
          </p:cNvPr>
          <p:cNvSpPr>
            <a:spLocks noGrp="1"/>
          </p:cNvSpPr>
          <p:nvPr>
            <p:ph type="dt" sz="half" idx="10"/>
          </p:nvPr>
        </p:nvSpPr>
        <p:spPr/>
        <p:txBody>
          <a:bodyPr/>
          <a:lstStyle>
            <a:lvl1pPr>
              <a:defRPr/>
            </a:lvl1pPr>
          </a:lstStyle>
          <a:p>
            <a:pPr>
              <a:defRPr/>
            </a:pPr>
            <a:fld id="{B34EFD77-58F7-44FC-A89E-015E5644F4EF}" type="datetime5">
              <a:rPr lang="en-US"/>
              <a:pPr>
                <a:defRPr/>
              </a:pPr>
              <a:t>7-Dec-22</a:t>
            </a:fld>
            <a:endParaRPr lang="en-US"/>
          </a:p>
        </p:txBody>
      </p:sp>
      <p:sp>
        <p:nvSpPr>
          <p:cNvPr id="5" name="Footer Placeholder 21">
            <a:extLst>
              <a:ext uri="{FF2B5EF4-FFF2-40B4-BE49-F238E27FC236}">
                <a16:creationId xmlns:a16="http://schemas.microsoft.com/office/drawing/2014/main" xmlns="" id="{B6711828-7ACD-41C7-ADC7-29E0FD260FAB}"/>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7181752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2249AFC3-48FA-4B88-AAAD-B2BFB67CA12B}"/>
              </a:ext>
            </a:extLst>
          </p:cNvPr>
          <p:cNvSpPr>
            <a:spLocks noGrp="1"/>
          </p:cNvSpPr>
          <p:nvPr>
            <p:ph type="dt" sz="half" idx="10"/>
          </p:nvPr>
        </p:nvSpPr>
        <p:spPr/>
        <p:txBody>
          <a:bodyPr/>
          <a:lstStyle>
            <a:lvl1pPr>
              <a:defRPr/>
            </a:lvl1pPr>
          </a:lstStyle>
          <a:p>
            <a:pPr>
              <a:defRPr/>
            </a:pPr>
            <a:fld id="{C48ACED8-5021-4A08-BAC5-1CB64A708809}" type="datetime5">
              <a:rPr lang="en-US"/>
              <a:pPr>
                <a:defRPr/>
              </a:pPr>
              <a:t>7-Dec-22</a:t>
            </a:fld>
            <a:endParaRPr lang="en-US"/>
          </a:p>
        </p:txBody>
      </p:sp>
      <p:sp>
        <p:nvSpPr>
          <p:cNvPr id="5" name="Footer Placeholder 21">
            <a:extLst>
              <a:ext uri="{FF2B5EF4-FFF2-40B4-BE49-F238E27FC236}">
                <a16:creationId xmlns:a16="http://schemas.microsoft.com/office/drawing/2014/main" xmlns="" id="{3B1D8F94-5C92-4FB6-AB37-F0D460626691}"/>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8765556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496E831-1F70-4247-BE0D-3DDAD97D55C7}"/>
              </a:ext>
            </a:extLst>
          </p:cNvPr>
          <p:cNvSpPr>
            <a:spLocks noGrp="1"/>
          </p:cNvSpPr>
          <p:nvPr>
            <p:ph type="dt" sz="half" idx="10"/>
          </p:nvPr>
        </p:nvSpPr>
        <p:spPr/>
        <p:txBody>
          <a:bodyPr/>
          <a:lstStyle>
            <a:lvl1pPr>
              <a:defRPr/>
            </a:lvl1pPr>
          </a:lstStyle>
          <a:p>
            <a:pPr>
              <a:defRPr/>
            </a:pPr>
            <a:fld id="{D7E34955-8CE5-4CC5-AF6C-3E4335EFD969}" type="datetime5">
              <a:rPr lang="en-US"/>
              <a:pPr>
                <a:defRPr/>
              </a:pPr>
              <a:t>7-Dec-22</a:t>
            </a:fld>
            <a:endParaRPr lang="en-US"/>
          </a:p>
        </p:txBody>
      </p:sp>
      <p:sp>
        <p:nvSpPr>
          <p:cNvPr id="4" name="Footer Placeholder 3">
            <a:extLst>
              <a:ext uri="{FF2B5EF4-FFF2-40B4-BE49-F238E27FC236}">
                <a16:creationId xmlns:a16="http://schemas.microsoft.com/office/drawing/2014/main" xmlns="" id="{57B42316-E9C3-4C3C-A5DB-0B32537B9665}"/>
              </a:ext>
            </a:extLst>
          </p:cNvPr>
          <p:cNvSpPr>
            <a:spLocks noGrp="1"/>
          </p:cNvSpPr>
          <p:nvPr>
            <p:ph type="ftr" sz="quarter" idx="11"/>
          </p:nvPr>
        </p:nvSpPr>
        <p:spPr>
          <a:xfrm>
            <a:off x="9652000" y="6477000"/>
            <a:ext cx="1930400" cy="381000"/>
          </a:xfrm>
          <a:prstGeom prst="rect">
            <a:avLst/>
          </a:prstGeom>
        </p:spPr>
        <p:txBody>
          <a:bodyPr/>
          <a:lstStyle>
            <a:lvl1pPr>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08050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6886678-B289-4A49-806A-FE60EE404F6F}" type="datetimeFigureOut">
              <a:rPr lang="en-IN" smtClean="0"/>
              <a:pPr/>
              <a:t>07-12-2022</a:t>
            </a:fld>
            <a:endParaRPr lang="en-IN"/>
          </a:p>
        </p:txBody>
      </p:sp>
    </p:spTree>
    <p:extLst>
      <p:ext uri="{BB962C8B-B14F-4D97-AF65-F5344CB8AC3E}">
        <p14:creationId xmlns:p14="http://schemas.microsoft.com/office/powerpoint/2010/main" val="65991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7-Dec-22</a:t>
            </a:fld>
            <a:endParaRPr lang="en-US"/>
          </a:p>
        </p:txBody>
      </p:sp>
    </p:spTree>
    <p:extLst>
      <p:ext uri="{BB962C8B-B14F-4D97-AF65-F5344CB8AC3E}">
        <p14:creationId xmlns:p14="http://schemas.microsoft.com/office/powerpoint/2010/main" val="33765711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7-Dec-22</a:t>
            </a:fld>
            <a:endParaRPr lang="en-US"/>
          </a:p>
        </p:txBody>
      </p:sp>
    </p:spTree>
    <p:extLst>
      <p:ext uri="{BB962C8B-B14F-4D97-AF65-F5344CB8AC3E}">
        <p14:creationId xmlns:p14="http://schemas.microsoft.com/office/powerpoint/2010/main" val="419175513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xmlns="" id="{8AEBD30D-2426-41A2-A86E-FE71D826260F}"/>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xmlns="" id="{D43EE242-D65B-449A-91A1-B056C30DF307}"/>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F0616125-2F45-4019-9549-A956F1F975D2}"/>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6886678-B289-4A49-806A-FE60EE404F6F}" type="datetimeFigureOut">
              <a:rPr lang="en-IN" smtClean="0"/>
              <a:pPr/>
              <a:t>07-12-2022</a:t>
            </a:fld>
            <a:endParaRPr lang="en-IN"/>
          </a:p>
        </p:txBody>
      </p:sp>
    </p:spTree>
    <p:extLst>
      <p:ext uri="{BB962C8B-B14F-4D97-AF65-F5344CB8AC3E}">
        <p14:creationId xmlns:p14="http://schemas.microsoft.com/office/powerpoint/2010/main" val="156848679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xmlns="" id="{39A22609-5034-494C-BEA2-15F53C4BD7E8}"/>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xmlns="" id="{181006EF-8010-4DCF-AE9F-E1CD6251F74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DF3DEA5A-A497-43DC-BE8D-9100DEA5B016}"/>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9180CCB4-79D8-4413-B3A6-183BD34909FD}" type="datetime5">
              <a:rPr lang="en-US"/>
              <a:pPr>
                <a:defRPr/>
              </a:pPr>
              <a:t>7-Dec-22</a:t>
            </a:fld>
            <a:endParaRPr lang="en-US"/>
          </a:p>
        </p:txBody>
      </p:sp>
    </p:spTree>
    <p:extLst>
      <p:ext uri="{BB962C8B-B14F-4D97-AF65-F5344CB8AC3E}">
        <p14:creationId xmlns:p14="http://schemas.microsoft.com/office/powerpoint/2010/main" val="58399888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xmlns="" id="{3C4F9299-1142-41FA-A569-467804087703}"/>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xmlns="" id="{BDF28550-5A27-49DC-904F-D5F7E5BFF461}"/>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BB136498-1D32-47FD-B8CC-718D8F11E2E9}"/>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EB7D4C24-8106-469F-8A7D-D2CBC7786096}" type="datetime5">
              <a:rPr lang="en-US"/>
              <a:pPr>
                <a:defRPr/>
              </a:pPr>
              <a:t>7-Dec-22</a:t>
            </a:fld>
            <a:endParaRPr lang="en-US"/>
          </a:p>
        </p:txBody>
      </p:sp>
    </p:spTree>
    <p:extLst>
      <p:ext uri="{BB962C8B-B14F-4D97-AF65-F5344CB8AC3E}">
        <p14:creationId xmlns:p14="http://schemas.microsoft.com/office/powerpoint/2010/main" val="15352261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xmlns="" id="{8AEBD30D-2426-41A2-A86E-FE71D826260F}"/>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xmlns="" id="{D43EE242-D65B-449A-91A1-B056C30DF307}"/>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F0616125-2F45-4019-9549-A956F1F975D2}"/>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6886678-B289-4A49-806A-FE60EE404F6F}" type="datetimeFigureOut">
              <a:rPr lang="en-IN" smtClean="0"/>
              <a:pPr/>
              <a:t>07-12-2022</a:t>
            </a:fld>
            <a:endParaRPr lang="en-IN"/>
          </a:p>
        </p:txBody>
      </p:sp>
    </p:spTree>
    <p:extLst>
      <p:ext uri="{BB962C8B-B14F-4D97-AF65-F5344CB8AC3E}">
        <p14:creationId xmlns:p14="http://schemas.microsoft.com/office/powerpoint/2010/main" val="119270070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xmlns="" id="{8AEBD30D-2426-41A2-A86E-FE71D826260F}"/>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xmlns="" id="{D43EE242-D65B-449A-91A1-B056C30DF307}"/>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F0616125-2F45-4019-9549-A956F1F975D2}"/>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202390A-1F13-4847-A43E-C1C84E7C76CA}" type="datetime5">
              <a:rPr lang="en-US"/>
              <a:pPr>
                <a:defRPr/>
              </a:pPr>
              <a:t>7-Dec-22</a:t>
            </a:fld>
            <a:endParaRPr lang="en-US"/>
          </a:p>
        </p:txBody>
      </p:sp>
    </p:spTree>
    <p:extLst>
      <p:ext uri="{BB962C8B-B14F-4D97-AF65-F5344CB8AC3E}">
        <p14:creationId xmlns:p14="http://schemas.microsoft.com/office/powerpoint/2010/main" val="21493613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5.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0.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PTkoP5rdyIGKRjacccMzP4JazEn107Z-?usp=sharing" TargetMode="External"/><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A983D45-9680-4DDD-8825-91D148003E95}"/>
              </a:ext>
            </a:extLst>
          </p:cNvPr>
          <p:cNvSpPr>
            <a:spLocks noGrp="1"/>
          </p:cNvSpPr>
          <p:nvPr>
            <p:ph type="title"/>
          </p:nvPr>
        </p:nvSpPr>
        <p:spPr>
          <a:xfrm>
            <a:off x="1886407" y="1179286"/>
            <a:ext cx="10305593" cy="1955799"/>
          </a:xfrm>
        </p:spPr>
        <p:txBody>
          <a:bodyPr anchor="ctr"/>
          <a:lstStyle/>
          <a:p>
            <a:pPr algn="ctr"/>
            <a:r>
              <a:rPr lang="en-US" dirty="0">
                <a:solidFill>
                  <a:srgbClr val="FF0000"/>
                </a:solidFill>
                <a:latin typeface="Times New Roman" panose="02020603050405020304" pitchFamily="18" charset="0"/>
                <a:cs typeface="Times New Roman" panose="02020603050405020304" pitchFamily="18" charset="0"/>
              </a:rPr>
              <a:t>“</a:t>
            </a:r>
            <a:r>
              <a:rPr lang="en-IN" dirty="0">
                <a:solidFill>
                  <a:srgbClr val="FF0000"/>
                </a:solidFill>
                <a:latin typeface="Times New Roman" panose="02020603050405020304" pitchFamily="18" charset="0"/>
                <a:cs typeface="Times New Roman" panose="02020603050405020304" pitchFamily="18" charset="0"/>
              </a:rPr>
              <a:t>DETECTION OF DRIVER’S DROWSINESS </a:t>
            </a:r>
            <a:br>
              <a:rPr lang="en-IN" dirty="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USING</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CONVOLUTIONAL</a:t>
            </a:r>
            <a:br>
              <a:rPr lang="en-IN" dirty="0">
                <a:solidFill>
                  <a:srgbClr val="FF0000"/>
                </a:solidFill>
                <a:latin typeface="Times New Roman" panose="02020603050405020304" pitchFamily="18" charset="0"/>
                <a:cs typeface="Times New Roman" panose="02020603050405020304" pitchFamily="18" charset="0"/>
              </a:rPr>
            </a:br>
            <a:r>
              <a:rPr lang="en-IN" dirty="0">
                <a:solidFill>
                  <a:srgbClr val="FF0000"/>
                </a:solidFill>
                <a:latin typeface="Times New Roman" panose="02020603050405020304" pitchFamily="18" charset="0"/>
                <a:cs typeface="Times New Roman" panose="02020603050405020304" pitchFamily="18" charset="0"/>
              </a:rPr>
              <a:t>NEURAL NETWORK EMBEDDED WITH IOT</a:t>
            </a:r>
            <a:r>
              <a:rPr lang="en-US" dirty="0">
                <a:solidFill>
                  <a:srgbClr val="FF0000"/>
                </a:solidFill>
                <a:latin typeface="Times New Roman" panose="02020603050405020304" pitchFamily="18" charset="0"/>
                <a:cs typeface="Times New Roman" panose="02020603050405020304" pitchFamily="18" charset="0"/>
              </a:rPr>
              <a:t>”</a:t>
            </a:r>
            <a:endParaRPr lang="en-US" sz="2800" b="1" dirty="0">
              <a:ln w="3175">
                <a:noFill/>
              </a:ln>
              <a:solidFill>
                <a:srgbClr val="FF0000"/>
              </a:solidFill>
              <a:effectLst>
                <a:outerShdw blurRad="38100" dist="38100" dir="2700000" algn="tl">
                  <a:srgbClr val="000000">
                    <a:alpha val="43137"/>
                  </a:srgbClr>
                </a:outerShdw>
              </a:effectLst>
            </a:endParaRPr>
          </a:p>
        </p:txBody>
      </p:sp>
      <p:pic>
        <p:nvPicPr>
          <p:cNvPr id="39940" name="Picture 6">
            <a:extLst>
              <a:ext uri="{FF2B5EF4-FFF2-40B4-BE49-F238E27FC236}">
                <a16:creationId xmlns:a16="http://schemas.microsoft.com/office/drawing/2014/main" xmlns="" id="{C34C4170-7504-45A9-B33C-584787B6C3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25" y="177800"/>
            <a:ext cx="1374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8">
            <a:extLst>
              <a:ext uri="{FF2B5EF4-FFF2-40B4-BE49-F238E27FC236}">
                <a16:creationId xmlns:a16="http://schemas.microsoft.com/office/drawing/2014/main" xmlns="" id="{9F48894D-3174-4A45-A00C-6A6151D836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7" y="4521996"/>
            <a:ext cx="14795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xmlns="" id="{24CC4CF1-22CC-4A02-A46A-CAA2884AA9B6}"/>
              </a:ext>
            </a:extLst>
          </p:cNvPr>
          <p:cNvSpPr/>
          <p:nvPr/>
        </p:nvSpPr>
        <p:spPr>
          <a:xfrm>
            <a:off x="4621369" y="3852275"/>
            <a:ext cx="6402946" cy="2585323"/>
          </a:xfrm>
          <a:prstGeom prst="rect">
            <a:avLst/>
          </a:prstGeom>
        </p:spPr>
        <p:txBody>
          <a:bodyPr wrap="square">
            <a:spAutoFit/>
          </a:bodyPr>
          <a:lstStyle/>
          <a:p>
            <a:pPr>
              <a:defRPr/>
            </a:pPr>
            <a:r>
              <a:rPr lang="en-US" b="1" dirty="0">
                <a:solidFill>
                  <a:srgbClr val="0F6FC6">
                    <a:lumMod val="75000"/>
                  </a:srgbClr>
                </a:solidFill>
                <a:latin typeface="Times New Roman" pitchFamily="18" charset="0"/>
                <a:cs typeface="Times New Roman" pitchFamily="18" charset="0"/>
              </a:rPr>
              <a:t>PROJECT MEMBERS:</a:t>
            </a:r>
          </a:p>
          <a:p>
            <a:pPr>
              <a:defRPr/>
            </a:pPr>
            <a:r>
              <a:rPr lang="en-US" b="1" dirty="0">
                <a:solidFill>
                  <a:srgbClr val="0F6FC6">
                    <a:lumMod val="75000"/>
                  </a:srgbClr>
                </a:solidFill>
                <a:latin typeface="Times New Roman" pitchFamily="18" charset="0"/>
                <a:cs typeface="Times New Roman" pitchFamily="18" charset="0"/>
              </a:rPr>
              <a:t>         </a:t>
            </a:r>
            <a:r>
              <a:rPr lang="en-US" b="1" dirty="0">
                <a:latin typeface="Times New Roman" pitchFamily="18" charset="0"/>
                <a:cs typeface="Times New Roman" pitchFamily="18" charset="0"/>
              </a:rPr>
              <a:t>RAGAVI R – 19ITR068</a:t>
            </a:r>
          </a:p>
          <a:p>
            <a:pPr>
              <a:defRPr/>
            </a:pPr>
            <a:r>
              <a:rPr lang="en-US" b="1" dirty="0">
                <a:latin typeface="Times New Roman" pitchFamily="18" charset="0"/>
                <a:cs typeface="Times New Roman" pitchFamily="18" charset="0"/>
              </a:rPr>
              <a:t>         SRIRAAM J – 19ITR095</a:t>
            </a:r>
          </a:p>
          <a:p>
            <a:pPr>
              <a:defRPr/>
            </a:pPr>
            <a:r>
              <a:rPr lang="en-US" b="1" dirty="0">
                <a:latin typeface="Times New Roman" pitchFamily="18" charset="0"/>
                <a:cs typeface="Times New Roman" pitchFamily="18" charset="0"/>
              </a:rPr>
              <a:t>         THANISH KUMAR P – 19ITL113</a:t>
            </a:r>
          </a:p>
          <a:p>
            <a:pPr>
              <a:defRPr/>
            </a:pPr>
            <a:endParaRPr lang="en-US" b="1" dirty="0">
              <a:solidFill>
                <a:srgbClr val="0F6FC6">
                  <a:lumMod val="75000"/>
                </a:srgbClr>
              </a:solidFill>
              <a:latin typeface="Times New Roman" pitchFamily="18" charset="0"/>
              <a:cs typeface="Times New Roman" pitchFamily="18" charset="0"/>
            </a:endParaRPr>
          </a:p>
          <a:p>
            <a:pPr>
              <a:defRPr/>
            </a:pPr>
            <a:r>
              <a:rPr lang="en-US" b="1" dirty="0">
                <a:solidFill>
                  <a:srgbClr val="0F6FC6">
                    <a:lumMod val="75000"/>
                  </a:srgbClr>
                </a:solidFill>
                <a:latin typeface="Times New Roman" pitchFamily="18" charset="0"/>
                <a:cs typeface="Times New Roman" pitchFamily="18" charset="0"/>
              </a:rPr>
              <a:t>PROJECT GUIDE:</a:t>
            </a:r>
          </a:p>
          <a:p>
            <a:pPr>
              <a:defRPr/>
            </a:pPr>
            <a:r>
              <a:rPr lang="en-US" b="1" dirty="0">
                <a:solidFill>
                  <a:srgbClr val="0F6FC6">
                    <a:lumMod val="75000"/>
                  </a:srgbClr>
                </a:solidFill>
                <a:latin typeface="Times New Roman" pitchFamily="18" charset="0"/>
                <a:cs typeface="Times New Roman" pitchFamily="18" charset="0"/>
              </a:rPr>
              <a:t>              </a:t>
            </a:r>
            <a:r>
              <a:rPr lang="en-US" b="1" dirty="0" err="1" smtClean="0">
                <a:latin typeface="Times New Roman" pitchFamily="18" charset="0"/>
                <a:cs typeface="Times New Roman" pitchFamily="18" charset="0"/>
              </a:rPr>
              <a:t>Mrs.P.Vanitha</a:t>
            </a:r>
            <a:r>
              <a:rPr lang="en-US" b="1" dirty="0">
                <a:latin typeface="Times New Roman" pitchFamily="18" charset="0"/>
                <a:cs typeface="Times New Roman" pitchFamily="18" charset="0"/>
              </a:rPr>
              <a:t>, M.E.,</a:t>
            </a:r>
          </a:p>
          <a:p>
            <a:pPr>
              <a:defRPr/>
            </a:pPr>
            <a:r>
              <a:rPr lang="en-US" b="1" dirty="0">
                <a:latin typeface="Times New Roman" pitchFamily="18" charset="0"/>
                <a:cs typeface="Times New Roman" pitchFamily="18" charset="0"/>
              </a:rPr>
              <a:t>              Assistant Professor</a:t>
            </a:r>
          </a:p>
          <a:p>
            <a:pPr>
              <a:defRPr/>
            </a:pPr>
            <a:r>
              <a:rPr lang="en-US" b="1" dirty="0">
                <a:latin typeface="Times New Roman" pitchFamily="18" charset="0"/>
                <a:cs typeface="Times New Roman" pitchFamily="18" charset="0"/>
              </a:rPr>
              <a:t>              Department of  Information Technology</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Description of Each Phase </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099929" y="1019447"/>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200000"/>
              </a:lnSpc>
            </a:pPr>
            <a:r>
              <a:rPr lang="en-US" b="1" dirty="0">
                <a:latin typeface="Times New Roman" panose="02020603050405020304" pitchFamily="18" charset="0"/>
                <a:cs typeface="Times New Roman" panose="02020603050405020304" pitchFamily="18" charset="0"/>
              </a:rPr>
              <a:t>Build and train the model using CNN:</a:t>
            </a:r>
          </a:p>
          <a:p>
            <a:pPr>
              <a:lnSpc>
                <a:spcPct val="150000"/>
              </a:lnSpc>
              <a:buNone/>
            </a:pPr>
            <a:r>
              <a:rPr lang="en-IN" dirty="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convolutional neural network algorithm is used for image classification. </a:t>
            </a:r>
          </a:p>
          <a:p>
            <a:pPr marL="1200150" lvl="3" indent="-285750">
              <a:lnSpc>
                <a:spcPct val="150000"/>
              </a:lnSpc>
            </a:pPr>
            <a:r>
              <a:rPr lang="en-US" dirty="0" err="1">
                <a:latin typeface="Times New Roman" panose="02020603050405020304" pitchFamily="18" charset="0"/>
                <a:cs typeface="Times New Roman" panose="02020603050405020304" pitchFamily="18" charset="0"/>
              </a:rPr>
              <a:t>models.Sequential</a:t>
            </a:r>
            <a:r>
              <a:rPr lang="en-US" dirty="0">
                <a:latin typeface="Times New Roman" panose="02020603050405020304" pitchFamily="18" charset="0"/>
                <a:cs typeface="Times New Roman" panose="02020603050405020304" pitchFamily="18" charset="0"/>
              </a:rPr>
              <a:t>()</a:t>
            </a:r>
          </a:p>
          <a:p>
            <a:pPr marL="1200150" lvl="3" indent="-285750">
              <a:lnSpc>
                <a:spcPct val="150000"/>
              </a:lnSpc>
            </a:pPr>
            <a:r>
              <a:rPr lang="en-US" dirty="0" err="1">
                <a:latin typeface="Times New Roman" panose="02020603050405020304" pitchFamily="18" charset="0"/>
                <a:cs typeface="Times New Roman" panose="02020603050405020304" pitchFamily="18" charset="0"/>
              </a:rPr>
              <a:t>model.add</a:t>
            </a:r>
            <a:r>
              <a:rPr lang="en-US" dirty="0">
                <a:latin typeface="Times New Roman" panose="02020603050405020304" pitchFamily="18" charset="0"/>
                <a:cs typeface="Times New Roman" panose="02020603050405020304" pitchFamily="18" charset="0"/>
              </a:rPr>
              <a:t>() – Conv2D, Maxpooling2D, Flatten, Dense</a:t>
            </a:r>
          </a:p>
          <a:p>
            <a:pPr marL="1200150" lvl="3" indent="-285750">
              <a:lnSpc>
                <a:spcPct val="150000"/>
              </a:lnSpc>
            </a:pPr>
            <a:r>
              <a:rPr lang="en-US" dirty="0" err="1">
                <a:latin typeface="Times New Roman" panose="02020603050405020304" pitchFamily="18" charset="0"/>
                <a:cs typeface="Times New Roman" panose="02020603050405020304" pitchFamily="18" charset="0"/>
              </a:rPr>
              <a:t>model.fit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200000"/>
              </a:lnSpc>
            </a:pPr>
            <a:r>
              <a:rPr lang="en-IN" b="1" dirty="0">
                <a:latin typeface="Times New Roman" panose="02020603050405020304" pitchFamily="18" charset="0"/>
                <a:cs typeface="Times New Roman" panose="02020603050405020304" pitchFamily="18" charset="0"/>
              </a:rPr>
              <a:t>Target detection algorithm:</a:t>
            </a:r>
          </a:p>
          <a:p>
            <a:pPr>
              <a:lnSpc>
                <a:spcPct val="150000"/>
              </a:lnSpc>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Target detection falls under the more general categories of image processing and image interpretation. Recognizing a target, such as a human face and eyes, from a series of photographs is required (often in the optical or infrared spectral regions).</a:t>
            </a:r>
          </a:p>
          <a:p>
            <a:pPr lvl="1">
              <a:lnSpc>
                <a:spcPct val="200000"/>
              </a:lnSpc>
            </a:pPr>
            <a:endParaRPr lang="en-IN" b="1" dirty="0">
              <a:latin typeface="Times New Roman" panose="02020603050405020304" pitchFamily="18" charset="0"/>
              <a:cs typeface="Times New Roman" panose="02020603050405020304" pitchFamily="18" charset="0"/>
            </a:endParaRPr>
          </a:p>
          <a:p>
            <a:pPr>
              <a:lnSpc>
                <a:spcPct val="200000"/>
              </a:lnSpc>
            </a:pPr>
            <a:endParaRPr lang="en-IN" sz="1800" dirty="0">
              <a:latin typeface="Times New Roman" panose="02020603050405020304" pitchFamily="18" charset="0"/>
              <a:cs typeface="Times New Roman" panose="02020603050405020304" pitchFamily="18" charset="0"/>
            </a:endParaRPr>
          </a:p>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a:lnSpc>
                <a:spcPct val="200000"/>
              </a:lnSpc>
              <a:buNone/>
            </a:pPr>
            <a:endParaRPr lang="en-US" dirty="0">
              <a:latin typeface="Times New Roman" panose="02020603050405020304" pitchFamily="18" charset="0"/>
              <a:cs typeface="Times New Roman" panose="02020603050405020304" pitchFamily="18" charset="0"/>
            </a:endParaRPr>
          </a:p>
          <a:p>
            <a:pPr>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18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53292" y="222068"/>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Description of Each Phase </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995426" y="548640"/>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IN" sz="2400" dirty="0">
                <a:latin typeface="Times New Roman" panose="02020603050405020304" pitchFamily="18"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126306" y="1047540"/>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1" indent="-273050">
              <a:lnSpc>
                <a:spcPct val="200000"/>
              </a:lnSpc>
            </a:pPr>
            <a:r>
              <a:rPr lang="en-US" sz="1800" b="1" dirty="0">
                <a:latin typeface="Times New Roman" panose="02020603050405020304" pitchFamily="18" charset="0"/>
                <a:cs typeface="Times New Roman" panose="02020603050405020304" pitchFamily="18" charset="0"/>
              </a:rPr>
              <a:t>PERCLOS:</a:t>
            </a:r>
          </a:p>
          <a:p>
            <a:pPr>
              <a:lnSpc>
                <a:spcPct val="150000"/>
              </a:lnSpc>
              <a:buNone/>
            </a:pPr>
            <a:r>
              <a:rPr lang="en-US" sz="1800" dirty="0">
                <a:latin typeface="Times New Roman" pitchFamily="18" charset="0"/>
                <a:cs typeface="Times New Roman" pitchFamily="18" charset="0"/>
              </a:rPr>
              <a:t>		The PERCLOS method is statistic of drowsiness based on eye closure rates of the driver. It has been acknowledged as a key indicator of drowsiness. The percentage of time when the eyelids covered at least 80% of the pupil is known as PERCLOS. </a:t>
            </a:r>
            <a:r>
              <a:rPr lang="en-US" sz="1800" dirty="0" err="1">
                <a:latin typeface="Times New Roman" pitchFamily="18" charset="0"/>
                <a:cs typeface="Times New Roman" pitchFamily="18" charset="0"/>
              </a:rPr>
              <a:t>Ec</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Eo</a:t>
            </a:r>
            <a:r>
              <a:rPr lang="en-US" sz="1800" dirty="0">
                <a:latin typeface="Times New Roman" pitchFamily="18" charset="0"/>
                <a:cs typeface="Times New Roman" pitchFamily="18" charset="0"/>
              </a:rPr>
              <a:t> are terms that indicate the closed and open eye’s count during certain interval. If the P value is higher, then it indicates higher levels of drowsiness, and vice versa.</a:t>
            </a:r>
          </a:p>
          <a:p>
            <a:pPr algn="ctr">
              <a:lnSpc>
                <a:spcPct val="150000"/>
              </a:lnSpc>
              <a:buNone/>
            </a:pPr>
            <a:r>
              <a:rPr lang="en-US" sz="1800" dirty="0">
                <a:latin typeface="Times New Roman" pitchFamily="18" charset="0"/>
                <a:cs typeface="Times New Roman" pitchFamily="18" charset="0"/>
              </a:rPr>
              <a:t>P = (</a:t>
            </a:r>
            <a:r>
              <a:rPr lang="en-US" sz="1800" dirty="0" err="1">
                <a:latin typeface="Times New Roman" pitchFamily="18" charset="0"/>
                <a:cs typeface="Times New Roman" pitchFamily="18" charset="0"/>
              </a:rPr>
              <a:t>Ec</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Ec+Eo</a:t>
            </a:r>
            <a:r>
              <a:rPr lang="en-US" sz="1800" dirty="0">
                <a:latin typeface="Times New Roman" pitchFamily="18" charset="0"/>
                <a:cs typeface="Times New Roman" pitchFamily="18" charset="0"/>
              </a:rPr>
              <a:t>))*100%</a:t>
            </a:r>
          </a:p>
          <a:p>
            <a:pPr>
              <a:lnSpc>
                <a:spcPct val="150000"/>
              </a:lnSpc>
            </a:pPr>
            <a:r>
              <a:rPr lang="en-US" sz="1800" b="1" dirty="0">
                <a:latin typeface="Times New Roman" pitchFamily="18" charset="0"/>
                <a:cs typeface="Times New Roman" pitchFamily="18" charset="0"/>
              </a:rPr>
              <a:t>VUR:</a:t>
            </a:r>
          </a:p>
          <a:p>
            <a:pPr>
              <a:lnSpc>
                <a:spcPct val="150000"/>
              </a:lnSpc>
              <a:buNone/>
            </a:pPr>
            <a:r>
              <a:rPr lang="en-IN" sz="1800" dirty="0">
                <a:latin typeface="Times New Roman" pitchFamily="18" charset="0"/>
                <a:cs typeface="Times New Roman" pitchFamily="18" charset="0"/>
              </a:rPr>
              <a:t>		VUR is voiced-to-unvoiced ratio. It is measured based on sound data fetched by the microphone of </a:t>
            </a:r>
          </a:p>
          <a:p>
            <a:pPr>
              <a:lnSpc>
                <a:spcPct val="150000"/>
              </a:lnSpc>
              <a:buNone/>
            </a:pPr>
            <a:r>
              <a:rPr lang="en-IN" sz="1800" dirty="0">
                <a:latin typeface="Times New Roman" pitchFamily="18" charset="0"/>
                <a:cs typeface="Times New Roman" pitchFamily="18" charset="0"/>
              </a:rPr>
              <a:t>the device. It is asked to tell the “Active” command, if the driver saying the right command then the warning will</a:t>
            </a:r>
          </a:p>
          <a:p>
            <a:pPr>
              <a:lnSpc>
                <a:spcPct val="150000"/>
              </a:lnSpc>
              <a:buNone/>
            </a:pPr>
            <a:r>
              <a:rPr lang="en-IN" sz="1800" dirty="0">
                <a:latin typeface="Times New Roman" pitchFamily="18" charset="0"/>
                <a:cs typeface="Times New Roman" pitchFamily="18" charset="0"/>
              </a:rPr>
              <a:t> be turned off.</a:t>
            </a:r>
          </a:p>
          <a:p>
            <a:pPr>
              <a:lnSpc>
                <a:spcPct val="150000"/>
              </a:lnSpc>
            </a:pPr>
            <a:endParaRPr lang="en-IN" sz="1800" dirty="0">
              <a:latin typeface="Times New Roman" pitchFamily="18" charset="0"/>
              <a:cs typeface="Times New Roman" pitchFamily="18" charset="0"/>
            </a:endParaRPr>
          </a:p>
          <a:p>
            <a:pPr>
              <a:lnSpc>
                <a:spcPct val="150000"/>
              </a:lnSpc>
              <a:buNone/>
            </a:pPr>
            <a:endParaRPr lang="en-US" sz="1800" dirty="0">
              <a:latin typeface="Times New Roman" pitchFamily="18" charset="0"/>
              <a:cs typeface="Times New Roman" pitchFamily="18" charset="0"/>
            </a:endParaRPr>
          </a:p>
          <a:p>
            <a:pPr>
              <a:lnSpc>
                <a:spcPct val="150000"/>
              </a:lnSpc>
              <a:buNone/>
            </a:pPr>
            <a:endParaRPr lang="en-US" sz="1800" b="1" dirty="0">
              <a:latin typeface="Times New Roman" pitchFamily="18" charset="0"/>
              <a:cs typeface="Times New Roman" pitchFamily="18" charset="0"/>
            </a:endParaRPr>
          </a:p>
          <a:p>
            <a:pPr marL="273050" lvl="1" indent="-273050">
              <a:lnSpc>
                <a:spcPct val="200000"/>
              </a:lnSpc>
            </a:pPr>
            <a:endParaRPr lang="en-IN" b="1" dirty="0">
              <a:latin typeface="Times New Roman" panose="02020603050405020304" pitchFamily="18" charset="0"/>
              <a:cs typeface="Times New Roman" panose="02020603050405020304" pitchFamily="18" charset="0"/>
            </a:endParaRPr>
          </a:p>
          <a:p>
            <a:pPr>
              <a:lnSpc>
                <a:spcPct val="200000"/>
              </a:lnSpc>
            </a:pPr>
            <a:endParaRPr lang="en-IN" sz="1800" dirty="0">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a:p>
            <a:pPr>
              <a:lnSpc>
                <a:spcPct val="200000"/>
              </a:lnSpc>
              <a:buNone/>
            </a:pPr>
            <a:endParaRPr lang="en-US" dirty="0">
              <a:latin typeface="Times New Roman" panose="02020603050405020304" pitchFamily="18" charset="0"/>
              <a:cs typeface="Times New Roman" panose="02020603050405020304" pitchFamily="18" charset="0"/>
            </a:endParaRPr>
          </a:p>
          <a:p>
            <a:pPr>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184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79418" y="161841"/>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Description of Each Phase </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995426" y="548640"/>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IN" sz="2400" dirty="0">
                <a:latin typeface="Times New Roman" panose="02020603050405020304" pitchFamily="18"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126306" y="1047540"/>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3050" lvl="1" indent="-273050">
              <a:lnSpc>
                <a:spcPct val="200000"/>
              </a:lnSpc>
            </a:pPr>
            <a:r>
              <a:rPr lang="en-IN" b="1" dirty="0">
                <a:latin typeface="Times New Roman" panose="02020603050405020304" pitchFamily="18" charset="0"/>
                <a:cs typeface="Times New Roman" panose="02020603050405020304" pitchFamily="18" charset="0"/>
              </a:rPr>
              <a:t>INTIMATION </a:t>
            </a:r>
          </a:p>
          <a:p>
            <a:pPr marL="273050" lvl="1" indent="-273050">
              <a:lnSpc>
                <a:spcPct val="200000"/>
              </a:lnSpc>
              <a:buNone/>
            </a:pPr>
            <a:r>
              <a:rPr lang="en-IN" sz="1800" dirty="0">
                <a:latin typeface="Times New Roman" panose="02020603050405020304" pitchFamily="18" charset="0"/>
                <a:cs typeface="Times New Roman" panose="02020603050405020304" pitchFamily="18" charset="0"/>
              </a:rPr>
              <a:t>		Once the system detecting drowsiness of the driver then it starts to give the warnings.</a:t>
            </a:r>
          </a:p>
          <a:p>
            <a:pPr marL="1095375" lvl="4" indent="-273050">
              <a:lnSpc>
                <a:spcPct val="200000"/>
              </a:lnSpc>
            </a:pPr>
            <a:r>
              <a:rPr lang="en-IN" b="1" dirty="0">
                <a:latin typeface="Times New Roman" panose="02020603050405020304" pitchFamily="18" charset="0"/>
                <a:cs typeface="Times New Roman" panose="02020603050405020304" pitchFamily="18" charset="0"/>
              </a:rPr>
              <a:t>Alarm</a:t>
            </a:r>
          </a:p>
          <a:p>
            <a:pPr marL="1095375" lvl="4" indent="-273050">
              <a:lnSpc>
                <a:spcPct val="200000"/>
              </a:lnSpc>
              <a:buNone/>
            </a:pPr>
            <a:r>
              <a:rPr lang="en-IN"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1. Alarm audio will be played.</a:t>
            </a:r>
            <a:endParaRPr lang="en-IN" dirty="0">
              <a:latin typeface="Times New Roman" panose="02020603050405020304" pitchFamily="18" charset="0"/>
              <a:cs typeface="Times New Roman" panose="02020603050405020304" pitchFamily="18" charset="0"/>
            </a:endParaRPr>
          </a:p>
          <a:p>
            <a:pPr marL="1095375" lvl="4" indent="-273050">
              <a:lnSpc>
                <a:spcPct val="200000"/>
              </a:lnSpc>
            </a:pPr>
            <a:r>
              <a:rPr lang="en-IN" b="1" dirty="0">
                <a:latin typeface="Times New Roman" panose="02020603050405020304" pitchFamily="18" charset="0"/>
                <a:cs typeface="Times New Roman" panose="02020603050405020304" pitchFamily="18" charset="0"/>
              </a:rPr>
              <a:t>Via </a:t>
            </a:r>
            <a:r>
              <a:rPr lang="en-IN" b="1" dirty="0" err="1">
                <a:latin typeface="Times New Roman" panose="02020603050405020304" pitchFamily="18" charset="0"/>
                <a:cs typeface="Times New Roman" panose="02020603050405020304" pitchFamily="18" charset="0"/>
              </a:rPr>
              <a:t>IoT</a:t>
            </a:r>
            <a:r>
              <a:rPr lang="en-IN" b="1" dirty="0">
                <a:latin typeface="Times New Roman" panose="02020603050405020304" pitchFamily="18" charset="0"/>
                <a:cs typeface="Times New Roman" panose="02020603050405020304" pitchFamily="18" charset="0"/>
              </a:rPr>
              <a:t> Devices</a:t>
            </a:r>
          </a:p>
          <a:p>
            <a:pPr marL="1095375" lvl="4" indent="-273050">
              <a:lnSpc>
                <a:spcPct val="200000"/>
              </a:lnSpc>
              <a:buNone/>
            </a:pPr>
            <a:r>
              <a:rPr lang="en-IN"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1.Message will be displayed in the LCD board.</a:t>
            </a:r>
            <a:endParaRPr lang="en-IN" dirty="0">
              <a:latin typeface="Times New Roman" panose="02020603050405020304" pitchFamily="18" charset="0"/>
              <a:cs typeface="Times New Roman" panose="02020603050405020304" pitchFamily="18" charset="0"/>
            </a:endParaRPr>
          </a:p>
          <a:p>
            <a:pPr marL="1095375" lvl="4" indent="-273050">
              <a:lnSpc>
                <a:spcPct val="200000"/>
              </a:lnSpc>
              <a:buNone/>
            </a:pPr>
            <a:r>
              <a:rPr lang="en-IN" sz="1800" dirty="0">
                <a:latin typeface="Times New Roman" panose="02020603050405020304" pitchFamily="18" charset="0"/>
                <a:cs typeface="Times New Roman" panose="02020603050405020304" pitchFamily="18" charset="0"/>
              </a:rPr>
              <a:t>		2.Buzzer &amp; LED will be turned on.</a:t>
            </a:r>
          </a:p>
          <a:p>
            <a:pPr marL="1095375" lvl="4" indent="-273050">
              <a:lnSpc>
                <a:spcPct val="200000"/>
              </a:lnSpc>
            </a:pPr>
            <a:r>
              <a:rPr lang="en-IN" b="1" dirty="0">
                <a:latin typeface="Times New Roman" panose="02020603050405020304" pitchFamily="18" charset="0"/>
                <a:cs typeface="Times New Roman" panose="02020603050405020304" pitchFamily="18" charset="0"/>
              </a:rPr>
              <a:t>Emergency Call Service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Twilio</a:t>
            </a:r>
            <a:r>
              <a:rPr lang="en-US" b="1" dirty="0">
                <a:latin typeface="Times New Roman" panose="02020603050405020304" pitchFamily="18" charset="0"/>
                <a:cs typeface="Times New Roman" panose="02020603050405020304" pitchFamily="18" charset="0"/>
              </a:rPr>
              <a:t>)</a:t>
            </a:r>
            <a:endParaRPr lang="en-IN" sz="3600" dirty="0">
              <a:latin typeface="Times New Roman" pitchFamily="18" charset="0"/>
              <a:cs typeface="Times New Roman" pitchFamily="18" charset="0"/>
            </a:endParaRPr>
          </a:p>
          <a:p>
            <a:pPr>
              <a:lnSpc>
                <a:spcPct val="150000"/>
              </a:lnSpc>
              <a:buNone/>
            </a:pPr>
            <a:endParaRPr lang="en-US" sz="1800" dirty="0">
              <a:latin typeface="Times New Roman" pitchFamily="18" charset="0"/>
              <a:cs typeface="Times New Roman" pitchFamily="18" charset="0"/>
            </a:endParaRPr>
          </a:p>
          <a:p>
            <a:pPr>
              <a:lnSpc>
                <a:spcPct val="150000"/>
              </a:lnSpc>
              <a:buNone/>
            </a:pPr>
            <a:endParaRPr lang="en-US" sz="1800" b="1" dirty="0">
              <a:latin typeface="Times New Roman" pitchFamily="18" charset="0"/>
              <a:cs typeface="Times New Roman" pitchFamily="18" charset="0"/>
            </a:endParaRPr>
          </a:p>
          <a:p>
            <a:pPr marL="273050" lvl="1" indent="-273050">
              <a:lnSpc>
                <a:spcPct val="200000"/>
              </a:lnSpc>
            </a:pPr>
            <a:endParaRPr lang="en-IN" b="1" dirty="0">
              <a:latin typeface="Times New Roman" panose="02020603050405020304" pitchFamily="18" charset="0"/>
              <a:cs typeface="Times New Roman" panose="02020603050405020304" pitchFamily="18" charset="0"/>
            </a:endParaRPr>
          </a:p>
          <a:p>
            <a:pPr>
              <a:lnSpc>
                <a:spcPct val="200000"/>
              </a:lnSpc>
            </a:pPr>
            <a:endParaRPr lang="en-IN" sz="1800" dirty="0">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a:p>
            <a:pPr>
              <a:lnSpc>
                <a:spcPct val="200000"/>
              </a:lnSpc>
              <a:buNone/>
            </a:pPr>
            <a:endParaRPr lang="en-US" dirty="0">
              <a:latin typeface="Times New Roman" panose="02020603050405020304" pitchFamily="18" charset="0"/>
              <a:cs typeface="Times New Roman" panose="02020603050405020304" pitchFamily="18" charset="0"/>
            </a:endParaRPr>
          </a:p>
          <a:p>
            <a:pPr>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18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13432"/>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Demo</a:t>
            </a:r>
            <a:r>
              <a:rPr lang="en-US" sz="3600" dirty="0">
                <a:solidFill>
                  <a:srgbClr val="FF0000"/>
                </a:solidFill>
                <a:latin typeface="Times New Roman" panose="02020603050405020304" pitchFamily="18" charset="0"/>
                <a:cs typeface="Times New Roman" panose="02020603050405020304" pitchFamily="18" charset="0"/>
              </a:rPr>
              <a:t> Screenshots</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126306" y="1047540"/>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200000"/>
              </a:lnSpc>
              <a:buNone/>
            </a:pPr>
            <a:endParaRPr lang="en-US" dirty="0">
              <a:latin typeface="Times New Roman" panose="02020603050405020304" pitchFamily="18" charset="0"/>
              <a:cs typeface="Times New Roman" panose="02020603050405020304" pitchFamily="18" charset="0"/>
            </a:endParaRPr>
          </a:p>
        </p:txBody>
      </p:sp>
      <p:pic>
        <p:nvPicPr>
          <p:cNvPr id="6" name="Picture 5" descr="https://lh3.googleusercontent.com/ZgjL_10WXC1vWW31yOf2-xM89s9YsYVX2kpQmqGkJBgJra6sxLDI_GnjXF1Des7ft1JdVgr0Apz6Ldux7uTUpv_7mvZWRmWKUmgI5bPauZ5X376K9n617PYAd_QPH790LS7q_uinJlbTTktbW1ItHDrOj3F8BLSHxvwjUjaifCC63Cp0xbVLZL9C7BAQ0M9h"/>
          <p:cNvPicPr/>
          <p:nvPr/>
        </p:nvPicPr>
        <p:blipFill>
          <a:blip r:embed="rId2">
            <a:extLst>
              <a:ext uri="{28A0092B-C50C-407E-A947-70E740481C1C}">
                <a14:useLocalDpi xmlns:a14="http://schemas.microsoft.com/office/drawing/2010/main" val="0"/>
              </a:ext>
            </a:extLst>
          </a:blip>
          <a:srcRect/>
          <a:stretch>
            <a:fillRect/>
          </a:stretch>
        </p:blipFill>
        <p:spPr bwMode="auto">
          <a:xfrm>
            <a:off x="1443248" y="900523"/>
            <a:ext cx="2926452" cy="1816553"/>
          </a:xfrm>
          <a:prstGeom prst="rect">
            <a:avLst/>
          </a:prstGeom>
          <a:noFill/>
          <a:ln>
            <a:noFill/>
          </a:ln>
        </p:spPr>
      </p:pic>
      <p:sp>
        <p:nvSpPr>
          <p:cNvPr id="7" name="TextBox 6"/>
          <p:cNvSpPr txBox="1"/>
          <p:nvPr/>
        </p:nvSpPr>
        <p:spPr>
          <a:xfrm>
            <a:off x="1123405" y="2717076"/>
            <a:ext cx="4885509" cy="457754"/>
          </a:xfrm>
          <a:prstGeom prst="rect">
            <a:avLst/>
          </a:prstGeom>
          <a:noFill/>
        </p:spPr>
        <p:txBody>
          <a:bodyPr wrap="square" rtlCol="0">
            <a:spAutoFit/>
          </a:bodyPr>
          <a:lstStyle/>
          <a:p>
            <a:pPr>
              <a:lnSpc>
                <a:spcPct val="150000"/>
              </a:lnSpc>
              <a:spcAft>
                <a:spcPts val="0"/>
              </a:spcAft>
            </a:pPr>
            <a:r>
              <a:rPr lang="en-IN" b="1" dirty="0">
                <a:solidFill>
                  <a:srgbClr val="000000"/>
                </a:solidFill>
                <a:latin typeface="Times New Roman"/>
                <a:ea typeface="Times New Roman"/>
              </a:rPr>
              <a:t>Green frame represents the active stage</a:t>
            </a:r>
            <a:endParaRPr lang="en-IN" b="1" dirty="0"/>
          </a:p>
        </p:txBody>
      </p:sp>
      <p:pic>
        <p:nvPicPr>
          <p:cNvPr id="8" name="Picture 7" descr="https://lh3.googleusercontent.com/1bSsr_0hpbPcxlFi6CuPj8RunLm2UJ69r5pJCd7JDWwYxGRFV335oQr2XvPiS9eVSafGnCSuMtCaRUWvGveBB9wghPjzTgOOVNlNyyc427-duFP9G5GMeA8cax4Fomij9dljoaP1n7Qsri-Lte13o9pyN-Se3ghQvHm_jhLbBXblk78o-9EwsZ_DEyscbr5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1326" y="914994"/>
            <a:ext cx="3210688" cy="1917217"/>
          </a:xfrm>
          <a:prstGeom prst="rect">
            <a:avLst/>
          </a:prstGeom>
          <a:noFill/>
          <a:ln>
            <a:noFill/>
          </a:ln>
        </p:spPr>
      </p:pic>
      <p:sp>
        <p:nvSpPr>
          <p:cNvPr id="10" name="TextBox 9"/>
          <p:cNvSpPr txBox="1"/>
          <p:nvPr/>
        </p:nvSpPr>
        <p:spPr>
          <a:xfrm>
            <a:off x="7306491" y="2686596"/>
            <a:ext cx="4885509" cy="507831"/>
          </a:xfrm>
          <a:prstGeom prst="rect">
            <a:avLst/>
          </a:prstGeom>
          <a:noFill/>
        </p:spPr>
        <p:txBody>
          <a:bodyPr wrap="square" rtlCol="0">
            <a:spAutoFit/>
          </a:bodyPr>
          <a:lstStyle/>
          <a:p>
            <a:pPr>
              <a:lnSpc>
                <a:spcPct val="150000"/>
              </a:lnSpc>
              <a:spcAft>
                <a:spcPts val="0"/>
              </a:spcAft>
            </a:pPr>
            <a:r>
              <a:rPr lang="en-IN" b="1" dirty="0">
                <a:solidFill>
                  <a:srgbClr val="000000"/>
                </a:solidFill>
                <a:latin typeface="Times New Roman"/>
                <a:ea typeface="Times New Roman"/>
              </a:rPr>
              <a:t>Yellow frame represents the active stage</a:t>
            </a:r>
            <a:endParaRPr lang="en-IN" b="1" dirty="0"/>
          </a:p>
        </p:txBody>
      </p:sp>
      <p:pic>
        <p:nvPicPr>
          <p:cNvPr id="11" name="Picture 10" descr="https://lh5.googleusercontent.com/Lz5yyvGloSwPw2bVxGWMIIeWK-VDIvjq_jdcWnO5AoyPEcT5mJ_Pq0is4xs7tPPYItufOiVT-aA6L8oNjamnCJ1Yacw9UfMxoxVeUor3LMuEv-ENs2Ge94xLxe2UsDNy_ZhTWVRJOqKAc8prwJMbbyW0iPg2PznC0lXHLuSRUcuSVUAnW_9QCAUc9Jag3I5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9821" y="3170130"/>
            <a:ext cx="2919879" cy="1885195"/>
          </a:xfrm>
          <a:prstGeom prst="rect">
            <a:avLst/>
          </a:prstGeom>
          <a:noFill/>
          <a:ln>
            <a:noFill/>
          </a:ln>
        </p:spPr>
      </p:pic>
      <p:sp>
        <p:nvSpPr>
          <p:cNvPr id="12" name="TextBox 11"/>
          <p:cNvSpPr txBox="1"/>
          <p:nvPr/>
        </p:nvSpPr>
        <p:spPr>
          <a:xfrm>
            <a:off x="1314995" y="4959533"/>
            <a:ext cx="4223656" cy="507831"/>
          </a:xfrm>
          <a:prstGeom prst="rect">
            <a:avLst/>
          </a:prstGeom>
          <a:noFill/>
        </p:spPr>
        <p:txBody>
          <a:bodyPr wrap="square" rtlCol="0">
            <a:spAutoFit/>
          </a:bodyPr>
          <a:lstStyle/>
          <a:p>
            <a:pPr>
              <a:lnSpc>
                <a:spcPct val="150000"/>
              </a:lnSpc>
              <a:spcAft>
                <a:spcPts val="0"/>
              </a:spcAft>
            </a:pPr>
            <a:r>
              <a:rPr lang="en-IN" b="1" dirty="0">
                <a:solidFill>
                  <a:srgbClr val="000000"/>
                </a:solidFill>
                <a:latin typeface="Times New Roman"/>
                <a:ea typeface="Times New Roman"/>
              </a:rPr>
              <a:t>Red frame represents the drowsy stage</a:t>
            </a:r>
            <a:endParaRPr lang="en-IN" b="1" dirty="0"/>
          </a:p>
        </p:txBody>
      </p:sp>
      <p:pic>
        <p:nvPicPr>
          <p:cNvPr id="13" name="Picture 12" descr="C:\Users\HP\AppData\Local\Microsoft\Windows\INetCache\Content.Word\Screenshot 2022-11-24 122708.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8263" y="3325686"/>
            <a:ext cx="3223751" cy="1633848"/>
          </a:xfrm>
          <a:prstGeom prst="rect">
            <a:avLst/>
          </a:prstGeom>
          <a:noFill/>
          <a:ln>
            <a:noFill/>
          </a:ln>
        </p:spPr>
      </p:pic>
      <p:sp>
        <p:nvSpPr>
          <p:cNvPr id="15" name="TextBox 14"/>
          <p:cNvSpPr txBox="1"/>
          <p:nvPr/>
        </p:nvSpPr>
        <p:spPr>
          <a:xfrm>
            <a:off x="8429897" y="4968242"/>
            <a:ext cx="1876697" cy="507831"/>
          </a:xfrm>
          <a:prstGeom prst="rect">
            <a:avLst/>
          </a:prstGeom>
          <a:noFill/>
        </p:spPr>
        <p:txBody>
          <a:bodyPr wrap="square" rtlCol="0">
            <a:spAutoFit/>
          </a:bodyPr>
          <a:lstStyle/>
          <a:p>
            <a:pPr>
              <a:lnSpc>
                <a:spcPct val="150000"/>
              </a:lnSpc>
              <a:spcAft>
                <a:spcPts val="0"/>
              </a:spcAft>
            </a:pPr>
            <a:r>
              <a:rPr lang="en-IN" b="1" dirty="0">
                <a:solidFill>
                  <a:srgbClr val="000000"/>
                </a:solidFill>
                <a:latin typeface="Times New Roman"/>
                <a:ea typeface="Times New Roman"/>
              </a:rPr>
              <a:t>Circuit Diagram</a:t>
            </a:r>
            <a:endParaRPr lang="en-IN" b="1" dirty="0"/>
          </a:p>
        </p:txBody>
      </p:sp>
    </p:spTree>
    <p:extLst>
      <p:ext uri="{BB962C8B-B14F-4D97-AF65-F5344CB8AC3E}">
        <p14:creationId xmlns:p14="http://schemas.microsoft.com/office/powerpoint/2010/main" val="339218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US" sz="3600" dirty="0">
                <a:solidFill>
                  <a:srgbClr val="FF0000"/>
                </a:solidFill>
                <a:latin typeface="Times New Roman" panose="02020603050405020304" pitchFamily="18" charset="0"/>
                <a:cs typeface="Times New Roman" panose="02020603050405020304" pitchFamily="18" charset="0"/>
              </a:rPr>
              <a:t>Demo Screenshots</a:t>
            </a:r>
            <a:r>
              <a:rPr lang="en-IN" sz="36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126306" y="1047540"/>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200000"/>
              </a:lnSpc>
              <a:buNone/>
            </a:pP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94559" y="4624254"/>
            <a:ext cx="1985556" cy="456535"/>
          </a:xfrm>
          <a:prstGeom prst="rect">
            <a:avLst/>
          </a:prstGeom>
          <a:noFill/>
        </p:spPr>
        <p:txBody>
          <a:bodyPr wrap="square" rtlCol="0">
            <a:spAutoFit/>
          </a:bodyPr>
          <a:lstStyle/>
          <a:p>
            <a:pPr>
              <a:lnSpc>
                <a:spcPct val="150000"/>
              </a:lnSpc>
              <a:spcAft>
                <a:spcPts val="0"/>
              </a:spcAft>
            </a:pPr>
            <a:r>
              <a:rPr lang="en-IN" b="1" dirty="0"/>
              <a:t>Physical Circuit</a:t>
            </a:r>
          </a:p>
        </p:txBody>
      </p:sp>
      <p:pic>
        <p:nvPicPr>
          <p:cNvPr id="14" name="Picture 13" descr="https://lh6.googleusercontent.com/IXyDlVoH7NoQNYuiM4QzD2-7HRVLZOMbyNUE3Q8nVKRzPSY5g_Ayq7slpdBzV4NEGo524Vd4oPjL-tydLCzlerp9_mcE6Y_S295bT_k1MFJFhQaiV6N9VdnVQEB_jxQC_J2Aa-i37G53tLgpyr-qnoXq4cOLatrBSd27OT6dbfF7WkcscMH6_9ugTVVS-Eh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176" y="935194"/>
            <a:ext cx="2939143" cy="3662932"/>
          </a:xfrm>
          <a:prstGeom prst="rect">
            <a:avLst/>
          </a:prstGeom>
          <a:noFill/>
          <a:ln>
            <a:noFill/>
          </a:ln>
        </p:spPr>
      </p:pic>
      <p:pic>
        <p:nvPicPr>
          <p:cNvPr id="16" name="Picture 15" descr="https://lh4.googleusercontent.com/HydeRdqZRRg_22DXjuec0gZsGuvZfQ1TuK-Bsy9C0qhsj_0bAtnxefX5vZgFxO3qXX_phJx8hwyNfawFVmmdqbde9s24VnNgpOVR77PaY8SZWMIxfndZvlEqzAzr1JZfNc3JpjqF8LiVM5n_jouzVvLnYMWQ81ZFnNGTFPW2x19j7ACM8Iy9StFtBasjcti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065" y="975558"/>
            <a:ext cx="1915909" cy="3729304"/>
          </a:xfrm>
          <a:prstGeom prst="rect">
            <a:avLst/>
          </a:prstGeom>
          <a:noFill/>
          <a:ln>
            <a:noFill/>
          </a:ln>
        </p:spPr>
      </p:pic>
      <p:sp>
        <p:nvSpPr>
          <p:cNvPr id="17" name="Rectangle 16"/>
          <p:cNvSpPr/>
          <p:nvPr/>
        </p:nvSpPr>
        <p:spPr>
          <a:xfrm>
            <a:off x="8626066" y="4968631"/>
            <a:ext cx="1915909" cy="369332"/>
          </a:xfrm>
          <a:prstGeom prst="rect">
            <a:avLst/>
          </a:prstGeom>
        </p:spPr>
        <p:txBody>
          <a:bodyPr wrap="none">
            <a:spAutoFit/>
          </a:bodyPr>
          <a:lstStyle/>
          <a:p>
            <a:r>
              <a:rPr lang="en-US" b="1" dirty="0"/>
              <a:t>Emergency Call</a:t>
            </a:r>
            <a:endParaRPr lang="en-IN" b="1" dirty="0"/>
          </a:p>
        </p:txBody>
      </p:sp>
    </p:spTree>
    <p:extLst>
      <p:ext uri="{BB962C8B-B14F-4D97-AF65-F5344CB8AC3E}">
        <p14:creationId xmlns:p14="http://schemas.microsoft.com/office/powerpoint/2010/main" val="339218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smtClean="0">
                <a:solidFill>
                  <a:srgbClr val="FF0000"/>
                </a:solidFill>
                <a:latin typeface="Times New Roman" panose="02020603050405020304" pitchFamily="18" charset="0"/>
                <a:cs typeface="Times New Roman" panose="02020603050405020304" pitchFamily="18" charset="0"/>
              </a:rPr>
              <a:t>Result</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108021" y="897060"/>
            <a:ext cx="10682767" cy="5617029"/>
          </a:xfrm>
        </p:spPr>
        <p:txBody>
          <a:bodyPr/>
          <a:lstStyle/>
          <a:p>
            <a:pPr marL="0" indent="0" algn="just">
              <a:lnSpc>
                <a:spcPct val="150000"/>
              </a:lnSpc>
            </a:pP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The drowsiness is calculated through CNN Algorithm and it helps to classify the drowsiness of </a:t>
            </a:r>
            <a:r>
              <a:rPr lang="en-US" sz="1800" dirty="0" smtClean="0">
                <a:latin typeface="Times New Roman" pitchFamily="18" charset="0"/>
                <a:cs typeface="Times New Roman" pitchFamily="18" charset="0"/>
              </a:rPr>
              <a:t>driver and embedded IoT system helps to wakeup the drivers. </a:t>
            </a:r>
            <a:r>
              <a:rPr lang="en-US" sz="1800" dirty="0" smtClean="0">
                <a:latin typeface="Times New Roman" pitchFamily="18" charset="0"/>
                <a:cs typeface="Times New Roman" pitchFamily="18" charset="0"/>
              </a:rPr>
              <a:t>The accuracy of this drowsiness system is 94.78%.</a:t>
            </a: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endParaRPr lang="en-US" sz="1800" dirty="0" smtClean="0">
              <a:latin typeface="Times New Roman" pitchFamily="18" charset="0"/>
              <a:cs typeface="Times New Roman" pitchFamily="18" charset="0"/>
            </a:endParaRPr>
          </a:p>
          <a:p>
            <a:pPr marL="0" indent="0" algn="just">
              <a:lnSpc>
                <a:spcPct val="150000"/>
              </a:lnSpc>
              <a:buNone/>
            </a:pPr>
            <a:r>
              <a:rPr lang="en-US" sz="1800" dirty="0" smtClean="0">
                <a:latin typeface="Times New Roman" pitchFamily="18" charset="0"/>
                <a:cs typeface="Times New Roman" pitchFamily="18" charset="0"/>
              </a:rPr>
              <a:t>Sample’s Drive Link :</a:t>
            </a:r>
          </a:p>
          <a:p>
            <a:pPr marL="0" indent="0" algn="just">
              <a:lnSpc>
                <a:spcPct val="150000"/>
              </a:lnSpc>
              <a:buNone/>
            </a:pPr>
            <a:r>
              <a:rPr lang="en-US" sz="1800" dirty="0" smtClean="0">
                <a:solidFill>
                  <a:schemeClr val="accent1">
                    <a:lumMod val="60000"/>
                    <a:lumOff val="40000"/>
                  </a:schemeClr>
                </a:solidFill>
                <a:latin typeface="Times New Roman" pitchFamily="18" charset="0"/>
                <a:cs typeface="Times New Roman" pitchFamily="18" charset="0"/>
                <a:hlinkClick r:id="rId2"/>
              </a:rPr>
              <a:t>https://drive.google.com/drive/folders/1PTkoP5rdyIGKRjacccMzP4JazEn107Z-?usp=sharing</a:t>
            </a:r>
            <a:r>
              <a:rPr lang="en-US" sz="1800" dirty="0" smtClean="0">
                <a:solidFill>
                  <a:schemeClr val="accent1">
                    <a:lumMod val="60000"/>
                    <a:lumOff val="40000"/>
                  </a:schemeClr>
                </a:solidFill>
                <a:latin typeface="Times New Roman" pitchFamily="18" charset="0"/>
                <a:cs typeface="Times New Roman"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827933348"/>
              </p:ext>
            </p:extLst>
          </p:nvPr>
        </p:nvGraphicFramePr>
        <p:xfrm>
          <a:off x="1496291" y="2676700"/>
          <a:ext cx="10083338" cy="898517"/>
        </p:xfrm>
        <a:graphic>
          <a:graphicData uri="http://schemas.openxmlformats.org/drawingml/2006/table">
            <a:tbl>
              <a:tblPr firstRow="1" bandRow="1">
                <a:tableStyleId>{5C22544A-7EE6-4342-B048-85BDC9FD1C3A}</a:tableStyleId>
              </a:tblPr>
              <a:tblGrid>
                <a:gridCol w="892605"/>
                <a:gridCol w="3413388"/>
                <a:gridCol w="3325091"/>
                <a:gridCol w="2452254"/>
              </a:tblGrid>
              <a:tr h="473824">
                <a:tc>
                  <a:txBody>
                    <a:bodyPr/>
                    <a:lstStyle/>
                    <a:p>
                      <a:r>
                        <a:rPr lang="en-US" dirty="0" smtClean="0">
                          <a:solidFill>
                            <a:schemeClr val="tx1"/>
                          </a:solidFill>
                          <a:latin typeface="Times New Roman" panose="02020603050405020304" pitchFamily="18" charset="0"/>
                          <a:cs typeface="Times New Roman" panose="02020603050405020304" pitchFamily="18" charset="0"/>
                        </a:rPr>
                        <a:t>S.No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B1"/>
                    </a:solidFill>
                  </a:tcPr>
                </a:tc>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Under Good Lighting Condition</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B1"/>
                    </a:solidFill>
                  </a:tcPr>
                </a:tc>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Under Bad</a:t>
                      </a:r>
                      <a:r>
                        <a:rPr lang="en-US" sz="1800" baseline="0"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Lighting Condition</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B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Wearing Specs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FD4B1"/>
                    </a:solidFill>
                  </a:tcPr>
                </a:tc>
              </a:tr>
              <a:tr h="424693">
                <a:tc>
                  <a:txBody>
                    <a:bodyPr/>
                    <a:lstStyle/>
                    <a:p>
                      <a:r>
                        <a:rPr lang="en-US"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95%</a:t>
                      </a:r>
                      <a:r>
                        <a:rPr lang="en-US" baseline="0" dirty="0" smtClean="0">
                          <a:latin typeface="Times New Roman" panose="02020603050405020304" pitchFamily="18" charset="0"/>
                          <a:cs typeface="Times New Roman" panose="02020603050405020304" pitchFamily="18" charset="0"/>
                        </a:rPr>
                        <a:t> (out of 20 samples)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30% (out of 20 samples)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45% (out of 10</a:t>
                      </a:r>
                      <a:r>
                        <a:rPr lang="en-US" baseline="0" dirty="0" smtClean="0">
                          <a:latin typeface="Times New Roman" panose="02020603050405020304" pitchFamily="18" charset="0"/>
                          <a:cs typeface="Times New Roman" panose="02020603050405020304" pitchFamily="18" charset="0"/>
                        </a:rPr>
                        <a:t> samples)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92184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smtClean="0">
                <a:solidFill>
                  <a:srgbClr val="FF0000"/>
                </a:solidFill>
                <a:latin typeface="Times New Roman" panose="02020603050405020304" pitchFamily="18" charset="0"/>
                <a:cs typeface="Times New Roman" panose="02020603050405020304" pitchFamily="18" charset="0"/>
              </a:rPr>
              <a:t>Conclusion</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indent="0" algn="just">
              <a:lnSpc>
                <a:spcPct val="150000"/>
              </a:lnSpc>
            </a:pPr>
            <a:r>
              <a:rPr lang="en-US" dirty="0">
                <a:latin typeface="Times New Roman" pitchFamily="18" charset="0"/>
                <a:cs typeface="Times New Roman" pitchFamily="18" charset="0"/>
              </a:rPr>
              <a:t>This method generally combines two different systems in one integrated system.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proposed system is used to construct a no intruding technique for measuring drowsiness of the driver </a:t>
            </a:r>
            <a:r>
              <a:rPr lang="en-US" dirty="0" smtClean="0">
                <a:latin typeface="Times New Roman" pitchFamily="18" charset="0"/>
                <a:cs typeface="Times New Roman" pitchFamily="18" charset="0"/>
              </a:rPr>
              <a:t>with 3 stage verification.</a:t>
            </a:r>
            <a:endParaRPr lang="en-IN" dirty="0">
              <a:latin typeface="Times New Roman" pitchFamily="18" charset="0"/>
              <a:cs typeface="Times New Roman" pitchFamily="18" charset="0"/>
            </a:endParaRPr>
          </a:p>
          <a:p>
            <a:pPr marL="0" indent="0" algn="just">
              <a:lnSpc>
                <a:spcPct val="150000"/>
              </a:lnSpc>
            </a:pPr>
            <a:r>
              <a:rPr lang="en-IN" dirty="0">
                <a:latin typeface="Times New Roman" pitchFamily="18" charset="0"/>
                <a:cs typeface="Times New Roman" pitchFamily="18" charset="0"/>
              </a:rPr>
              <a:t> The camera and </a:t>
            </a:r>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UNO board are the essential parts of this system. They are used to persistently record facial landmarks that are localized using facial landmark points and then to compute PERCLOS. </a:t>
            </a:r>
          </a:p>
          <a:p>
            <a:pPr marL="0" indent="0" algn="just">
              <a:lnSpc>
                <a:spcPct val="150000"/>
              </a:lnSpc>
            </a:pPr>
            <a:r>
              <a:rPr lang="en-IN" dirty="0">
                <a:latin typeface="Times New Roman" pitchFamily="18" charset="0"/>
                <a:cs typeface="Times New Roman" pitchFamily="18" charset="0"/>
              </a:rPr>
              <a:t>Furthermore, if the estimated PERCLOS value exceeds the threshold range, the eyes remain open and the system's state remains unchanged. </a:t>
            </a:r>
          </a:p>
          <a:p>
            <a:pPr marL="0" indent="0" algn="just">
              <a:lnSpc>
                <a:spcPct val="150000"/>
              </a:lnSpc>
            </a:pPr>
            <a:r>
              <a:rPr lang="en-IN" dirty="0">
                <a:latin typeface="Times New Roman" pitchFamily="18" charset="0"/>
                <a:cs typeface="Times New Roman" pitchFamily="18" charset="0"/>
              </a:rPr>
              <a:t>The system also urgently alerts using a buzzer and contacts the authority (owner) if the PERCLOS value deviates from the threshold range to provide the driver with additional supportive alertness.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39218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smtClean="0">
                <a:solidFill>
                  <a:srgbClr val="FF0000"/>
                </a:solidFill>
                <a:latin typeface="Times New Roman" panose="02020603050405020304" pitchFamily="18" charset="0"/>
                <a:cs typeface="Times New Roman" panose="02020603050405020304" pitchFamily="18" charset="0"/>
              </a:rPr>
              <a:t>Future Work</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indent="0" algn="just">
              <a:lnSpc>
                <a:spcPct val="150000"/>
              </a:lnSpc>
            </a:pPr>
            <a:endParaRPr lang="en-IN" dirty="0" smtClean="0">
              <a:latin typeface="Times New Roman" pitchFamily="18" charset="0"/>
              <a:cs typeface="Times New Roman" pitchFamily="18" charset="0"/>
            </a:endParaRPr>
          </a:p>
          <a:p>
            <a:pPr marL="0" indent="0" algn="just">
              <a:lnSpc>
                <a:spcPct val="150000"/>
              </a:lnSpc>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future development in this project can be inclusion of GPS system with crash sensors which can be used if the vehicle has been crashed in some area and the exact GPS location can be sent to the owners or their family members in case of emergency. </a:t>
            </a:r>
            <a:endParaRPr lang="en-IN" dirty="0" smtClean="0">
              <a:latin typeface="Times New Roman" pitchFamily="18" charset="0"/>
              <a:cs typeface="Times New Roman" pitchFamily="18" charset="0"/>
            </a:endParaRPr>
          </a:p>
          <a:p>
            <a:pPr marL="0" indent="0" algn="just">
              <a:lnSpc>
                <a:spcPct val="150000"/>
              </a:lnSpc>
              <a:buNone/>
            </a:pPr>
            <a:endParaRPr lang="en-IN" dirty="0">
              <a:latin typeface="Times New Roman" pitchFamily="18" charset="0"/>
              <a:cs typeface="Times New Roman" pitchFamily="18" charset="0"/>
            </a:endParaRPr>
          </a:p>
          <a:p>
            <a:pPr marL="0" indent="0" algn="just">
              <a:lnSpc>
                <a:spcPct val="150000"/>
              </a:lnSpc>
            </a:pPr>
            <a:r>
              <a:rPr lang="en-IN" dirty="0">
                <a:latin typeface="Times New Roman" pitchFamily="18" charset="0"/>
                <a:cs typeface="Times New Roman" pitchFamily="18" charset="0"/>
              </a:rPr>
              <a:t>The crash sensor which is installed in the car will help us to detect the accidents and intimate to their respective owners or their family members. And also we can improve the camera which can function even in dark nights which will be helpful for detection of drowsiness even in dark.</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39218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a:p>
            <a:pPr marL="0" lvl="0" indent="0">
              <a:lnSpc>
                <a:spcPct val="100000"/>
              </a:lnSpc>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113243" y="838535"/>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200000"/>
              </a:lnSpc>
              <a:buNone/>
            </a:pPr>
            <a:r>
              <a:rPr lang="en-US" sz="1600" dirty="0">
                <a:latin typeface="Times New Roman" panose="02020603050405020304" pitchFamily="18" charset="0"/>
                <a:cs typeface="Times New Roman" panose="02020603050405020304" pitchFamily="18" charset="0"/>
              </a:rPr>
              <a:t>[1] </a:t>
            </a:r>
            <a:r>
              <a:rPr lang="en-IN" sz="1600" dirty="0" err="1">
                <a:latin typeface="Times New Roman" panose="02020603050405020304" pitchFamily="18" charset="0"/>
                <a:cs typeface="Times New Roman" panose="02020603050405020304" pitchFamily="18" charset="0"/>
              </a:rPr>
              <a:t>Dasgupta</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Rahman</a:t>
            </a:r>
            <a:r>
              <a:rPr lang="en-IN" sz="1600" dirty="0">
                <a:latin typeface="Times New Roman" panose="02020603050405020304" pitchFamily="18" charset="0"/>
                <a:cs typeface="Times New Roman" panose="02020603050405020304" pitchFamily="18" charset="0"/>
              </a:rPr>
              <a:t>, D. and </a:t>
            </a:r>
            <a:r>
              <a:rPr lang="en-IN" sz="1600" dirty="0" err="1">
                <a:latin typeface="Times New Roman" panose="02020603050405020304" pitchFamily="18" charset="0"/>
                <a:cs typeface="Times New Roman" panose="02020603050405020304" pitchFamily="18" charset="0"/>
              </a:rPr>
              <a:t>Routray</a:t>
            </a:r>
            <a:r>
              <a:rPr lang="en-IN" sz="1600" dirty="0">
                <a:latin typeface="Times New Roman" panose="02020603050405020304" pitchFamily="18" charset="0"/>
                <a:cs typeface="Times New Roman" panose="02020603050405020304" pitchFamily="18" charset="0"/>
              </a:rPr>
              <a:t>, A, A </a:t>
            </a:r>
            <a:r>
              <a:rPr lang="en-IN" sz="1600" dirty="0" err="1">
                <a:latin typeface="Times New Roman" panose="02020603050405020304" pitchFamily="18" charset="0"/>
                <a:cs typeface="Times New Roman" panose="02020603050405020304" pitchFamily="18" charset="0"/>
              </a:rPr>
              <a:t>smartphone</a:t>
            </a:r>
            <a:r>
              <a:rPr lang="en-IN" sz="1600" dirty="0">
                <a:latin typeface="Times New Roman" panose="02020603050405020304" pitchFamily="18" charset="0"/>
                <a:cs typeface="Times New Roman" panose="02020603050405020304" pitchFamily="18" charset="0"/>
              </a:rPr>
              <a:t>-based drowsiness detection and warning system for automotive drivers. IEEE transactions on intelligent transportation systems, 20(11), pp.4045-4054, 2018.</a:t>
            </a:r>
            <a:endParaRPr lang="en-US" sz="1600" dirty="0">
              <a:latin typeface="Times New Roman" panose="02020603050405020304" pitchFamily="18" charset="0"/>
              <a:cs typeface="Times New Roman" panose="02020603050405020304" pitchFamily="18" charset="0"/>
            </a:endParaRPr>
          </a:p>
          <a:p>
            <a:pPr marL="0" indent="0">
              <a:lnSpc>
                <a:spcPct val="200000"/>
              </a:lnSpc>
              <a:buNone/>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Biswal</a:t>
            </a:r>
            <a:r>
              <a:rPr lang="en-US" sz="1600" dirty="0">
                <a:latin typeface="Times New Roman" panose="02020603050405020304" pitchFamily="18" charset="0"/>
                <a:cs typeface="Times New Roman" panose="02020603050405020304" pitchFamily="18" charset="0"/>
              </a:rPr>
              <a:t>, A.K., Singh, D., </a:t>
            </a:r>
            <a:r>
              <a:rPr lang="en-US" sz="1600" dirty="0" err="1">
                <a:latin typeface="Times New Roman" panose="02020603050405020304" pitchFamily="18" charset="0"/>
                <a:cs typeface="Times New Roman" panose="02020603050405020304" pitchFamily="18" charset="0"/>
              </a:rPr>
              <a:t>Pattanayak</a:t>
            </a:r>
            <a:r>
              <a:rPr lang="en-US" sz="1600" dirty="0">
                <a:latin typeface="Times New Roman" panose="02020603050405020304" pitchFamily="18" charset="0"/>
                <a:cs typeface="Times New Roman" panose="02020603050405020304" pitchFamily="18" charset="0"/>
              </a:rPr>
              <a:t>, B.K., </a:t>
            </a:r>
            <a:r>
              <a:rPr lang="en-US" sz="1600" dirty="0" err="1">
                <a:latin typeface="Times New Roman" panose="02020603050405020304" pitchFamily="18" charset="0"/>
                <a:cs typeface="Times New Roman" panose="02020603050405020304" pitchFamily="18" charset="0"/>
              </a:rPr>
              <a:t>Samanta</a:t>
            </a:r>
            <a:r>
              <a:rPr lang="en-US" sz="1600" dirty="0">
                <a:latin typeface="Times New Roman" panose="02020603050405020304" pitchFamily="18" charset="0"/>
                <a:cs typeface="Times New Roman" panose="02020603050405020304" pitchFamily="18" charset="0"/>
              </a:rPr>
              <a:t>, D. and Yang, M.H,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-based smart alert system for drowsy driver detection. Wireless communications and mobile computing, 2021.</a:t>
            </a:r>
          </a:p>
          <a:p>
            <a:pPr marL="0" indent="0">
              <a:lnSpc>
                <a:spcPct val="200000"/>
              </a:lnSpc>
              <a:buNone/>
            </a:pPr>
            <a:r>
              <a:rPr lang="en-US" sz="1600" dirty="0">
                <a:latin typeface="Times New Roman" panose="02020603050405020304" pitchFamily="18" charset="0"/>
                <a:cs typeface="Times New Roman" panose="02020603050405020304" pitchFamily="18" charset="0"/>
              </a:rPr>
              <a:t>[3] </a:t>
            </a:r>
            <a:r>
              <a:rPr lang="en-IN" sz="1600" dirty="0">
                <a:latin typeface="Times New Roman" panose="02020603050405020304" pitchFamily="18" charset="0"/>
                <a:cs typeface="Times New Roman" panose="02020603050405020304" pitchFamily="18" charset="0"/>
              </a:rPr>
              <a:t>Deng, W. and Wu, R, Real-time driver-drowsiness detection system using facial features. </a:t>
            </a:r>
            <a:r>
              <a:rPr lang="en-IN" sz="1600" dirty="0" err="1">
                <a:latin typeface="Times New Roman" panose="02020603050405020304" pitchFamily="18" charset="0"/>
                <a:cs typeface="Times New Roman" panose="02020603050405020304" pitchFamily="18" charset="0"/>
              </a:rPr>
              <a:t>Ieee</a:t>
            </a:r>
            <a:r>
              <a:rPr lang="en-IN" sz="1600" dirty="0">
                <a:latin typeface="Times New Roman" panose="02020603050405020304" pitchFamily="18" charset="0"/>
                <a:cs typeface="Times New Roman" panose="02020603050405020304" pitchFamily="18" charset="0"/>
              </a:rPr>
              <a:t> Access, 7, pp.118727-118738, 2019.</a:t>
            </a:r>
            <a:endParaRPr lang="en-US" sz="1600" dirty="0">
              <a:latin typeface="Times New Roman" panose="02020603050405020304" pitchFamily="18" charset="0"/>
              <a:cs typeface="Times New Roman" panose="02020603050405020304" pitchFamily="18" charset="0"/>
            </a:endParaRPr>
          </a:p>
          <a:p>
            <a:pPr marL="0" indent="0">
              <a:lnSpc>
                <a:spcPct val="200000"/>
              </a:lnSpc>
              <a:buNone/>
            </a:pPr>
            <a:r>
              <a:rPr lang="en-US" sz="1600" dirty="0">
                <a:latin typeface="Times New Roman" panose="02020603050405020304" pitchFamily="18" charset="0"/>
                <a:cs typeface="Times New Roman" panose="02020603050405020304" pitchFamily="18" charset="0"/>
              </a:rPr>
              <a:t> [4] </a:t>
            </a:r>
            <a:r>
              <a:rPr lang="en-IN" sz="1600" dirty="0" err="1">
                <a:latin typeface="Times New Roman" panose="02020603050405020304" pitchFamily="18" charset="0"/>
                <a:cs typeface="Times New Roman" panose="02020603050405020304" pitchFamily="18" charset="0"/>
              </a:rPr>
              <a:t>Dua</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Singla</a:t>
            </a:r>
            <a:r>
              <a:rPr lang="en-IN" sz="1600" dirty="0">
                <a:latin typeface="Times New Roman" panose="02020603050405020304" pitchFamily="18" charset="0"/>
                <a:cs typeface="Times New Roman" panose="02020603050405020304" pitchFamily="18" charset="0"/>
              </a:rPr>
              <a:t>, R., Raj, S. and </a:t>
            </a:r>
            <a:r>
              <a:rPr lang="en-IN" sz="1600" dirty="0" err="1">
                <a:latin typeface="Times New Roman" panose="02020603050405020304" pitchFamily="18" charset="0"/>
                <a:cs typeface="Times New Roman" panose="02020603050405020304" pitchFamily="18" charset="0"/>
              </a:rPr>
              <a:t>Jangra</a:t>
            </a:r>
            <a:r>
              <a:rPr lang="en-IN" sz="1600" dirty="0">
                <a:latin typeface="Times New Roman" panose="02020603050405020304" pitchFamily="18" charset="0"/>
                <a:cs typeface="Times New Roman" panose="02020603050405020304" pitchFamily="18" charset="0"/>
              </a:rPr>
              <a:t>, A, Deep CNN models-based ensemble approach to driver drowsiness detection. Neural Computing and Applications, 33(8), pp.3155-3168, 2021.</a:t>
            </a:r>
            <a:endParaRPr lang="en-US" sz="1600" dirty="0">
              <a:latin typeface="Times New Roman" panose="02020603050405020304" pitchFamily="18" charset="0"/>
              <a:cs typeface="Times New Roman" panose="02020603050405020304" pitchFamily="18" charset="0"/>
            </a:endParaRPr>
          </a:p>
          <a:p>
            <a:pPr marL="0" indent="0">
              <a:lnSpc>
                <a:spcPct val="200000"/>
              </a:lnSpc>
              <a:buNone/>
            </a:pPr>
            <a:r>
              <a:rPr lang="en-US" sz="1600" dirty="0">
                <a:latin typeface="Times New Roman" panose="02020603050405020304" pitchFamily="18" charset="0"/>
                <a:cs typeface="Times New Roman" panose="02020603050405020304" pitchFamily="18" charset="0"/>
              </a:rPr>
              <a:t>[5] </a:t>
            </a:r>
            <a:r>
              <a:rPr lang="en-IN" sz="1600" dirty="0" err="1">
                <a:latin typeface="Times New Roman" panose="02020603050405020304" pitchFamily="18" charset="0"/>
                <a:cs typeface="Times New Roman" panose="02020603050405020304" pitchFamily="18" charset="0"/>
              </a:rPr>
              <a:t>Jabbar</a:t>
            </a:r>
            <a:r>
              <a:rPr lang="en-IN" sz="1600" dirty="0">
                <a:latin typeface="Times New Roman" panose="02020603050405020304" pitchFamily="18" charset="0"/>
                <a:cs typeface="Times New Roman" panose="02020603050405020304" pitchFamily="18" charset="0"/>
              </a:rPr>
              <a:t>, R., Al-Khalifa, K., </a:t>
            </a:r>
            <a:r>
              <a:rPr lang="en-IN" sz="1600" dirty="0" err="1">
                <a:latin typeface="Times New Roman" panose="02020603050405020304" pitchFamily="18" charset="0"/>
                <a:cs typeface="Times New Roman" panose="02020603050405020304" pitchFamily="18" charset="0"/>
              </a:rPr>
              <a:t>Kharbeche</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Alhajyaseen</a:t>
            </a:r>
            <a:r>
              <a:rPr lang="en-IN" sz="1600" dirty="0">
                <a:latin typeface="Times New Roman" panose="02020603050405020304" pitchFamily="18" charset="0"/>
                <a:cs typeface="Times New Roman" panose="02020603050405020304" pitchFamily="18" charset="0"/>
              </a:rPr>
              <a:t>, W., </a:t>
            </a:r>
            <a:r>
              <a:rPr lang="en-IN" sz="1600" dirty="0" err="1">
                <a:latin typeface="Times New Roman" panose="02020603050405020304" pitchFamily="18" charset="0"/>
                <a:cs typeface="Times New Roman" panose="02020603050405020304" pitchFamily="18" charset="0"/>
              </a:rPr>
              <a:t>Jafari</a:t>
            </a:r>
            <a:r>
              <a:rPr lang="en-IN" sz="1600" dirty="0">
                <a:latin typeface="Times New Roman" panose="02020603050405020304" pitchFamily="18" charset="0"/>
                <a:cs typeface="Times New Roman" panose="02020603050405020304" pitchFamily="18" charset="0"/>
              </a:rPr>
              <a:t>, M. and Jiang, S, Real-time driver drowsiness detection for android application using deep neural networks techniques. </a:t>
            </a:r>
            <a:r>
              <a:rPr lang="en-IN" sz="1600" dirty="0" err="1">
                <a:latin typeface="Times New Roman" panose="02020603050405020304" pitchFamily="18" charset="0"/>
                <a:cs typeface="Times New Roman" panose="02020603050405020304" pitchFamily="18" charset="0"/>
              </a:rPr>
              <a:t>Procedia</a:t>
            </a:r>
            <a:r>
              <a:rPr lang="en-IN" sz="1600" dirty="0">
                <a:latin typeface="Times New Roman" panose="02020603050405020304" pitchFamily="18" charset="0"/>
                <a:cs typeface="Times New Roman" panose="02020603050405020304" pitchFamily="18" charset="0"/>
              </a:rPr>
              <a:t> computer science, 130, pp.400-407, 2018.</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706893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a:p>
            <a:pPr marL="0" lvl="0" indent="0">
              <a:lnSpc>
                <a:spcPct val="100000"/>
              </a:lnSpc>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126306" y="1047540"/>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200000"/>
              </a:lnSpc>
              <a:buNone/>
            </a:pPr>
            <a:r>
              <a:rPr lang="en-US" sz="1600" dirty="0">
                <a:latin typeface="Times New Roman" panose="02020603050405020304" pitchFamily="18" charset="0"/>
                <a:cs typeface="Times New Roman" panose="02020603050405020304" pitchFamily="18" charset="0"/>
              </a:rPr>
              <a:t>[6] </a:t>
            </a:r>
            <a:r>
              <a:rPr lang="en-US" sz="1600" dirty="0" err="1">
                <a:latin typeface="Times New Roman" panose="02020603050405020304" pitchFamily="18" charset="0"/>
                <a:cs typeface="Times New Roman" panose="02020603050405020304" pitchFamily="18" charset="0"/>
              </a:rPr>
              <a:t>Raut</a:t>
            </a:r>
            <a:r>
              <a:rPr lang="en-US" sz="1600" dirty="0">
                <a:latin typeface="Times New Roman" panose="02020603050405020304" pitchFamily="18" charset="0"/>
                <a:cs typeface="Times New Roman" panose="02020603050405020304" pitchFamily="18" charset="0"/>
              </a:rPr>
              <a:t>, M.N.B., Praveen Raja, M., </a:t>
            </a:r>
            <a:r>
              <a:rPr lang="en-US" sz="1600" dirty="0" err="1">
                <a:latin typeface="Times New Roman" panose="02020603050405020304" pitchFamily="18" charset="0"/>
                <a:cs typeface="Times New Roman" panose="02020603050405020304" pitchFamily="18" charset="0"/>
              </a:rPr>
              <a:t>Kishor</a:t>
            </a:r>
            <a:r>
              <a:rPr lang="en-US" sz="1600" dirty="0">
                <a:latin typeface="Times New Roman" panose="02020603050405020304" pitchFamily="18" charset="0"/>
                <a:cs typeface="Times New Roman" panose="02020603050405020304" pitchFamily="18" charset="0"/>
              </a:rPr>
              <a:t>, V. and </a:t>
            </a:r>
            <a:r>
              <a:rPr lang="en-US" sz="1600" dirty="0" err="1">
                <a:latin typeface="Times New Roman" panose="02020603050405020304" pitchFamily="18" charset="0"/>
                <a:cs typeface="Times New Roman" panose="02020603050405020304" pitchFamily="18" charset="0"/>
              </a:rPr>
              <a:t>Prathap</a:t>
            </a:r>
            <a:r>
              <a:rPr lang="en-US" sz="1600" dirty="0">
                <a:latin typeface="Times New Roman" panose="02020603050405020304" pitchFamily="18" charset="0"/>
                <a:cs typeface="Times New Roman" panose="02020603050405020304" pitchFamily="18" charset="0"/>
              </a:rPr>
              <a:t>, M. Driver Drowsiness Detection System Using CNN Approach Based on Image Processing. Annals of the Romanian Society for Cell Biology, pp.5501-5508, 2021. </a:t>
            </a:r>
          </a:p>
          <a:p>
            <a:pPr marL="0" indent="0">
              <a:lnSpc>
                <a:spcPct val="200000"/>
              </a:lnSpc>
              <a:buNone/>
            </a:pPr>
            <a:r>
              <a:rPr lang="en-US" sz="1600" dirty="0">
                <a:latin typeface="Times New Roman" panose="02020603050405020304" pitchFamily="18" charset="0"/>
                <a:cs typeface="Times New Roman" panose="02020603050405020304" pitchFamily="18" charset="0"/>
              </a:rPr>
              <a:t>[7] </a:t>
            </a:r>
            <a:r>
              <a:rPr lang="en-IN" sz="1600" dirty="0" err="1">
                <a:latin typeface="Times New Roman" panose="02020603050405020304" pitchFamily="18" charset="0"/>
                <a:cs typeface="Times New Roman" panose="02020603050405020304" pitchFamily="18" charset="0"/>
              </a:rPr>
              <a:t>Dipu</a:t>
            </a:r>
            <a:r>
              <a:rPr lang="en-IN" sz="1600" dirty="0">
                <a:latin typeface="Times New Roman" panose="02020603050405020304" pitchFamily="18" charset="0"/>
                <a:cs typeface="Times New Roman" panose="02020603050405020304" pitchFamily="18" charset="0"/>
              </a:rPr>
              <a:t>, M.T.A., </a:t>
            </a:r>
            <a:r>
              <a:rPr lang="en-IN" sz="1600" dirty="0" err="1">
                <a:latin typeface="Times New Roman" panose="02020603050405020304" pitchFamily="18" charset="0"/>
                <a:cs typeface="Times New Roman" panose="02020603050405020304" pitchFamily="18" charset="0"/>
              </a:rPr>
              <a:t>Hossain</a:t>
            </a:r>
            <a:r>
              <a:rPr lang="en-IN" sz="1600" dirty="0">
                <a:latin typeface="Times New Roman" panose="02020603050405020304" pitchFamily="18" charset="0"/>
                <a:cs typeface="Times New Roman" panose="02020603050405020304" pitchFamily="18" charset="0"/>
              </a:rPr>
              <a:t>, S.S., Arafat, Y. and </a:t>
            </a:r>
            <a:r>
              <a:rPr lang="en-IN" sz="1600" dirty="0" err="1">
                <a:latin typeface="Times New Roman" panose="02020603050405020304" pitchFamily="18" charset="0"/>
                <a:cs typeface="Times New Roman" panose="02020603050405020304" pitchFamily="18" charset="0"/>
              </a:rPr>
              <a:t>Rafiq</a:t>
            </a:r>
            <a:r>
              <a:rPr lang="en-IN" sz="1600" dirty="0">
                <a:latin typeface="Times New Roman" panose="02020603050405020304" pitchFamily="18" charset="0"/>
                <a:cs typeface="Times New Roman" panose="02020603050405020304" pitchFamily="18" charset="0"/>
              </a:rPr>
              <a:t>, F.B, Real-time Driver Drowsiness Detection using Deep Learning. International Journal of Advanced Computer Science and Applications, 12(7), 2021.</a:t>
            </a:r>
          </a:p>
          <a:p>
            <a:pPr marL="0" indent="0">
              <a:lnSpc>
                <a:spcPct val="200000"/>
              </a:lnSpc>
              <a:buNone/>
            </a:pPr>
            <a:r>
              <a:rPr lang="en-IN" sz="1600" dirty="0">
                <a:latin typeface="Times New Roman" panose="02020603050405020304" pitchFamily="18" charset="0"/>
                <a:cs typeface="Times New Roman" panose="02020603050405020304" pitchFamily="18" charset="0"/>
              </a:rPr>
              <a:t>[8] Mehta, S., </a:t>
            </a:r>
            <a:r>
              <a:rPr lang="en-IN" sz="1600" dirty="0" err="1">
                <a:latin typeface="Times New Roman" panose="02020603050405020304" pitchFamily="18" charset="0"/>
                <a:cs typeface="Times New Roman" panose="02020603050405020304" pitchFamily="18" charset="0"/>
              </a:rPr>
              <a:t>Dadhich</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Gumber</a:t>
            </a:r>
            <a:r>
              <a:rPr lang="en-IN" sz="1600" dirty="0">
                <a:latin typeface="Times New Roman" panose="02020603050405020304" pitchFamily="18" charset="0"/>
                <a:cs typeface="Times New Roman" panose="02020603050405020304" pitchFamily="18" charset="0"/>
              </a:rPr>
              <a:t>, S. and </a:t>
            </a:r>
            <a:r>
              <a:rPr lang="en-IN" sz="1600" dirty="0" err="1">
                <a:latin typeface="Times New Roman" panose="02020603050405020304" pitchFamily="18" charset="0"/>
                <a:cs typeface="Times New Roman" panose="02020603050405020304" pitchFamily="18" charset="0"/>
              </a:rPr>
              <a:t>Jadhav</a:t>
            </a:r>
            <a:r>
              <a:rPr lang="en-IN" sz="1600" dirty="0">
                <a:latin typeface="Times New Roman" panose="02020603050405020304" pitchFamily="18" charset="0"/>
                <a:cs typeface="Times New Roman" panose="02020603050405020304" pitchFamily="18" charset="0"/>
              </a:rPr>
              <a:t> Bhatt, A, February. Real-time driver drowsiness detection system using eye aspect ratio and eye closure ratio. In Proceedings of international conference on sustainable computing in science, technology and management (SUSCOM), Amity University Rajasthan, </a:t>
            </a:r>
            <a:r>
              <a:rPr lang="en-IN" sz="1600" dirty="0" err="1">
                <a:latin typeface="Times New Roman" panose="02020603050405020304" pitchFamily="18" charset="0"/>
                <a:cs typeface="Times New Roman" panose="02020603050405020304" pitchFamily="18" charset="0"/>
              </a:rPr>
              <a:t>Jaipur</a:t>
            </a:r>
            <a:r>
              <a:rPr lang="en-IN" sz="1600" dirty="0">
                <a:latin typeface="Times New Roman" panose="02020603050405020304" pitchFamily="18" charset="0"/>
                <a:cs typeface="Times New Roman" panose="02020603050405020304" pitchFamily="18" charset="0"/>
              </a:rPr>
              <a:t>-India, 2019.</a:t>
            </a:r>
          </a:p>
          <a:p>
            <a:pPr marL="0" indent="0">
              <a:lnSpc>
                <a:spcPct val="200000"/>
              </a:lnSpc>
              <a:buNone/>
            </a:pPr>
            <a:r>
              <a:rPr lang="en-IN" sz="1600" dirty="0">
                <a:latin typeface="Times New Roman" panose="02020603050405020304" pitchFamily="18" charset="0"/>
                <a:cs typeface="Times New Roman" panose="02020603050405020304" pitchFamily="18" charset="0"/>
              </a:rPr>
              <a:t>[9] Sharma, V.P., </a:t>
            </a:r>
            <a:r>
              <a:rPr lang="en-IN" sz="1600" dirty="0" err="1">
                <a:latin typeface="Times New Roman" panose="02020603050405020304" pitchFamily="18" charset="0"/>
                <a:cs typeface="Times New Roman" panose="02020603050405020304" pitchFamily="18" charset="0"/>
              </a:rPr>
              <a:t>Yadav</a:t>
            </a:r>
            <a:r>
              <a:rPr lang="en-IN" sz="1600" dirty="0">
                <a:latin typeface="Times New Roman" panose="02020603050405020304" pitchFamily="18" charset="0"/>
                <a:cs typeface="Times New Roman" panose="02020603050405020304" pitchFamily="18" charset="0"/>
              </a:rPr>
              <a:t>, J.S. and Sharma, Vs, Deep </a:t>
            </a:r>
            <a:r>
              <a:rPr lang="en-IN" sz="1600" dirty="0" err="1">
                <a:latin typeface="Times New Roman" panose="02020603050405020304" pitchFamily="18" charset="0"/>
                <a:cs typeface="Times New Roman" panose="02020603050405020304" pitchFamily="18" charset="0"/>
              </a:rPr>
              <a:t>convolutional</a:t>
            </a:r>
            <a:r>
              <a:rPr lang="en-IN" sz="1600" dirty="0">
                <a:latin typeface="Times New Roman" panose="02020603050405020304" pitchFamily="18" charset="0"/>
                <a:cs typeface="Times New Roman" panose="02020603050405020304" pitchFamily="18" charset="0"/>
              </a:rPr>
              <a:t> network based real time fatigue detection and drowsiness alertness system. International Journal of Electrical and Computer Engineering (IJECE), 12(5), pp.5493-5500, 2022.</a:t>
            </a:r>
            <a:endParaRPr lang="en-US" sz="1700" dirty="0">
              <a:latin typeface="Times New Roman" pitchFamily="18" charset="0"/>
              <a:cs typeface="Times New Roman" pitchFamily="18" charset="0"/>
            </a:endParaRPr>
          </a:p>
        </p:txBody>
      </p:sp>
    </p:spTree>
    <p:extLst>
      <p:ext uri="{BB962C8B-B14F-4D97-AF65-F5344CB8AC3E}">
        <p14:creationId xmlns:p14="http://schemas.microsoft.com/office/powerpoint/2010/main" val="270689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5FE95-D30F-4B4E-9249-15A798DA4DB2}"/>
              </a:ext>
            </a:extLst>
          </p:cNvPr>
          <p:cNvSpPr>
            <a:spLocks noGrp="1"/>
          </p:cNvSpPr>
          <p:nvPr>
            <p:ph type="title"/>
          </p:nvPr>
        </p:nvSpPr>
        <p:spPr>
          <a:xfrm>
            <a:off x="808381" y="199417"/>
            <a:ext cx="10972800" cy="549184"/>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xmlns="" id="{C0A5050C-E3EF-4590-AAA4-5D27456CD6A2}"/>
              </a:ext>
            </a:extLst>
          </p:cNvPr>
          <p:cNvSpPr>
            <a:spLocks noGrp="1"/>
          </p:cNvSpPr>
          <p:nvPr>
            <p:ph idx="1"/>
          </p:nvPr>
        </p:nvSpPr>
        <p:spPr>
          <a:xfrm>
            <a:off x="1599690" y="1602117"/>
            <a:ext cx="10181491" cy="2792941"/>
          </a:xfrm>
        </p:spPr>
        <p:txBody>
          <a:bodyPr/>
          <a:lstStyle/>
          <a:p>
            <a:pPr marL="273050" lvl="1" indent="-273050" algn="just">
              <a:lnSpc>
                <a:spcPct val="150000"/>
              </a:lnSpc>
            </a:pPr>
            <a:r>
              <a:rPr lang="en-IN" dirty="0">
                <a:latin typeface="Times New Roman" pitchFamily="18" charset="0"/>
                <a:cs typeface="Times New Roman" pitchFamily="18" charset="0"/>
              </a:rPr>
              <a:t>Create an application to detect the drowsiness of the drivers using CNN embedded with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73050" lvl="1" indent="-273050" algn="just">
              <a:lnSpc>
                <a:spcPct val="150000"/>
              </a:lnSpc>
            </a:pPr>
            <a:r>
              <a:rPr lang="en-US" dirty="0">
                <a:latin typeface="Times New Roman" pitchFamily="18" charset="0"/>
                <a:cs typeface="Times New Roman" pitchFamily="18" charset="0"/>
              </a:rPr>
              <a:t>Classify the driver’s eye status.</a:t>
            </a:r>
          </a:p>
          <a:p>
            <a:pPr marL="273050" lvl="1" indent="-273050" algn="just">
              <a:lnSpc>
                <a:spcPct val="150000"/>
              </a:lnSpc>
            </a:pPr>
            <a:r>
              <a:rPr lang="en-US" dirty="0">
                <a:latin typeface="Times New Roman" pitchFamily="18" charset="0"/>
                <a:cs typeface="Times New Roman" pitchFamily="18" charset="0"/>
              </a:rPr>
              <a:t>Intimate</a:t>
            </a:r>
            <a:r>
              <a:rPr lang="en-IN" dirty="0">
                <a:latin typeface="Times New Roman" pitchFamily="18" charset="0"/>
                <a:cs typeface="Times New Roman" pitchFamily="18" charset="0"/>
              </a:rPr>
              <a:t> the driver to wakeup via </a:t>
            </a:r>
            <a:r>
              <a:rPr lang="en-US" dirty="0">
                <a:latin typeface="Times New Roman" pitchFamily="18" charset="0"/>
                <a:cs typeface="Times New Roman" pitchFamily="18" charset="0"/>
              </a:rPr>
              <a:t>Alarm</a:t>
            </a:r>
            <a:r>
              <a:rPr lang="en-IN" dirty="0">
                <a:latin typeface="Times New Roman" pitchFamily="18" charset="0"/>
                <a:cs typeface="Times New Roman" pitchFamily="18" charset="0"/>
              </a:rPr>
              <a: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73050" lvl="1" indent="-273050" algn="just">
              <a:lnSpc>
                <a:spcPct val="150000"/>
              </a:lnSpc>
            </a:pPr>
            <a:r>
              <a:rPr lang="en-US" dirty="0">
                <a:latin typeface="Times New Roman" pitchFamily="18" charset="0"/>
                <a:cs typeface="Times New Roman" pitchFamily="18" charset="0"/>
              </a:rPr>
              <a:t>Initiate the Emergency Call Service if required.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1320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indent="0" algn="ctr">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ctr">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ctr">
              <a:lnSpc>
                <a:spcPct val="150000"/>
              </a:lnSpc>
              <a:buNone/>
            </a:pPr>
            <a:endParaRPr lang="en-IN" sz="2400" dirty="0">
              <a:latin typeface="Times New Roman" panose="02020603050405020304" pitchFamily="18" charset="0"/>
              <a:cs typeface="Times New Roman" panose="02020603050405020304" pitchFamily="18" charset="0"/>
            </a:endParaRPr>
          </a:p>
          <a:p>
            <a:pPr marL="0" indent="0" algn="ctr">
              <a:lnSpc>
                <a:spcPct val="150000"/>
              </a:lnSpc>
              <a:buNone/>
            </a:pPr>
            <a:r>
              <a:rPr lang="en-IN" sz="48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6397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D67264DE-72FC-467F-88B8-E317F08589CB}" type="datetime5">
              <a:rPr lang="en-US" smtClean="0"/>
              <a:pPr>
                <a:defRPr/>
              </a:pPr>
              <a:t>7-Dec-22</a:t>
            </a:fld>
            <a:endParaRPr lang="en-US"/>
          </a:p>
        </p:txBody>
      </p:sp>
      <p:sp>
        <p:nvSpPr>
          <p:cNvPr id="8" name="Title 1">
            <a:extLst>
              <a:ext uri="{FF2B5EF4-FFF2-40B4-BE49-F238E27FC236}">
                <a16:creationId xmlns:a16="http://schemas.microsoft.com/office/drawing/2014/main" xmlns="" id="{D385FE95-D30F-4B4E-9249-15A798DA4DB2}"/>
              </a:ext>
            </a:extLst>
          </p:cNvPr>
          <p:cNvSpPr>
            <a:spLocks noGrp="1"/>
          </p:cNvSpPr>
          <p:nvPr>
            <p:ph type="title"/>
          </p:nvPr>
        </p:nvSpPr>
        <p:spPr>
          <a:xfrm>
            <a:off x="808381" y="199417"/>
            <a:ext cx="10972800" cy="549184"/>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Introduction</a:t>
            </a:r>
          </a:p>
        </p:txBody>
      </p:sp>
      <p:sp>
        <p:nvSpPr>
          <p:cNvPr id="10" name="Content Placeholder 2">
            <a:extLst>
              <a:ext uri="{FF2B5EF4-FFF2-40B4-BE49-F238E27FC236}">
                <a16:creationId xmlns:a16="http://schemas.microsoft.com/office/drawing/2014/main" xmlns="" id="{C0A5050C-E3EF-4590-AAA4-5D27456CD6A2}"/>
              </a:ext>
            </a:extLst>
          </p:cNvPr>
          <p:cNvSpPr>
            <a:spLocks noGrp="1"/>
          </p:cNvSpPr>
          <p:nvPr>
            <p:ph idx="1"/>
          </p:nvPr>
        </p:nvSpPr>
        <p:spPr>
          <a:xfrm>
            <a:off x="1348740" y="1191231"/>
            <a:ext cx="10181491" cy="3628963"/>
          </a:xfrm>
        </p:spPr>
        <p:txBody>
          <a:bodyPr/>
          <a:lstStyle/>
          <a:p>
            <a:pPr marL="273050" lvl="1" indent="-273050" algn="just">
              <a:lnSpc>
                <a:spcPct val="150000"/>
              </a:lnSpc>
              <a:buFont typeface="Arial" pitchFamily="34" charset="0"/>
              <a:buChar char="•"/>
            </a:pPr>
            <a:r>
              <a:rPr lang="en-US" b="0" dirty="0">
                <a:latin typeface="Times New Roman" pitchFamily="18" charset="0"/>
                <a:cs typeface="Times New Roman" pitchFamily="18" charset="0"/>
              </a:rPr>
              <a:t>Long</a:t>
            </a:r>
            <a:r>
              <a:rPr lang="en-IN" b="0" dirty="0">
                <a:latin typeface="Times New Roman" pitchFamily="18" charset="0"/>
                <a:cs typeface="Times New Roman" pitchFamily="18" charset="0"/>
              </a:rPr>
              <a:t> distance driving with monotonous driving conditions often leads to drowsiness and mental fatigue in the driver. </a:t>
            </a:r>
          </a:p>
          <a:p>
            <a:pPr marL="273050" lvl="1" indent="-273050" algn="just">
              <a:lnSpc>
                <a:spcPct val="150000"/>
              </a:lnSpc>
              <a:buFont typeface="Arial" pitchFamily="34" charset="0"/>
              <a:buChar char="•"/>
            </a:pPr>
            <a:r>
              <a:rPr lang="en-IN" b="0" dirty="0">
                <a:latin typeface="Times New Roman" pitchFamily="18" charset="0"/>
                <a:cs typeface="Times New Roman" pitchFamily="18" charset="0"/>
              </a:rPr>
              <a:t>Sleep deprivation is another cause which leads to drowsiness and fatigue, which may result in road accidents.</a:t>
            </a:r>
          </a:p>
          <a:p>
            <a:pPr marL="273050" lvl="1" indent="-273050" algn="just">
              <a:lnSpc>
                <a:spcPct val="150000"/>
              </a:lnSpc>
              <a:buFont typeface="Arial" pitchFamily="34" charset="0"/>
              <a:buChar char="•"/>
            </a:pPr>
            <a:r>
              <a:rPr lang="en-IN" b="0" dirty="0">
                <a:latin typeface="Times New Roman" pitchFamily="18" charset="0"/>
                <a:cs typeface="Times New Roman" pitchFamily="18" charset="0"/>
              </a:rPr>
              <a:t>Hence, it is necessary to monitor the drowsiness of the driver and alert the drivers when required.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1014549" y="182335"/>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00031673"/>
              </p:ext>
            </p:extLst>
          </p:nvPr>
        </p:nvGraphicFramePr>
        <p:xfrm>
          <a:off x="1201782" y="790507"/>
          <a:ext cx="10776857" cy="5421203"/>
        </p:xfrm>
        <a:graphic>
          <a:graphicData uri="http://schemas.openxmlformats.org/drawingml/2006/table">
            <a:tbl>
              <a:tblPr firstRow="1" bandRow="1">
                <a:tableStyleId>{5940675A-B579-460E-94D1-54222C63F5DA}</a:tableStyleId>
              </a:tblPr>
              <a:tblGrid>
                <a:gridCol w="645178">
                  <a:extLst>
                    <a:ext uri="{9D8B030D-6E8A-4147-A177-3AD203B41FA5}">
                      <a16:colId xmlns:a16="http://schemas.microsoft.com/office/drawing/2014/main" xmlns="" val="2613807755"/>
                    </a:ext>
                  </a:extLst>
                </a:gridCol>
                <a:gridCol w="1706137">
                  <a:extLst>
                    <a:ext uri="{9D8B030D-6E8A-4147-A177-3AD203B41FA5}">
                      <a16:colId xmlns:a16="http://schemas.microsoft.com/office/drawing/2014/main" xmlns="" val="2278653005"/>
                    </a:ext>
                  </a:extLst>
                </a:gridCol>
                <a:gridCol w="1502228">
                  <a:extLst>
                    <a:ext uri="{9D8B030D-6E8A-4147-A177-3AD203B41FA5}">
                      <a16:colId xmlns:a16="http://schemas.microsoft.com/office/drawing/2014/main" xmlns="" val="3773657280"/>
                    </a:ext>
                  </a:extLst>
                </a:gridCol>
                <a:gridCol w="757646">
                  <a:extLst>
                    <a:ext uri="{9D8B030D-6E8A-4147-A177-3AD203B41FA5}">
                      <a16:colId xmlns:a16="http://schemas.microsoft.com/office/drawing/2014/main" xmlns="" val="3053204578"/>
                    </a:ext>
                  </a:extLst>
                </a:gridCol>
                <a:gridCol w="1789611">
                  <a:extLst>
                    <a:ext uri="{9D8B030D-6E8A-4147-A177-3AD203B41FA5}">
                      <a16:colId xmlns:a16="http://schemas.microsoft.com/office/drawing/2014/main" xmlns="" val="3894936011"/>
                    </a:ext>
                  </a:extLst>
                </a:gridCol>
                <a:gridCol w="4376057">
                  <a:extLst>
                    <a:ext uri="{9D8B030D-6E8A-4147-A177-3AD203B41FA5}">
                      <a16:colId xmlns:a16="http://schemas.microsoft.com/office/drawing/2014/main" xmlns="" val="20005"/>
                    </a:ext>
                  </a:extLst>
                </a:gridCol>
              </a:tblGrid>
              <a:tr h="515779">
                <a:tc>
                  <a:txBody>
                    <a:bodyPr/>
                    <a:lstStyle/>
                    <a:p>
                      <a:pPr algn="ctr"/>
                      <a:r>
                        <a:rPr lang="en-IN" sz="1200" b="1" dirty="0" err="1">
                          <a:solidFill>
                            <a:schemeClr val="bg1"/>
                          </a:solidFill>
                          <a:latin typeface="+mn-lt"/>
                        </a:rPr>
                        <a:t>S.No</a:t>
                      </a:r>
                      <a:endParaRPr lang="en-IN" sz="1200" b="1" dirty="0">
                        <a:solidFill>
                          <a:schemeClr val="bg1"/>
                        </a:solidFill>
                        <a:latin typeface="+mn-lt"/>
                        <a:cs typeface="Times New Roman" panose="02020603050405020304" pitchFamily="18" charset="0"/>
                      </a:endParaRPr>
                    </a:p>
                  </a:txBody>
                  <a:tcPr anchor="ctr">
                    <a:solidFill>
                      <a:schemeClr val="accent1">
                        <a:lumMod val="75000"/>
                      </a:schemeClr>
                    </a:solidFill>
                  </a:tcPr>
                </a:tc>
                <a:tc>
                  <a:txBody>
                    <a:bodyPr/>
                    <a:lstStyle/>
                    <a:p>
                      <a:pPr algn="ctr"/>
                      <a:r>
                        <a:rPr lang="en-IN" sz="1200" b="1" dirty="0">
                          <a:solidFill>
                            <a:schemeClr val="bg1"/>
                          </a:solidFill>
                          <a:latin typeface="+mn-lt"/>
                        </a:rPr>
                        <a:t>PAPER</a:t>
                      </a:r>
                      <a:endParaRPr lang="en-IN" sz="1200" b="1" dirty="0">
                        <a:solidFill>
                          <a:schemeClr val="bg1"/>
                        </a:solidFill>
                        <a:latin typeface="+mn-lt"/>
                        <a:cs typeface="Times New Roman" panose="02020603050405020304" pitchFamily="18" charset="0"/>
                      </a:endParaRPr>
                    </a:p>
                  </a:txBody>
                  <a:tcPr anchor="ctr">
                    <a:solidFill>
                      <a:schemeClr val="accent1">
                        <a:lumMod val="75000"/>
                      </a:schemeClr>
                    </a:solidFill>
                  </a:tcPr>
                </a:tc>
                <a:tc>
                  <a:txBody>
                    <a:bodyPr/>
                    <a:lstStyle/>
                    <a:p>
                      <a:pPr algn="ctr"/>
                      <a:r>
                        <a:rPr lang="en-IN" sz="1200" b="1" dirty="0">
                          <a:solidFill>
                            <a:schemeClr val="bg1"/>
                          </a:solidFill>
                          <a:latin typeface="+mn-lt"/>
                        </a:rPr>
                        <a:t>AUTHOR</a:t>
                      </a:r>
                      <a:endParaRPr lang="en-IN" sz="1200" b="1" dirty="0">
                        <a:solidFill>
                          <a:schemeClr val="bg1"/>
                        </a:solidFill>
                        <a:latin typeface="+mn-lt"/>
                        <a:cs typeface="Times New Roman" panose="02020603050405020304" pitchFamily="18" charset="0"/>
                      </a:endParaRPr>
                    </a:p>
                  </a:txBody>
                  <a:tcPr anchor="ctr">
                    <a:solidFill>
                      <a:schemeClr val="accent1">
                        <a:lumMod val="75000"/>
                      </a:schemeClr>
                    </a:solidFill>
                  </a:tcPr>
                </a:tc>
                <a:tc>
                  <a:txBody>
                    <a:bodyPr/>
                    <a:lstStyle/>
                    <a:p>
                      <a:pPr algn="ctr"/>
                      <a:r>
                        <a:rPr lang="en-IN" sz="1200" b="1" dirty="0">
                          <a:solidFill>
                            <a:schemeClr val="bg1"/>
                          </a:solidFill>
                          <a:latin typeface="+mn-lt"/>
                        </a:rPr>
                        <a:t>YEAR</a:t>
                      </a:r>
                      <a:endParaRPr lang="en-IN" sz="1200" b="1" dirty="0">
                        <a:solidFill>
                          <a:schemeClr val="bg1"/>
                        </a:solidFill>
                        <a:latin typeface="+mn-lt"/>
                        <a:cs typeface="Times New Roman" panose="02020603050405020304" pitchFamily="18" charset="0"/>
                      </a:endParaRPr>
                    </a:p>
                  </a:txBody>
                  <a:tcPr anchor="ctr">
                    <a:solidFill>
                      <a:schemeClr val="accent1">
                        <a:lumMod val="75000"/>
                      </a:schemeClr>
                    </a:solidFill>
                  </a:tcPr>
                </a:tc>
                <a:tc>
                  <a:txBody>
                    <a:bodyPr/>
                    <a:lstStyle/>
                    <a:p>
                      <a:pPr algn="ctr"/>
                      <a:r>
                        <a:rPr lang="en-IN" sz="1200" b="1" dirty="0">
                          <a:solidFill>
                            <a:schemeClr val="bg1"/>
                          </a:solidFill>
                          <a:latin typeface="+mn-lt"/>
                        </a:rPr>
                        <a:t>ALGORITHM / TECHNIQUE</a:t>
                      </a:r>
                      <a:endParaRPr lang="en-IN" sz="1200" b="1" dirty="0">
                        <a:solidFill>
                          <a:schemeClr val="bg1"/>
                        </a:solidFill>
                        <a:latin typeface="+mn-lt"/>
                        <a:cs typeface="Times New Roman" panose="02020603050405020304" pitchFamily="18" charset="0"/>
                      </a:endParaRPr>
                    </a:p>
                  </a:txBody>
                  <a:tcPr anchor="ctr">
                    <a:solidFill>
                      <a:schemeClr val="accent1">
                        <a:lumMod val="75000"/>
                      </a:schemeClr>
                    </a:solidFill>
                  </a:tcPr>
                </a:tc>
                <a:tc>
                  <a:txBody>
                    <a:bodyPr/>
                    <a:lstStyle/>
                    <a:p>
                      <a:pPr algn="ctr"/>
                      <a:endParaRPr lang="en-IN" sz="1200" b="1" dirty="0">
                        <a:solidFill>
                          <a:schemeClr val="bg1"/>
                        </a:solidFill>
                        <a:latin typeface="+mn-lt"/>
                      </a:endParaRPr>
                    </a:p>
                    <a:p>
                      <a:pPr algn="ctr"/>
                      <a:r>
                        <a:rPr lang="en-IN" sz="1200" b="1" dirty="0">
                          <a:solidFill>
                            <a:schemeClr val="bg1"/>
                          </a:solidFill>
                          <a:latin typeface="+mn-lt"/>
                        </a:rPr>
                        <a:t>REMARKS</a:t>
                      </a:r>
                    </a:p>
                    <a:p>
                      <a:pPr algn="ctr"/>
                      <a:endParaRPr lang="en-IN" sz="1200" b="1" dirty="0">
                        <a:solidFill>
                          <a:schemeClr val="bg1"/>
                        </a:solidFill>
                        <a:latin typeface="+mn-lt"/>
                        <a:cs typeface="Times New Roman" panose="02020603050405020304" pitchFamily="18" charset="0"/>
                      </a:endParaRPr>
                    </a:p>
                  </a:txBody>
                  <a:tcPr anchor="ctr">
                    <a:solidFill>
                      <a:schemeClr val="accent1">
                        <a:lumMod val="75000"/>
                      </a:schemeClr>
                    </a:solidFill>
                  </a:tcPr>
                </a:tc>
                <a:extLst>
                  <a:ext uri="{0D108BD9-81ED-4DB2-BD59-A6C34878D82A}">
                    <a16:rowId xmlns:a16="http://schemas.microsoft.com/office/drawing/2014/main" xmlns="" val="467212458"/>
                  </a:ext>
                </a:extLst>
              </a:tr>
              <a:tr h="1077481">
                <a:tc>
                  <a:txBody>
                    <a:bodyPr/>
                    <a:lstStyle/>
                    <a:p>
                      <a:pPr algn="ctr"/>
                      <a:r>
                        <a:rPr lang="en-IN" sz="1400" dirty="0">
                          <a:latin typeface="Times New Roman" pitchFamily="18" charset="0"/>
                          <a:cs typeface="Times New Roman" pitchFamily="18" charset="0"/>
                        </a:rPr>
                        <a:t>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A Smartphone Based Drowsiness Level Detection and Warning System for Automotive Drivers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err="1">
                          <a:effectLst/>
                          <a:latin typeface="Times New Roman" pitchFamily="18" charset="0"/>
                          <a:cs typeface="Times New Roman" pitchFamily="18" charset="0"/>
                        </a:rPr>
                        <a:t>Anirban</a:t>
                      </a:r>
                      <a:r>
                        <a:rPr kumimoji="0" lang="en-IN" sz="1400" kern="1200" dirty="0">
                          <a:effectLst/>
                          <a:latin typeface="Times New Roman" pitchFamily="18" charset="0"/>
                          <a:cs typeface="Times New Roman" pitchFamily="18" charset="0"/>
                        </a:rPr>
                        <a:t> </a:t>
                      </a:r>
                      <a:r>
                        <a:rPr kumimoji="0" lang="en-IN" sz="1400" kern="1200" dirty="0" err="1">
                          <a:effectLst/>
                          <a:latin typeface="Times New Roman" pitchFamily="18" charset="0"/>
                          <a:cs typeface="Times New Roman" pitchFamily="18" charset="0"/>
                        </a:rPr>
                        <a:t>Dasgupta</a:t>
                      </a:r>
                      <a:r>
                        <a:rPr kumimoji="0" lang="en-IN" sz="1400" kern="1200" dirty="0">
                          <a:effectLst/>
                          <a:latin typeface="Times New Roman" pitchFamily="18" charset="0"/>
                          <a:cs typeface="Times New Roman" pitchFamily="18" charset="0"/>
                        </a:rPr>
                        <a:t>, </a:t>
                      </a:r>
                      <a:r>
                        <a:rPr kumimoji="0" lang="en-IN" sz="1400" kern="1200" dirty="0" err="1">
                          <a:effectLst/>
                          <a:latin typeface="Times New Roman" pitchFamily="18" charset="0"/>
                          <a:cs typeface="Times New Roman" pitchFamily="18" charset="0"/>
                        </a:rPr>
                        <a:t>Daleef</a:t>
                      </a:r>
                      <a:r>
                        <a:rPr kumimoji="0" lang="en-IN" sz="1400" kern="1200" dirty="0">
                          <a:effectLst/>
                          <a:latin typeface="Times New Roman" pitchFamily="18" charset="0"/>
                          <a:cs typeface="Times New Roman" pitchFamily="18" charset="0"/>
                        </a:rPr>
                        <a:t> </a:t>
                      </a:r>
                      <a:r>
                        <a:rPr kumimoji="0" lang="en-IN" sz="1400" kern="1200" dirty="0" err="1">
                          <a:effectLst/>
                          <a:latin typeface="Times New Roman" pitchFamily="18" charset="0"/>
                          <a:cs typeface="Times New Roman" pitchFamily="18" charset="0"/>
                        </a:rPr>
                        <a:t>Rahman</a:t>
                      </a:r>
                      <a:r>
                        <a:rPr kumimoji="0" lang="en-IN" sz="1400" kern="1200" dirty="0">
                          <a:effectLst/>
                          <a:latin typeface="Times New Roman" pitchFamily="18" charset="0"/>
                          <a:cs typeface="Times New Roman" pitchFamily="18" charset="0"/>
                        </a:rPr>
                        <a:t>, </a:t>
                      </a:r>
                      <a:r>
                        <a:rPr kumimoji="0" lang="en-IN" sz="1400" kern="1200" dirty="0" err="1">
                          <a:effectLst/>
                          <a:latin typeface="Times New Roman" pitchFamily="18" charset="0"/>
                          <a:cs typeface="Times New Roman" pitchFamily="18" charset="0"/>
                        </a:rPr>
                        <a:t>Aurobinda</a:t>
                      </a:r>
                      <a:r>
                        <a:rPr kumimoji="0" lang="en-IN" sz="1400" kern="1200" dirty="0">
                          <a:effectLst/>
                          <a:latin typeface="Times New Roman" pitchFamily="18" charset="0"/>
                          <a:cs typeface="Times New Roman" pitchFamily="18" charset="0"/>
                        </a:rPr>
                        <a:t> </a:t>
                      </a:r>
                      <a:r>
                        <a:rPr kumimoji="0" lang="en-IN" sz="1400" kern="1200" dirty="0" err="1">
                          <a:effectLst/>
                          <a:latin typeface="Times New Roman" pitchFamily="18" charset="0"/>
                          <a:cs typeface="Times New Roman" pitchFamily="18" charset="0"/>
                        </a:rPr>
                        <a:t>Routray</a:t>
                      </a:r>
                      <a:endParaRPr kumimoji="0" lang="en-IN" sz="1400" b="0" i="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2019</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SVM Algorithm, Convolution Operation</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We have proposed</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a three-stage verification system to address the driver fatigue issue. The measures are PERCLOS, VUR, and a reaction test response of the driver on the </a:t>
                      </a:r>
                      <a:r>
                        <a:rPr lang="en-IN" sz="1400" dirty="0" err="1">
                          <a:latin typeface="Times New Roman" pitchFamily="18" charset="0"/>
                          <a:cs typeface="Times New Roman" pitchFamily="18" charset="0"/>
                        </a:rPr>
                        <a:t>smartphone</a:t>
                      </a:r>
                      <a:r>
                        <a:rPr lang="en-IN" sz="1400" dirty="0">
                          <a:latin typeface="Times New Roman" pitchFamily="18" charset="0"/>
                          <a:cs typeface="Times New Roman" pitchFamily="18" charset="0"/>
                        </a:rPr>
                        <a:t> screen.</a:t>
                      </a:r>
                    </a:p>
                  </a:txBody>
                  <a:tcPr anchor="ctr"/>
                </a:tc>
                <a:extLst>
                  <a:ext uri="{0D108BD9-81ED-4DB2-BD59-A6C34878D82A}">
                    <a16:rowId xmlns:a16="http://schemas.microsoft.com/office/drawing/2014/main" xmlns="" val="242536777"/>
                  </a:ext>
                </a:extLst>
              </a:tr>
              <a:tr h="2251283">
                <a:tc>
                  <a:txBody>
                    <a:bodyPr/>
                    <a:lstStyle/>
                    <a:p>
                      <a:pPr algn="ctr"/>
                      <a:r>
                        <a:rPr lang="en-IN" sz="1400" dirty="0">
                          <a:latin typeface="Times New Roman" pitchFamily="18" charset="0"/>
                          <a:cs typeface="Times New Roman" pitchFamily="18" charset="0"/>
                        </a:rPr>
                        <a:t>2</a:t>
                      </a:r>
                    </a:p>
                  </a:txBody>
                  <a:tcPr anchor="ctr"/>
                </a:tc>
                <a:tc>
                  <a:txBody>
                    <a:bodyPr/>
                    <a:lstStyle/>
                    <a:p>
                      <a:pPr algn="l"/>
                      <a:r>
                        <a:rPr lang="en-IN" sz="1400" dirty="0" err="1">
                          <a:latin typeface="Times New Roman" pitchFamily="18" charset="0"/>
                          <a:cs typeface="Times New Roman" pitchFamily="18" charset="0"/>
                        </a:rPr>
                        <a:t>IoT</a:t>
                      </a:r>
                      <a:r>
                        <a:rPr lang="en-IN" sz="1400" dirty="0">
                          <a:latin typeface="Times New Roman" pitchFamily="18" charset="0"/>
                          <a:cs typeface="Times New Roman" pitchFamily="18" charset="0"/>
                        </a:rPr>
                        <a:t>-Based Smart Alert System for Drowsy Driver Detection</a:t>
                      </a:r>
                    </a:p>
                  </a:txBody>
                  <a:tcPr anchor="ctr"/>
                </a:tc>
                <a:tc>
                  <a:txBody>
                    <a:bodyPr/>
                    <a:lstStyle/>
                    <a:p>
                      <a:pPr algn="l">
                        <a:lnSpc>
                          <a:spcPct val="115000"/>
                        </a:lnSpc>
                        <a:spcAft>
                          <a:spcPts val="1000"/>
                        </a:spcAft>
                      </a:pPr>
                      <a:r>
                        <a:rPr lang="en-IN" sz="1400" dirty="0">
                          <a:latin typeface="Times New Roman" pitchFamily="18" charset="0"/>
                          <a:ea typeface="Calibri"/>
                          <a:cs typeface="Times New Roman" pitchFamily="18" charset="0"/>
                        </a:rPr>
                        <a:t>Anil Kumar </a:t>
                      </a:r>
                      <a:r>
                        <a:rPr lang="en-IN" sz="1400" dirty="0" err="1">
                          <a:latin typeface="Times New Roman" pitchFamily="18" charset="0"/>
                          <a:ea typeface="Calibri"/>
                          <a:cs typeface="Times New Roman" pitchFamily="18" charset="0"/>
                        </a:rPr>
                        <a:t>Biswal</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Debabrata</a:t>
                      </a:r>
                      <a:r>
                        <a:rPr lang="en-IN" sz="1400" dirty="0">
                          <a:latin typeface="Times New Roman" pitchFamily="18" charset="0"/>
                          <a:ea typeface="Calibri"/>
                          <a:cs typeface="Times New Roman" pitchFamily="18" charset="0"/>
                        </a:rPr>
                        <a:t> Singh, </a:t>
                      </a:r>
                      <a:r>
                        <a:rPr lang="en-IN" sz="1400" dirty="0" err="1">
                          <a:latin typeface="Times New Roman" pitchFamily="18" charset="0"/>
                          <a:ea typeface="Calibri"/>
                          <a:cs typeface="Times New Roman" pitchFamily="18" charset="0"/>
                        </a:rPr>
                        <a:t>Binod</a:t>
                      </a:r>
                      <a:r>
                        <a:rPr lang="en-IN" sz="1400" dirty="0">
                          <a:latin typeface="Times New Roman" pitchFamily="18" charset="0"/>
                          <a:ea typeface="Calibri"/>
                          <a:cs typeface="Times New Roman" pitchFamily="18" charset="0"/>
                        </a:rPr>
                        <a:t> Kumar </a:t>
                      </a:r>
                      <a:r>
                        <a:rPr lang="en-IN" sz="1400" dirty="0" err="1">
                          <a:latin typeface="Times New Roman" pitchFamily="18" charset="0"/>
                          <a:ea typeface="Calibri"/>
                          <a:cs typeface="Times New Roman" pitchFamily="18" charset="0"/>
                        </a:rPr>
                        <a:t>Pattanayak</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Debabrata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Samanta</a:t>
                      </a:r>
                      <a:r>
                        <a:rPr lang="en-IN" sz="1400" dirty="0">
                          <a:latin typeface="Times New Roman" pitchFamily="18" charset="0"/>
                          <a:ea typeface="Calibri"/>
                          <a:cs typeface="Times New Roman" pitchFamily="18" charset="0"/>
                        </a:rPr>
                        <a:t> ,</a:t>
                      </a:r>
                      <a:endParaRPr lang="en-IN" sz="2000" dirty="0">
                        <a:latin typeface="Times New Roman" pitchFamily="18" charset="0"/>
                        <a:ea typeface="Calibri"/>
                        <a:cs typeface="Times New Roman" pitchFamily="18" charset="0"/>
                      </a:endParaRPr>
                    </a:p>
                  </a:txBody>
                  <a:tcPr marL="114300" marR="114300" marT="0" marB="0"/>
                </a:tc>
                <a:tc>
                  <a:txBody>
                    <a:bodyPr/>
                    <a:lstStyle/>
                    <a:p>
                      <a:pPr algn="ctr"/>
                      <a:r>
                        <a:rPr lang="en-IN" sz="1400" dirty="0">
                          <a:latin typeface="Times New Roman" pitchFamily="18" charset="0"/>
                          <a:cs typeface="Times New Roman" pitchFamily="18" charset="0"/>
                        </a:rPr>
                        <a:t>2021</a:t>
                      </a:r>
                    </a:p>
                  </a:txBody>
                  <a:tcPr anchor="ctr"/>
                </a:tc>
                <a:tc>
                  <a:txBody>
                    <a:bodyPr/>
                    <a:lstStyle/>
                    <a:p>
                      <a:pPr algn="ctr"/>
                      <a:r>
                        <a:rPr lang="en-IN" sz="1400" dirty="0">
                          <a:latin typeface="Times New Roman" pitchFamily="18" charset="0"/>
                          <a:cs typeface="Times New Roman" pitchFamily="18" charset="0"/>
                        </a:rPr>
                        <a:t>ESP8266,CNN</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The existing techniques are based on psychological or vehicle based approach to detect drowsiness of drivers and also, the severity of collision is separately measured, but such technique is highly intruding as well as fully turns on the physical environment.</a:t>
                      </a:r>
                    </a:p>
                  </a:txBody>
                  <a:tcPr anchor="ctr"/>
                </a:tc>
                <a:extLst>
                  <a:ext uri="{0D108BD9-81ED-4DB2-BD59-A6C34878D82A}">
                    <a16:rowId xmlns:a16="http://schemas.microsoft.com/office/drawing/2014/main" xmlns="" val="4125239523"/>
                  </a:ext>
                </a:extLst>
              </a:tr>
              <a:tr h="1051723">
                <a:tc>
                  <a:txBody>
                    <a:bodyPr/>
                    <a:lstStyle/>
                    <a:p>
                      <a:pPr algn="ctr"/>
                      <a:r>
                        <a:rPr lang="en-IN" sz="1400" dirty="0">
                          <a:latin typeface="Times New Roman" pitchFamily="18" charset="0"/>
                          <a:cs typeface="Times New Roman" pitchFamily="18" charset="0"/>
                        </a:rPr>
                        <a:t>3</a:t>
                      </a:r>
                    </a:p>
                  </a:txBody>
                  <a:tcPr anchor="ctr"/>
                </a:tc>
                <a:tc>
                  <a:txBody>
                    <a:bodyPr/>
                    <a:lstStyle/>
                    <a:p>
                      <a:pPr algn="l">
                        <a:lnSpc>
                          <a:spcPct val="115000"/>
                        </a:lnSpc>
                        <a:spcAft>
                          <a:spcPts val="1000"/>
                        </a:spcAft>
                      </a:pPr>
                      <a:r>
                        <a:rPr lang="en-IN" sz="1400" dirty="0">
                          <a:latin typeface="Times New Roman" pitchFamily="18" charset="0"/>
                          <a:ea typeface="Calibri"/>
                          <a:cs typeface="Times New Roman" pitchFamily="18" charset="0"/>
                        </a:rPr>
                        <a:t>Real-Time Driver-Drowsiness Detection System Using Facial Features</a:t>
                      </a:r>
                      <a:endParaRPr lang="en-IN" sz="2000" dirty="0">
                        <a:latin typeface="Times New Roman" pitchFamily="18" charset="0"/>
                        <a:ea typeface="Calibri"/>
                        <a:cs typeface="Times New Roman" pitchFamily="18" charset="0"/>
                      </a:endParaRPr>
                    </a:p>
                  </a:txBody>
                  <a:tcPr marL="114300" marR="114300" marT="0" marB="0"/>
                </a:tc>
                <a:tc>
                  <a:txBody>
                    <a:bodyPr/>
                    <a:lstStyle/>
                    <a:p>
                      <a:pPr algn="l"/>
                      <a:r>
                        <a:rPr kumimoji="0" lang="en-IN" sz="1400" kern="1200" dirty="0">
                          <a:effectLst/>
                          <a:latin typeface="Times New Roman" pitchFamily="18" charset="0"/>
                          <a:cs typeface="Times New Roman" pitchFamily="18" charset="0"/>
                        </a:rPr>
                        <a:t>WANGHUA DENG &amp; RUOXUE WU</a:t>
                      </a:r>
                      <a:endParaRPr kumimoji="0" lang="en-IN" sz="1400" b="0" i="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dirty="0">
                          <a:latin typeface="Times New Roman" pitchFamily="18" charset="0"/>
                          <a:cs typeface="Times New Roman" pitchFamily="18" charset="0"/>
                        </a:rPr>
                        <a:t>2019</a:t>
                      </a:r>
                    </a:p>
                  </a:txBody>
                  <a:tcPr anchor="ctr"/>
                </a:tc>
                <a:tc>
                  <a:txBody>
                    <a:bodyPr/>
                    <a:lstStyle/>
                    <a:p>
                      <a:pPr algn="ctr"/>
                      <a:r>
                        <a:rPr kumimoji="0" lang="en-IN" sz="1400" kern="1200" dirty="0">
                          <a:effectLst/>
                          <a:latin typeface="Times New Roman" pitchFamily="18" charset="0"/>
                          <a:cs typeface="Times New Roman" pitchFamily="18" charset="0"/>
                        </a:rPr>
                        <a:t>CNN</a:t>
                      </a:r>
                      <a:endParaRPr kumimoji="0" lang="en-IN" sz="1400" b="0" i="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We design a new algorithm and propose the MC-KCF</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algorithm to track the driver's face using CNN and  TCNN</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to improve the original KCF algorithm. We define the facial regions of detection based on facial key points. Moreover, we introduce a new evaluation method for drowsiness based on the states of the eyes and mouth.</a:t>
                      </a:r>
                    </a:p>
                  </a:txBody>
                  <a:tcPr anchor="ctr"/>
                </a:tc>
                <a:extLst>
                  <a:ext uri="{0D108BD9-81ED-4DB2-BD59-A6C34878D82A}">
                    <a16:rowId xmlns:a16="http://schemas.microsoft.com/office/drawing/2014/main" xmlns="" val="3739047918"/>
                  </a:ext>
                </a:extLst>
              </a:tr>
            </a:tbl>
          </a:graphicData>
        </a:graphic>
      </p:graphicFrame>
    </p:spTree>
    <p:extLst>
      <p:ext uri="{BB962C8B-B14F-4D97-AF65-F5344CB8AC3E}">
        <p14:creationId xmlns:p14="http://schemas.microsoft.com/office/powerpoint/2010/main" val="361946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66355" y="0"/>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50279850"/>
              </p:ext>
            </p:extLst>
          </p:nvPr>
        </p:nvGraphicFramePr>
        <p:xfrm>
          <a:off x="1496200" y="702384"/>
          <a:ext cx="10312623" cy="5373624"/>
        </p:xfrm>
        <a:graphic>
          <a:graphicData uri="http://schemas.openxmlformats.org/drawingml/2006/table">
            <a:tbl>
              <a:tblPr firstRow="1" bandRow="1">
                <a:tableStyleId>{5940675A-B579-460E-94D1-54222C63F5DA}</a:tableStyleId>
              </a:tblPr>
              <a:tblGrid>
                <a:gridCol w="621585">
                  <a:extLst>
                    <a:ext uri="{9D8B030D-6E8A-4147-A177-3AD203B41FA5}">
                      <a16:colId xmlns:a16="http://schemas.microsoft.com/office/drawing/2014/main" xmlns="" val="2613807755"/>
                    </a:ext>
                  </a:extLst>
                </a:gridCol>
                <a:gridCol w="1840261">
                  <a:extLst>
                    <a:ext uri="{9D8B030D-6E8A-4147-A177-3AD203B41FA5}">
                      <a16:colId xmlns:a16="http://schemas.microsoft.com/office/drawing/2014/main" xmlns="" val="2278653005"/>
                    </a:ext>
                  </a:extLst>
                </a:gridCol>
                <a:gridCol w="1750423">
                  <a:extLst>
                    <a:ext uri="{9D8B030D-6E8A-4147-A177-3AD203B41FA5}">
                      <a16:colId xmlns:a16="http://schemas.microsoft.com/office/drawing/2014/main" xmlns="" val="3773657280"/>
                    </a:ext>
                  </a:extLst>
                </a:gridCol>
                <a:gridCol w="992777">
                  <a:extLst>
                    <a:ext uri="{9D8B030D-6E8A-4147-A177-3AD203B41FA5}">
                      <a16:colId xmlns:a16="http://schemas.microsoft.com/office/drawing/2014/main" xmlns="" val="3053204578"/>
                    </a:ext>
                  </a:extLst>
                </a:gridCol>
                <a:gridCol w="1280160">
                  <a:extLst>
                    <a:ext uri="{9D8B030D-6E8A-4147-A177-3AD203B41FA5}">
                      <a16:colId xmlns:a16="http://schemas.microsoft.com/office/drawing/2014/main" xmlns="" val="3894936011"/>
                    </a:ext>
                  </a:extLst>
                </a:gridCol>
                <a:gridCol w="3827417">
                  <a:extLst>
                    <a:ext uri="{9D8B030D-6E8A-4147-A177-3AD203B41FA5}">
                      <a16:colId xmlns:a16="http://schemas.microsoft.com/office/drawing/2014/main" xmlns="" val="20005"/>
                    </a:ext>
                  </a:extLst>
                </a:gridCol>
              </a:tblGrid>
              <a:tr h="302865">
                <a:tc>
                  <a:txBody>
                    <a:bodyPr/>
                    <a:lstStyle/>
                    <a:p>
                      <a:pPr algn="ctr"/>
                      <a:r>
                        <a:rPr lang="en-IN" sz="1400" b="1" dirty="0" err="1">
                          <a:solidFill>
                            <a:schemeClr val="bg1"/>
                          </a:solidFill>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PAPER</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AUTHOR</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YEAR</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ALGORITHM / TECHNIQUE</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endParaRPr lang="en-IN" sz="1400" b="1" dirty="0">
                        <a:solidFill>
                          <a:schemeClr val="bg1"/>
                        </a:solidFill>
                      </a:endParaRPr>
                    </a:p>
                    <a:p>
                      <a:pPr algn="ctr"/>
                      <a:r>
                        <a:rPr lang="en-IN" sz="1400" b="1" dirty="0">
                          <a:solidFill>
                            <a:schemeClr val="bg1"/>
                          </a:solidFill>
                        </a:rPr>
                        <a:t>REMARKS</a:t>
                      </a:r>
                    </a:p>
                    <a:p>
                      <a:pPr algn="ct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extLst>
                  <a:ext uri="{0D108BD9-81ED-4DB2-BD59-A6C34878D82A}">
                    <a16:rowId xmlns:a16="http://schemas.microsoft.com/office/drawing/2014/main" xmlns="" val="467212458"/>
                  </a:ext>
                </a:extLst>
              </a:tr>
              <a:tr h="1635867">
                <a:tc>
                  <a:txBody>
                    <a:bodyPr/>
                    <a:lstStyle/>
                    <a:p>
                      <a:pPr algn="ctr"/>
                      <a:r>
                        <a:rPr lang="en-IN" sz="1400" dirty="0">
                          <a:latin typeface="Times New Roman" pitchFamily="18" charset="0"/>
                          <a:cs typeface="Times New Roman" pitchFamily="18" charset="0"/>
                        </a:rPr>
                        <a:t>4</a:t>
                      </a:r>
                    </a:p>
                  </a:txBody>
                  <a:tcPr anchor="ctr"/>
                </a:tc>
                <a:tc>
                  <a:txBody>
                    <a:bodyPr/>
                    <a:lstStyle/>
                    <a:p>
                      <a:pPr algn="l">
                        <a:lnSpc>
                          <a:spcPct val="115000"/>
                        </a:lnSpc>
                        <a:spcAft>
                          <a:spcPts val="1000"/>
                        </a:spcAft>
                      </a:pPr>
                      <a:r>
                        <a:rPr lang="en-IN" sz="1400" dirty="0">
                          <a:latin typeface="Times New Roman" pitchFamily="18" charset="0"/>
                          <a:ea typeface="Calibri"/>
                          <a:cs typeface="Times New Roman" pitchFamily="18" charset="0"/>
                        </a:rPr>
                        <a:t>Deep CNN models-based ensemble approach to driver drowsiness</a:t>
                      </a:r>
                      <a:endParaRPr lang="en-IN" sz="2000" dirty="0">
                        <a:latin typeface="Times New Roman" pitchFamily="18" charset="0"/>
                        <a:ea typeface="Calibri"/>
                        <a:cs typeface="Times New Roman" pitchFamily="18" charset="0"/>
                      </a:endParaRPr>
                    </a:p>
                  </a:txBody>
                  <a:tcPr marL="114300" marR="114300" marT="0" marB="0"/>
                </a:tc>
                <a:tc>
                  <a:txBody>
                    <a:bodyPr/>
                    <a:lstStyle/>
                    <a:p>
                      <a:pPr algn="l">
                        <a:lnSpc>
                          <a:spcPct val="115000"/>
                        </a:lnSpc>
                        <a:spcAft>
                          <a:spcPts val="0"/>
                        </a:spcAft>
                      </a:pPr>
                      <a:r>
                        <a:rPr lang="en-IN" sz="1400" dirty="0" err="1">
                          <a:latin typeface="Times New Roman" pitchFamily="18" charset="0"/>
                          <a:ea typeface="Calibri"/>
                          <a:cs typeface="Times New Roman" pitchFamily="18" charset="0"/>
                        </a:rPr>
                        <a:t>Mohit</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Dua,Shakshi,Ritu</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Singla,Saumya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Raj,Arti</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Jangra</a:t>
                      </a:r>
                      <a:endParaRPr lang="en-IN" sz="2000" dirty="0">
                        <a:latin typeface="Times New Roman" pitchFamily="18" charset="0"/>
                        <a:ea typeface="Calibri"/>
                        <a:cs typeface="Times New Roman" pitchFamily="18" charset="0"/>
                      </a:endParaRPr>
                    </a:p>
                  </a:txBody>
                  <a:tcPr marL="68580" marR="68580" marT="0" marB="0"/>
                </a:tc>
                <a:tc>
                  <a:txBody>
                    <a:bodyPr/>
                    <a:lstStyle/>
                    <a:p>
                      <a:pPr algn="ctr"/>
                      <a:r>
                        <a:rPr lang="en-IN" sz="1400" dirty="0">
                          <a:latin typeface="Times New Roman" pitchFamily="18" charset="0"/>
                          <a:cs typeface="Times New Roman" pitchFamily="18" charset="0"/>
                        </a:rPr>
                        <a:t>2020</a:t>
                      </a:r>
                    </a:p>
                  </a:txBody>
                  <a:tcPr anchor="ctr"/>
                </a:tc>
                <a:tc>
                  <a:txBody>
                    <a:bodyPr/>
                    <a:lstStyle/>
                    <a:p>
                      <a:pPr algn="ctr"/>
                      <a:r>
                        <a:rPr lang="en-IN" sz="1400" dirty="0">
                          <a:latin typeface="Times New Roman" pitchFamily="18" charset="0"/>
                          <a:cs typeface="Times New Roman" pitchFamily="18" charset="0"/>
                        </a:rPr>
                        <a:t>SVM, CNN</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Earlier proposed approaches focused on very</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few features like eye blinking, facial expressions, etc., as a result of which the predictions and accuracy were not  completely up to the mark. The model suggested in this experimentation considers new features as well, such as head movements and hand gestures, thereby gives the most promising results.</a:t>
                      </a:r>
                    </a:p>
                  </a:txBody>
                  <a:tcPr anchor="ctr"/>
                </a:tc>
                <a:extLst>
                  <a:ext uri="{0D108BD9-81ED-4DB2-BD59-A6C34878D82A}">
                    <a16:rowId xmlns:a16="http://schemas.microsoft.com/office/drawing/2014/main" xmlns="" val="4125239523"/>
                  </a:ext>
                </a:extLst>
              </a:tr>
              <a:tr h="914400">
                <a:tc>
                  <a:txBody>
                    <a:bodyPr/>
                    <a:lstStyle/>
                    <a:p>
                      <a:pPr algn="ctr"/>
                      <a:r>
                        <a:rPr lang="en-IN" sz="1400" dirty="0">
                          <a:latin typeface="Times New Roman" pitchFamily="18" charset="0"/>
                          <a:cs typeface="Times New Roman" pitchFamily="18" charset="0"/>
                        </a:rPr>
                        <a:t>5</a:t>
                      </a:r>
                    </a:p>
                  </a:txBody>
                  <a:tcPr anchor="ctr"/>
                </a:tc>
                <a:tc>
                  <a:txBody>
                    <a:bodyPr/>
                    <a:lstStyle/>
                    <a:p>
                      <a:pPr algn="l">
                        <a:lnSpc>
                          <a:spcPct val="115000"/>
                        </a:lnSpc>
                        <a:spcAft>
                          <a:spcPts val="1000"/>
                        </a:spcAft>
                      </a:pPr>
                      <a:r>
                        <a:rPr lang="en-IN" sz="1400" dirty="0">
                          <a:latin typeface="Times New Roman" pitchFamily="18" charset="0"/>
                          <a:ea typeface="Calibri"/>
                          <a:cs typeface="Times New Roman" pitchFamily="18" charset="0"/>
                        </a:rPr>
                        <a:t>Real-time Driver Drowsiness Detection for Android Application Using Deep Neural Networks Techniques </a:t>
                      </a:r>
                    </a:p>
                  </a:txBody>
                  <a:tcPr marL="114300" marR="114300" marT="0" marB="0"/>
                </a:tc>
                <a:tc>
                  <a:txBody>
                    <a:bodyPr/>
                    <a:lstStyle/>
                    <a:p>
                      <a:pPr algn="l">
                        <a:lnSpc>
                          <a:spcPct val="115000"/>
                        </a:lnSpc>
                        <a:spcAft>
                          <a:spcPts val="1000"/>
                        </a:spcAft>
                      </a:pPr>
                      <a:r>
                        <a:rPr lang="en-IN" sz="1400" dirty="0" err="1">
                          <a:latin typeface="Times New Roman" pitchFamily="18" charset="0"/>
                          <a:ea typeface="Calibri"/>
                          <a:cs typeface="Times New Roman" pitchFamily="18" charset="0"/>
                        </a:rPr>
                        <a:t>Rateb</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Jabbara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Khalifa</a:t>
                      </a:r>
                      <a:r>
                        <a:rPr lang="en-IN" sz="1400" dirty="0">
                          <a:latin typeface="Times New Roman" pitchFamily="18" charset="0"/>
                          <a:ea typeface="Calibri"/>
                          <a:cs typeface="Times New Roman" pitchFamily="18" charset="0"/>
                        </a:rPr>
                        <a:t> Al-Khalifa, Mohamed </a:t>
                      </a:r>
                      <a:r>
                        <a:rPr lang="en-IN" sz="1400" dirty="0" err="1">
                          <a:latin typeface="Times New Roman" pitchFamily="18" charset="0"/>
                          <a:ea typeface="Calibri"/>
                          <a:cs typeface="Times New Roman" pitchFamily="18" charset="0"/>
                        </a:rPr>
                        <a:t>Kharbeche</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Wael</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Alhajyaseen</a:t>
                      </a:r>
                      <a:r>
                        <a:rPr lang="en-IN" sz="1400" dirty="0">
                          <a:latin typeface="Times New Roman" pitchFamily="18" charset="0"/>
                          <a:ea typeface="Calibri"/>
                          <a:cs typeface="Times New Roman" pitchFamily="18" charset="0"/>
                        </a:rPr>
                        <a:t>,</a:t>
                      </a:r>
                      <a:endParaRPr lang="en-IN" sz="2000" dirty="0">
                        <a:latin typeface="Times New Roman" pitchFamily="18" charset="0"/>
                        <a:ea typeface="Calibri"/>
                        <a:cs typeface="Times New Roman" pitchFamily="18" charset="0"/>
                      </a:endParaRPr>
                    </a:p>
                  </a:txBody>
                  <a:tcPr marL="114300" marR="114300" marT="0" marB="0"/>
                </a:tc>
                <a:tc>
                  <a:txBody>
                    <a:bodyPr/>
                    <a:lstStyle/>
                    <a:p>
                      <a:pPr algn="ctr"/>
                      <a:r>
                        <a:rPr lang="en-IN" sz="1400" dirty="0">
                          <a:latin typeface="Times New Roman" pitchFamily="18" charset="0"/>
                          <a:cs typeface="Times New Roman" pitchFamily="18" charset="0"/>
                        </a:rPr>
                        <a:t>2018</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CNN</a:t>
                      </a:r>
                      <a:endParaRPr lang="en-US" sz="14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Hence, it can be integrated into advanced driver-assistance systems, the Driver drowsiness detection system, and mobile applications. However, there is still space for the performance improvement. The further work will focus on detecting the distraction and yawning of the driver. </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4200193536"/>
                  </a:ext>
                </a:extLst>
              </a:tr>
              <a:tr h="1031967">
                <a:tc>
                  <a:txBody>
                    <a:bodyPr/>
                    <a:lstStyle/>
                    <a:p>
                      <a:pPr algn="ctr"/>
                      <a:r>
                        <a:rPr lang="en-IN" sz="1400" dirty="0">
                          <a:latin typeface="Times New Roman" pitchFamily="18" charset="0"/>
                          <a:cs typeface="Times New Roman" pitchFamily="18" charset="0"/>
                        </a:rPr>
                        <a:t>6</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Driver Drowsiness Detection System Using CNN Approach Based on Image Processing</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a:latin typeface="Times New Roman" pitchFamily="18" charset="0"/>
                          <a:cs typeface="Times New Roman" pitchFamily="18" charset="0"/>
                        </a:rPr>
                        <a:t>Mr. Nitin B Raut, Praveen Raja M, Kishor V, Prathap M</a:t>
                      </a:r>
                      <a:endParaRPr lang="en-IN" sz="1400" dirty="0">
                        <a:latin typeface="Times New Roman" pitchFamily="18" charset="0"/>
                        <a:cs typeface="Times New Roman" pitchFamily="18" charset="0"/>
                      </a:endParaRPr>
                    </a:p>
                  </a:txBody>
                  <a:tcPr anchor="ctr"/>
                </a:tc>
                <a:tc>
                  <a:txBody>
                    <a:bodyPr/>
                    <a:lstStyle/>
                    <a:p>
                      <a:pPr algn="ctr"/>
                      <a:r>
                        <a:rPr lang="en-IN" sz="1400" dirty="0">
                          <a:latin typeface="Times New Roman" pitchFamily="18" charset="0"/>
                          <a:cs typeface="Times New Roman" pitchFamily="18" charset="0"/>
                        </a:rPr>
                        <a:t>2021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CNN</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As a result, for both experienced and specific </a:t>
                      </a:r>
                      <a:r>
                        <a:rPr lang="en-IN" sz="1400" dirty="0" err="1">
                          <a:latin typeface="Times New Roman" pitchFamily="18" charset="0"/>
                          <a:cs typeface="Times New Roman" pitchFamily="18" charset="0"/>
                        </a:rPr>
                        <a:t>drivers,a</a:t>
                      </a:r>
                      <a:r>
                        <a:rPr lang="en-IN" sz="1400" dirty="0">
                          <a:latin typeface="Times New Roman" pitchFamily="18" charset="0"/>
                          <a:cs typeface="Times New Roman" pitchFamily="18" charset="0"/>
                        </a:rPr>
                        <a:t> system for assessing driver fatigue that informs the </a:t>
                      </a:r>
                      <a:r>
                        <a:rPr lang="en-IN" sz="1400" dirty="0" err="1">
                          <a:latin typeface="Times New Roman" pitchFamily="18" charset="0"/>
                          <a:cs typeface="Times New Roman" pitchFamily="18" charset="0"/>
                        </a:rPr>
                        <a:t>drivingr</a:t>
                      </a:r>
                      <a:r>
                        <a:rPr lang="en-IN" sz="1400" dirty="0">
                          <a:latin typeface="Times New Roman" pitchFamily="18" charset="0"/>
                          <a:cs typeface="Times New Roman" pitchFamily="18" charset="0"/>
                        </a:rPr>
                        <a:t> when the key susceptibility negative consequences occur would help to minimise accidents by preventing and decreasing rest situations.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9892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66355" y="0"/>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50279850"/>
              </p:ext>
            </p:extLst>
          </p:nvPr>
        </p:nvGraphicFramePr>
        <p:xfrm>
          <a:off x="1496200" y="702384"/>
          <a:ext cx="10312623" cy="5800344"/>
        </p:xfrm>
        <a:graphic>
          <a:graphicData uri="http://schemas.openxmlformats.org/drawingml/2006/table">
            <a:tbl>
              <a:tblPr firstRow="1" bandRow="1">
                <a:tableStyleId>{5940675A-B579-460E-94D1-54222C63F5DA}</a:tableStyleId>
              </a:tblPr>
              <a:tblGrid>
                <a:gridCol w="621585">
                  <a:extLst>
                    <a:ext uri="{9D8B030D-6E8A-4147-A177-3AD203B41FA5}">
                      <a16:colId xmlns:a16="http://schemas.microsoft.com/office/drawing/2014/main" xmlns="" val="2613807755"/>
                    </a:ext>
                  </a:extLst>
                </a:gridCol>
                <a:gridCol w="1840261">
                  <a:extLst>
                    <a:ext uri="{9D8B030D-6E8A-4147-A177-3AD203B41FA5}">
                      <a16:colId xmlns:a16="http://schemas.microsoft.com/office/drawing/2014/main" xmlns="" val="2278653005"/>
                    </a:ext>
                  </a:extLst>
                </a:gridCol>
                <a:gridCol w="1463040">
                  <a:extLst>
                    <a:ext uri="{9D8B030D-6E8A-4147-A177-3AD203B41FA5}">
                      <a16:colId xmlns:a16="http://schemas.microsoft.com/office/drawing/2014/main" xmlns="" val="3773657280"/>
                    </a:ext>
                  </a:extLst>
                </a:gridCol>
                <a:gridCol w="979714">
                  <a:extLst>
                    <a:ext uri="{9D8B030D-6E8A-4147-A177-3AD203B41FA5}">
                      <a16:colId xmlns:a16="http://schemas.microsoft.com/office/drawing/2014/main" xmlns="" val="3053204578"/>
                    </a:ext>
                  </a:extLst>
                </a:gridCol>
                <a:gridCol w="1280160">
                  <a:extLst>
                    <a:ext uri="{9D8B030D-6E8A-4147-A177-3AD203B41FA5}">
                      <a16:colId xmlns:a16="http://schemas.microsoft.com/office/drawing/2014/main" xmlns="" val="3894936011"/>
                    </a:ext>
                  </a:extLst>
                </a:gridCol>
                <a:gridCol w="4127863">
                  <a:extLst>
                    <a:ext uri="{9D8B030D-6E8A-4147-A177-3AD203B41FA5}">
                      <a16:colId xmlns:a16="http://schemas.microsoft.com/office/drawing/2014/main" xmlns="" val="20005"/>
                    </a:ext>
                  </a:extLst>
                </a:gridCol>
              </a:tblGrid>
              <a:tr h="302865">
                <a:tc>
                  <a:txBody>
                    <a:bodyPr/>
                    <a:lstStyle/>
                    <a:p>
                      <a:pPr algn="ctr"/>
                      <a:r>
                        <a:rPr lang="en-IN" sz="1400" b="1" dirty="0" err="1">
                          <a:solidFill>
                            <a:schemeClr val="bg1"/>
                          </a:solidFill>
                        </a:rPr>
                        <a:t>S.No</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PAPER</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AUTHOR</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YEAR</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r>
                        <a:rPr lang="en-IN" sz="1400" b="1" dirty="0">
                          <a:solidFill>
                            <a:schemeClr val="bg1"/>
                          </a:solidFill>
                        </a:rPr>
                        <a:t>ALGORITHM / TECHNIQUE</a:t>
                      </a: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tc>
                  <a:txBody>
                    <a:bodyPr/>
                    <a:lstStyle/>
                    <a:p>
                      <a:pPr algn="ctr"/>
                      <a:endParaRPr lang="en-IN" sz="1400" b="1" dirty="0">
                        <a:solidFill>
                          <a:schemeClr val="bg1"/>
                        </a:solidFill>
                      </a:endParaRPr>
                    </a:p>
                    <a:p>
                      <a:pPr algn="ctr"/>
                      <a:r>
                        <a:rPr lang="en-IN" sz="1400" b="1" dirty="0">
                          <a:solidFill>
                            <a:schemeClr val="bg1"/>
                          </a:solidFill>
                        </a:rPr>
                        <a:t>REMARKS</a:t>
                      </a:r>
                    </a:p>
                    <a:p>
                      <a:pPr algn="ctr"/>
                      <a:endParaRPr lang="en-IN" sz="14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75000"/>
                      </a:schemeClr>
                    </a:solidFill>
                  </a:tcPr>
                </a:tc>
                <a:extLst>
                  <a:ext uri="{0D108BD9-81ED-4DB2-BD59-A6C34878D82A}">
                    <a16:rowId xmlns:a16="http://schemas.microsoft.com/office/drawing/2014/main" xmlns="" val="467212458"/>
                  </a:ext>
                </a:extLst>
              </a:tr>
              <a:tr h="1230919">
                <a:tc>
                  <a:txBody>
                    <a:bodyPr/>
                    <a:lstStyle/>
                    <a:p>
                      <a:pPr algn="ctr"/>
                      <a:r>
                        <a:rPr lang="en-IN" sz="1400" dirty="0">
                          <a:latin typeface="Times New Roman" pitchFamily="18" charset="0"/>
                          <a:cs typeface="Times New Roman" pitchFamily="18" charset="0"/>
                        </a:rPr>
                        <a:t>7</a:t>
                      </a:r>
                    </a:p>
                  </a:txBody>
                  <a:tcPr anchor="ctr"/>
                </a:tc>
                <a:tc>
                  <a:txBody>
                    <a:bodyPr/>
                    <a:lstStyle/>
                    <a:p>
                      <a:pPr algn="l">
                        <a:lnSpc>
                          <a:spcPct val="115000"/>
                        </a:lnSpc>
                        <a:spcAft>
                          <a:spcPts val="1000"/>
                        </a:spcAft>
                      </a:pPr>
                      <a:r>
                        <a:rPr lang="en-IN" sz="1400" dirty="0">
                          <a:latin typeface="Times New Roman" pitchFamily="18" charset="0"/>
                          <a:ea typeface="Calibri"/>
                          <a:cs typeface="Times New Roman" pitchFamily="18" charset="0"/>
                        </a:rPr>
                        <a:t>Real-time Driver Drowsiness Detection using Deep Learning</a:t>
                      </a:r>
                      <a:endParaRPr lang="en-IN" sz="2000" dirty="0">
                        <a:latin typeface="Times New Roman" pitchFamily="18" charset="0"/>
                        <a:ea typeface="Calibri"/>
                        <a:cs typeface="Times New Roman" pitchFamily="18" charset="0"/>
                      </a:endParaRPr>
                    </a:p>
                  </a:txBody>
                  <a:tcPr marL="114300" marR="114300" marT="0" marB="0"/>
                </a:tc>
                <a:tc>
                  <a:txBody>
                    <a:bodyPr/>
                    <a:lstStyle/>
                    <a:p>
                      <a:pPr algn="l">
                        <a:lnSpc>
                          <a:spcPct val="115000"/>
                        </a:lnSpc>
                        <a:spcAft>
                          <a:spcPts val="0"/>
                        </a:spcAft>
                      </a:pPr>
                      <a:r>
                        <a:rPr lang="en-IN" sz="1400" dirty="0">
                          <a:latin typeface="Times New Roman" pitchFamily="18" charset="0"/>
                          <a:ea typeface="Calibri"/>
                          <a:cs typeface="Times New Roman" pitchFamily="18" charset="0"/>
                        </a:rPr>
                        <a:t>Md. </a:t>
                      </a:r>
                      <a:r>
                        <a:rPr lang="en-IN" sz="1400" dirty="0" err="1">
                          <a:latin typeface="Times New Roman" pitchFamily="18" charset="0"/>
                          <a:ea typeface="Calibri"/>
                          <a:cs typeface="Times New Roman" pitchFamily="18" charset="0"/>
                        </a:rPr>
                        <a:t>Tanvir</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Ahammed</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Dipu</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Syeda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Sumbul</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Hossain</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Yeasir</a:t>
                      </a:r>
                      <a:r>
                        <a:rPr lang="en-IN" sz="1400" dirty="0">
                          <a:latin typeface="Times New Roman" pitchFamily="18" charset="0"/>
                          <a:ea typeface="Calibri"/>
                          <a:cs typeface="Times New Roman" pitchFamily="18" charset="0"/>
                        </a:rPr>
                        <a:t> Arafat, </a:t>
                      </a:r>
                      <a:r>
                        <a:rPr lang="en-IN" sz="1400" dirty="0" err="1">
                          <a:latin typeface="Times New Roman" pitchFamily="18" charset="0"/>
                          <a:ea typeface="Calibri"/>
                          <a:cs typeface="Times New Roman" pitchFamily="18" charset="0"/>
                        </a:rPr>
                        <a:t>Fatama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Binta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Rafiq</a:t>
                      </a:r>
                      <a:endParaRPr lang="en-IN" sz="2000" dirty="0">
                        <a:latin typeface="Times New Roman" pitchFamily="18" charset="0"/>
                        <a:ea typeface="Calibri"/>
                        <a:cs typeface="Times New Roman" pitchFamily="18" charset="0"/>
                      </a:endParaRPr>
                    </a:p>
                  </a:txBody>
                  <a:tcPr marL="68580" marR="68580" marT="0" marB="0"/>
                </a:tc>
                <a:tc>
                  <a:txBody>
                    <a:bodyPr/>
                    <a:lstStyle/>
                    <a:p>
                      <a:pPr algn="ctr"/>
                      <a:r>
                        <a:rPr lang="en-IN" sz="1400" dirty="0">
                          <a:latin typeface="Times New Roman" pitchFamily="18" charset="0"/>
                          <a:cs typeface="Times New Roman" pitchFamily="18" charset="0"/>
                        </a:rPr>
                        <a:t>2021</a:t>
                      </a:r>
                    </a:p>
                  </a:txBody>
                  <a:tcPr anchor="ctr"/>
                </a:tc>
                <a:tc>
                  <a:txBody>
                    <a:bodyPr/>
                    <a:lstStyle/>
                    <a:p>
                      <a:pPr algn="ctr"/>
                      <a:r>
                        <a:rPr lang="en-IN" sz="1400" dirty="0">
                          <a:latin typeface="Times New Roman" pitchFamily="18" charset="0"/>
                          <a:cs typeface="Times New Roman" pitchFamily="18" charset="0"/>
                        </a:rPr>
                        <a:t>SVM, CNN</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The key goal is to ensure that a lightweight approach is applied in integrated devices while maintaining and achieving high efficiency. In the trained model, we only use 250 low-light images. The main improvement done in the future is adding more low-light photos to work well in  low-light conditions.</a:t>
                      </a:r>
                    </a:p>
                  </a:txBody>
                  <a:tcPr anchor="ctr"/>
                </a:tc>
                <a:extLst>
                  <a:ext uri="{0D108BD9-81ED-4DB2-BD59-A6C34878D82A}">
                    <a16:rowId xmlns:a16="http://schemas.microsoft.com/office/drawing/2014/main" xmlns="" val="4125239523"/>
                  </a:ext>
                </a:extLst>
              </a:tr>
              <a:tr h="1632858">
                <a:tc>
                  <a:txBody>
                    <a:bodyPr/>
                    <a:lstStyle/>
                    <a:p>
                      <a:pPr algn="ctr"/>
                      <a:r>
                        <a:rPr lang="en-IN" sz="1400" dirty="0">
                          <a:latin typeface="Times New Roman" pitchFamily="18" charset="0"/>
                          <a:cs typeface="Times New Roman" pitchFamily="18" charset="0"/>
                        </a:rPr>
                        <a:t>8</a:t>
                      </a:r>
                    </a:p>
                  </a:txBody>
                  <a:tcPr anchor="ctr"/>
                </a:tc>
                <a:tc>
                  <a:txBody>
                    <a:bodyPr/>
                    <a:lstStyle/>
                    <a:p>
                      <a:pPr algn="l">
                        <a:lnSpc>
                          <a:spcPct val="115000"/>
                        </a:lnSpc>
                        <a:spcAft>
                          <a:spcPts val="1000"/>
                        </a:spcAft>
                      </a:pPr>
                      <a:r>
                        <a:rPr lang="en-IN" sz="1400" dirty="0">
                          <a:latin typeface="Times New Roman" pitchFamily="18" charset="0"/>
                          <a:ea typeface="Calibri"/>
                          <a:cs typeface="Times New Roman" pitchFamily="18" charset="0"/>
                        </a:rPr>
                        <a:t>Real-Time Driver Drowsiness Detection System Using Eye Aspect Ratio and Eye Closure Ratio </a:t>
                      </a:r>
                      <a:endParaRPr lang="en-IN" sz="2000" dirty="0">
                        <a:latin typeface="Times New Roman" pitchFamily="18" charset="0"/>
                        <a:ea typeface="Calibri"/>
                        <a:cs typeface="Times New Roman" pitchFamily="18" charset="0"/>
                      </a:endParaRPr>
                    </a:p>
                  </a:txBody>
                  <a:tcPr marL="114300" marR="114300" marT="0" marB="0"/>
                </a:tc>
                <a:tc>
                  <a:txBody>
                    <a:bodyPr/>
                    <a:lstStyle/>
                    <a:p>
                      <a:pPr algn="l">
                        <a:lnSpc>
                          <a:spcPct val="115000"/>
                        </a:lnSpc>
                        <a:spcAft>
                          <a:spcPts val="1000"/>
                        </a:spcAft>
                      </a:pPr>
                      <a:r>
                        <a:rPr lang="en-IN" sz="1400" dirty="0" err="1">
                          <a:latin typeface="Times New Roman" pitchFamily="18" charset="0"/>
                          <a:ea typeface="Calibri"/>
                          <a:cs typeface="Times New Roman" pitchFamily="18" charset="0"/>
                        </a:rPr>
                        <a:t>Sukrit</a:t>
                      </a:r>
                      <a:r>
                        <a:rPr lang="en-IN" sz="1400" dirty="0">
                          <a:latin typeface="Times New Roman" pitchFamily="18" charset="0"/>
                          <a:ea typeface="Calibri"/>
                          <a:cs typeface="Times New Roman" pitchFamily="18" charset="0"/>
                        </a:rPr>
                        <a:t> Mehta, </a:t>
                      </a:r>
                      <a:r>
                        <a:rPr lang="en-IN" sz="1400" dirty="0" err="1">
                          <a:latin typeface="Times New Roman" pitchFamily="18" charset="0"/>
                          <a:ea typeface="Calibri"/>
                          <a:cs typeface="Times New Roman" pitchFamily="18" charset="0"/>
                        </a:rPr>
                        <a:t>Sharad</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Dadhich</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Sahil</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Gumber</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Arpita</a:t>
                      </a:r>
                      <a:r>
                        <a:rPr lang="en-IN" sz="1400" dirty="0">
                          <a:latin typeface="Times New Roman" pitchFamily="18" charset="0"/>
                          <a:ea typeface="Calibri"/>
                          <a:cs typeface="Times New Roman" pitchFamily="18" charset="0"/>
                        </a:rPr>
                        <a:t> </a:t>
                      </a:r>
                      <a:r>
                        <a:rPr lang="en-IN" sz="1400" dirty="0" err="1">
                          <a:latin typeface="Times New Roman" pitchFamily="18" charset="0"/>
                          <a:ea typeface="Calibri"/>
                          <a:cs typeface="Times New Roman" pitchFamily="18" charset="0"/>
                        </a:rPr>
                        <a:t>Jadhav</a:t>
                      </a:r>
                      <a:r>
                        <a:rPr lang="en-IN" sz="1400" dirty="0">
                          <a:latin typeface="Times New Roman" pitchFamily="18" charset="0"/>
                          <a:ea typeface="Calibri"/>
                          <a:cs typeface="Times New Roman" pitchFamily="18" charset="0"/>
                        </a:rPr>
                        <a:t> Bhatt </a:t>
                      </a:r>
                      <a:endParaRPr lang="en-IN" sz="2000" dirty="0">
                        <a:latin typeface="Times New Roman" pitchFamily="18" charset="0"/>
                        <a:ea typeface="Calibri"/>
                        <a:cs typeface="Times New Roman" pitchFamily="18" charset="0"/>
                      </a:endParaRPr>
                    </a:p>
                  </a:txBody>
                  <a:tcPr marL="114300" marR="114300" marT="0" marB="0"/>
                </a:tc>
                <a:tc>
                  <a:txBody>
                    <a:bodyPr/>
                    <a:lstStyle/>
                    <a:p>
                      <a:pPr algn="ctr"/>
                      <a:r>
                        <a:rPr lang="en-IN" sz="1400" dirty="0">
                          <a:latin typeface="Times New Roman" pitchFamily="18" charset="0"/>
                          <a:cs typeface="Times New Roman" pitchFamily="18" charset="0"/>
                        </a:rPr>
                        <a:t>2019</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SVM</a:t>
                      </a:r>
                      <a:endParaRPr lang="en-US" sz="14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The face of the driver has been detected by capturing facial landmarks and warning is given to the driver to avoid real time crashes. Non-intrusive methods have been preferred over intrusive methods to prevent the driver from being distracted due to the sensors attached on his body. The proposed approach uses Eye Aspect Ratio and Eye Closure Ratio with adaptive </a:t>
                      </a:r>
                      <a:r>
                        <a:rPr lang="en-IN" sz="1400" dirty="0" err="1">
                          <a:latin typeface="Times New Roman" pitchFamily="18" charset="0"/>
                          <a:cs typeface="Times New Roman" pitchFamily="18" charset="0"/>
                        </a:rPr>
                        <a:t>thresholding</a:t>
                      </a:r>
                      <a:r>
                        <a:rPr lang="en-IN" sz="1400" dirty="0">
                          <a:latin typeface="Times New Roman" pitchFamily="18" charset="0"/>
                          <a:cs typeface="Times New Roman" pitchFamily="18" charset="0"/>
                        </a:rPr>
                        <a:t> to detect driver’s drowsiness in real-time. </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4200193536"/>
                  </a:ext>
                </a:extLst>
              </a:tr>
              <a:tr h="1031967">
                <a:tc>
                  <a:txBody>
                    <a:bodyPr/>
                    <a:lstStyle/>
                    <a:p>
                      <a:pPr algn="ctr"/>
                      <a:r>
                        <a:rPr lang="en-IN" sz="1400" dirty="0">
                          <a:latin typeface="Times New Roman" pitchFamily="18" charset="0"/>
                          <a:cs typeface="Times New Roman" pitchFamily="18" charset="0"/>
                        </a:rPr>
                        <a:t>9</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Deep </a:t>
                      </a:r>
                      <a:r>
                        <a:rPr lang="en-IN" sz="1400" dirty="0" err="1">
                          <a:latin typeface="Times New Roman" pitchFamily="18" charset="0"/>
                          <a:cs typeface="Times New Roman" pitchFamily="18" charset="0"/>
                        </a:rPr>
                        <a:t>convolutional</a:t>
                      </a:r>
                      <a:r>
                        <a:rPr lang="en-IN" sz="1400" dirty="0">
                          <a:latin typeface="Times New Roman" pitchFamily="18" charset="0"/>
                          <a:cs typeface="Times New Roman" pitchFamily="18" charset="0"/>
                        </a:rPr>
                        <a:t> network based real time fatigue detection</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and drowsiness alertness system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dirty="0">
                          <a:latin typeface="Times New Roman" pitchFamily="18" charset="0"/>
                          <a:cs typeface="Times New Roman" pitchFamily="18" charset="0"/>
                        </a:rPr>
                        <a:t>Vijay Prakash Sharma</a:t>
                      </a:r>
                      <a:r>
                        <a:rPr lang="it-IT" sz="1400" baseline="0" dirty="0">
                          <a:latin typeface="Times New Roman" pitchFamily="18" charset="0"/>
                          <a:cs typeface="Times New Roman" pitchFamily="18" charset="0"/>
                        </a:rPr>
                        <a:t> </a:t>
                      </a:r>
                      <a:r>
                        <a:rPr lang="it-IT" sz="1400" dirty="0">
                          <a:latin typeface="Times New Roman" pitchFamily="18" charset="0"/>
                          <a:cs typeface="Times New Roman" pitchFamily="18" charset="0"/>
                        </a:rPr>
                        <a:t>, Jitendra Singh Yadav, Vivek Sharma</a:t>
                      </a:r>
                      <a:endParaRPr lang="en-IN" sz="1400" dirty="0">
                        <a:latin typeface="Times New Roman" pitchFamily="18" charset="0"/>
                        <a:cs typeface="Times New Roman" pitchFamily="18" charset="0"/>
                      </a:endParaRPr>
                    </a:p>
                  </a:txBody>
                  <a:tcPr anchor="ctr"/>
                </a:tc>
                <a:tc>
                  <a:txBody>
                    <a:bodyPr/>
                    <a:lstStyle/>
                    <a:p>
                      <a:pPr algn="ctr"/>
                      <a:r>
                        <a:rPr lang="en-IN" sz="1400" dirty="0">
                          <a:latin typeface="Times New Roman" pitchFamily="18" charset="0"/>
                          <a:cs typeface="Times New Roman" pitchFamily="18" charset="0"/>
                        </a:rPr>
                        <a:t>2022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CNN</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We go over the features, advantages, and algorithms of a prototype system for detecting driver fatigue. It is divided into four sections: the process of getting things started and getting ready using eye-tracking technology to conduct research detection of the early warning signs the fourth stage of the alertness system in order to determine whether or not a driver is fatigued, we look at non-intrusive outside signals.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9892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450731" y="1107831"/>
            <a:ext cx="10358342" cy="5556738"/>
          </a:xfrm>
        </p:spPr>
        <p:txBody>
          <a:bodyPr/>
          <a:lstStyle/>
          <a:p>
            <a:pPr algn="just">
              <a:lnSpc>
                <a:spcPct val="200000"/>
              </a:lnSpc>
            </a:pPr>
            <a:r>
              <a:rPr lang="en-US" dirty="0">
                <a:latin typeface="Times New Roman" pitchFamily="18" charset="0"/>
                <a:cs typeface="Times New Roman" pitchFamily="18" charset="0"/>
              </a:rPr>
              <a:t>Driver distraction happens when something or someone diverts attention from the task of driving. Driver drowsiness, in contrast to driver distraction, lacks a cause and is instead characterized by a gradual loss of focus on the road and traffic demands. However, both driver fatigue and distraction might result in a reduction in driving performance.</a:t>
            </a:r>
          </a:p>
          <a:p>
            <a:pPr algn="just">
              <a:lnSpc>
                <a:spcPct val="200000"/>
              </a:lnSpc>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9166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03940"/>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Proposed Methodology</a:t>
            </a:r>
          </a:p>
        </p:txBody>
      </p:sp>
      <p:sp>
        <p:nvSpPr>
          <p:cNvPr id="4" name="Flowchart: Multidocument 3"/>
          <p:cNvSpPr/>
          <p:nvPr/>
        </p:nvSpPr>
        <p:spPr>
          <a:xfrm>
            <a:off x="1742343" y="2099955"/>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Image Dataset</a:t>
            </a:r>
          </a:p>
        </p:txBody>
      </p:sp>
      <p:sp>
        <p:nvSpPr>
          <p:cNvPr id="5" name="Rounded Rectangle 4"/>
          <p:cNvSpPr/>
          <p:nvPr/>
        </p:nvSpPr>
        <p:spPr>
          <a:xfrm>
            <a:off x="3413790" y="2250831"/>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Extract region proposals</a:t>
            </a:r>
          </a:p>
        </p:txBody>
      </p:sp>
      <p:sp>
        <p:nvSpPr>
          <p:cNvPr id="7" name="Rounded Rectangle 6"/>
          <p:cNvSpPr/>
          <p:nvPr/>
        </p:nvSpPr>
        <p:spPr>
          <a:xfrm>
            <a:off x="5466471" y="2250831"/>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Compute CNN features</a:t>
            </a:r>
          </a:p>
        </p:txBody>
      </p:sp>
      <p:sp>
        <p:nvSpPr>
          <p:cNvPr id="8" name="Rounded Rectangle 7"/>
          <p:cNvSpPr/>
          <p:nvPr/>
        </p:nvSpPr>
        <p:spPr>
          <a:xfrm>
            <a:off x="7519152" y="2250831"/>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Classify region</a:t>
            </a:r>
          </a:p>
        </p:txBody>
      </p:sp>
      <p:sp>
        <p:nvSpPr>
          <p:cNvPr id="10" name="Diamond 9"/>
          <p:cNvSpPr/>
          <p:nvPr/>
        </p:nvSpPr>
        <p:spPr>
          <a:xfrm>
            <a:off x="9571833" y="1736481"/>
            <a:ext cx="1683499" cy="14859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Face detection</a:t>
            </a:r>
          </a:p>
          <a:p>
            <a:pPr algn="ctr"/>
            <a:r>
              <a:rPr lang="en-IN" sz="1400" dirty="0">
                <a:solidFill>
                  <a:schemeClr val="tx1"/>
                </a:solidFill>
                <a:latin typeface="Times New Roman" panose="02020603050405020304" pitchFamily="18" charset="0"/>
                <a:cs typeface="Times New Roman" panose="02020603050405020304" pitchFamily="18" charset="0"/>
              </a:rPr>
              <a:t>(Person)</a:t>
            </a:r>
          </a:p>
        </p:txBody>
      </p:sp>
      <p:sp>
        <p:nvSpPr>
          <p:cNvPr id="11" name="Rounded Rectangle 10"/>
          <p:cNvSpPr/>
          <p:nvPr/>
        </p:nvSpPr>
        <p:spPr>
          <a:xfrm>
            <a:off x="9692613" y="781570"/>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End</a:t>
            </a:r>
          </a:p>
        </p:txBody>
      </p:sp>
      <p:sp>
        <p:nvSpPr>
          <p:cNvPr id="12" name="Rounded Rectangle 11"/>
          <p:cNvSpPr/>
          <p:nvPr/>
        </p:nvSpPr>
        <p:spPr>
          <a:xfrm>
            <a:off x="10015234" y="3294290"/>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YES</a:t>
            </a:r>
          </a:p>
        </p:txBody>
      </p:sp>
      <p:sp>
        <p:nvSpPr>
          <p:cNvPr id="13" name="Rounded Rectangle 12"/>
          <p:cNvSpPr/>
          <p:nvPr/>
        </p:nvSpPr>
        <p:spPr>
          <a:xfrm>
            <a:off x="10015234" y="1207372"/>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NO</a:t>
            </a:r>
          </a:p>
        </p:txBody>
      </p:sp>
      <p:sp>
        <p:nvSpPr>
          <p:cNvPr id="14" name="Rounded Rectangle 13"/>
          <p:cNvSpPr/>
          <p:nvPr/>
        </p:nvSpPr>
        <p:spPr>
          <a:xfrm>
            <a:off x="7840090" y="3833918"/>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Eye state classification</a:t>
            </a:r>
          </a:p>
        </p:txBody>
      </p:sp>
      <p:sp>
        <p:nvSpPr>
          <p:cNvPr id="15" name="Rounded Rectangle 14"/>
          <p:cNvSpPr/>
          <p:nvPr/>
        </p:nvSpPr>
        <p:spPr>
          <a:xfrm>
            <a:off x="5987568" y="3821830"/>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Find PERCLOS</a:t>
            </a:r>
          </a:p>
        </p:txBody>
      </p:sp>
      <p:sp>
        <p:nvSpPr>
          <p:cNvPr id="18" name="Rounded Rectangle 17"/>
          <p:cNvSpPr/>
          <p:nvPr/>
        </p:nvSpPr>
        <p:spPr>
          <a:xfrm>
            <a:off x="7519152" y="1761759"/>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Target detection algorithm</a:t>
            </a:r>
          </a:p>
        </p:txBody>
      </p:sp>
      <p:cxnSp>
        <p:nvCxnSpPr>
          <p:cNvPr id="21" name="Straight Arrow Connector 20"/>
          <p:cNvCxnSpPr>
            <a:stCxn id="4" idx="3"/>
            <a:endCxn id="5" idx="1"/>
          </p:cNvCxnSpPr>
          <p:nvPr/>
        </p:nvCxnSpPr>
        <p:spPr>
          <a:xfrm>
            <a:off x="2803047" y="2479431"/>
            <a:ext cx="6107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55728" y="2479431"/>
            <a:ext cx="6107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6908409" y="2479431"/>
            <a:ext cx="6107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961090" y="2479431"/>
            <a:ext cx="6107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0"/>
            <a:endCxn id="11" idx="2"/>
          </p:cNvCxnSpPr>
          <p:nvPr/>
        </p:nvCxnSpPr>
        <p:spPr>
          <a:xfrm flipH="1" flipV="1">
            <a:off x="10413582" y="1238770"/>
            <a:ext cx="1" cy="497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1"/>
            <a:endCxn id="15" idx="3"/>
          </p:cNvCxnSpPr>
          <p:nvPr/>
        </p:nvCxnSpPr>
        <p:spPr>
          <a:xfrm flipH="1" flipV="1">
            <a:off x="7429506" y="4050430"/>
            <a:ext cx="410584" cy="12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1"/>
            <a:endCxn id="49" idx="3"/>
          </p:cNvCxnSpPr>
          <p:nvPr/>
        </p:nvCxnSpPr>
        <p:spPr>
          <a:xfrm flipH="1">
            <a:off x="5576982" y="4050430"/>
            <a:ext cx="4105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3001211" y="5273032"/>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Ask for touch</a:t>
            </a:r>
          </a:p>
        </p:txBody>
      </p:sp>
      <p:sp>
        <p:nvSpPr>
          <p:cNvPr id="58" name="Rounded Rectangle 57"/>
          <p:cNvSpPr/>
          <p:nvPr/>
        </p:nvSpPr>
        <p:spPr>
          <a:xfrm>
            <a:off x="9692613" y="3720092"/>
            <a:ext cx="1441938" cy="6606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Eye, mouth &amp; dead position detection </a:t>
            </a:r>
          </a:p>
        </p:txBody>
      </p:sp>
      <p:cxnSp>
        <p:nvCxnSpPr>
          <p:cNvPr id="70" name="Straight Arrow Connector 69"/>
          <p:cNvCxnSpPr>
            <a:stCxn id="10" idx="2"/>
            <a:endCxn id="58" idx="0"/>
          </p:cNvCxnSpPr>
          <p:nvPr/>
        </p:nvCxnSpPr>
        <p:spPr>
          <a:xfrm flipH="1">
            <a:off x="10413582" y="3222381"/>
            <a:ext cx="1" cy="497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8" idx="1"/>
            <a:endCxn id="14" idx="3"/>
          </p:cNvCxnSpPr>
          <p:nvPr/>
        </p:nvCxnSpPr>
        <p:spPr>
          <a:xfrm flipH="1">
            <a:off x="9282028" y="4050432"/>
            <a:ext cx="410585" cy="12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Diamond 48"/>
          <p:cNvSpPr/>
          <p:nvPr/>
        </p:nvSpPr>
        <p:spPr>
          <a:xfrm>
            <a:off x="3991707" y="3424763"/>
            <a:ext cx="1585275" cy="125133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Is drowsy?</a:t>
            </a:r>
          </a:p>
        </p:txBody>
      </p:sp>
      <p:cxnSp>
        <p:nvCxnSpPr>
          <p:cNvPr id="72" name="Straight Arrow Connector 71"/>
          <p:cNvCxnSpPr>
            <a:stCxn id="49" idx="1"/>
            <a:endCxn id="78" idx="3"/>
          </p:cNvCxnSpPr>
          <p:nvPr/>
        </p:nvCxnSpPr>
        <p:spPr>
          <a:xfrm flipH="1">
            <a:off x="3604846" y="4050430"/>
            <a:ext cx="386861" cy="12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2117842" y="3833918"/>
            <a:ext cx="1487004"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Find VUR</a:t>
            </a:r>
          </a:p>
        </p:txBody>
      </p:sp>
      <p:sp>
        <p:nvSpPr>
          <p:cNvPr id="83" name="Diamond 82"/>
          <p:cNvSpPr/>
          <p:nvPr/>
        </p:nvSpPr>
        <p:spPr>
          <a:xfrm>
            <a:off x="991073" y="4872741"/>
            <a:ext cx="1606618" cy="125133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Is drowsy?</a:t>
            </a:r>
          </a:p>
        </p:txBody>
      </p:sp>
      <p:cxnSp>
        <p:nvCxnSpPr>
          <p:cNvPr id="87" name="Elbow Connector 86"/>
          <p:cNvCxnSpPr>
            <a:stCxn id="78" idx="1"/>
            <a:endCxn id="83" idx="0"/>
          </p:cNvCxnSpPr>
          <p:nvPr/>
        </p:nvCxnSpPr>
        <p:spPr>
          <a:xfrm rot="10800000" flipV="1">
            <a:off x="1794382" y="4062517"/>
            <a:ext cx="323460" cy="810223"/>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3" idx="3"/>
            <a:endCxn id="47" idx="1"/>
          </p:cNvCxnSpPr>
          <p:nvPr/>
        </p:nvCxnSpPr>
        <p:spPr>
          <a:xfrm>
            <a:off x="2597691" y="5498408"/>
            <a:ext cx="403520" cy="3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Diamond 99"/>
          <p:cNvSpPr/>
          <p:nvPr/>
        </p:nvSpPr>
        <p:spPr>
          <a:xfrm>
            <a:off x="4846669" y="4875886"/>
            <a:ext cx="1585275" cy="125133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Did the driver touch?</a:t>
            </a:r>
          </a:p>
        </p:txBody>
      </p:sp>
      <p:cxnSp>
        <p:nvCxnSpPr>
          <p:cNvPr id="101" name="Straight Arrow Connector 100"/>
          <p:cNvCxnSpPr>
            <a:stCxn id="47" idx="3"/>
            <a:endCxn id="100" idx="1"/>
          </p:cNvCxnSpPr>
          <p:nvPr/>
        </p:nvCxnSpPr>
        <p:spPr>
          <a:xfrm flipV="1">
            <a:off x="4443149" y="5501553"/>
            <a:ext cx="403520" cy="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6835464" y="5273740"/>
            <a:ext cx="1441938"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Intimation</a:t>
            </a:r>
          </a:p>
        </p:txBody>
      </p:sp>
      <p:cxnSp>
        <p:nvCxnSpPr>
          <p:cNvPr id="110" name="Straight Arrow Connector 109"/>
          <p:cNvCxnSpPr>
            <a:stCxn id="100" idx="3"/>
            <a:endCxn id="109" idx="1"/>
          </p:cNvCxnSpPr>
          <p:nvPr/>
        </p:nvCxnSpPr>
        <p:spPr>
          <a:xfrm>
            <a:off x="6431944" y="5501553"/>
            <a:ext cx="403520" cy="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2140375" y="3356778"/>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From microphone</a:t>
            </a:r>
          </a:p>
        </p:txBody>
      </p:sp>
      <p:sp>
        <p:nvSpPr>
          <p:cNvPr id="115" name="Rounded Rectangle 114"/>
          <p:cNvSpPr/>
          <p:nvPr/>
        </p:nvSpPr>
        <p:spPr>
          <a:xfrm>
            <a:off x="3128836" y="3619135"/>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YES</a:t>
            </a:r>
          </a:p>
        </p:txBody>
      </p:sp>
      <p:sp>
        <p:nvSpPr>
          <p:cNvPr id="116" name="Rounded Rectangle 115"/>
          <p:cNvSpPr/>
          <p:nvPr/>
        </p:nvSpPr>
        <p:spPr>
          <a:xfrm>
            <a:off x="2078482" y="5101339"/>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YES</a:t>
            </a:r>
          </a:p>
        </p:txBody>
      </p:sp>
      <p:sp>
        <p:nvSpPr>
          <p:cNvPr id="117" name="Rounded Rectangle 116"/>
          <p:cNvSpPr/>
          <p:nvPr/>
        </p:nvSpPr>
        <p:spPr>
          <a:xfrm>
            <a:off x="5912735" y="5088544"/>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NO</a:t>
            </a:r>
          </a:p>
        </p:txBody>
      </p:sp>
      <p:cxnSp>
        <p:nvCxnSpPr>
          <p:cNvPr id="119" name="Elbow Connector 118"/>
          <p:cNvCxnSpPr/>
          <p:nvPr/>
        </p:nvCxnSpPr>
        <p:spPr>
          <a:xfrm flipV="1">
            <a:off x="1794382" y="4201305"/>
            <a:ext cx="4914155" cy="568759"/>
          </a:xfrm>
          <a:prstGeom prst="bentConnector2">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49" idx="2"/>
          </p:cNvCxnSpPr>
          <p:nvPr/>
        </p:nvCxnSpPr>
        <p:spPr>
          <a:xfrm flipH="1">
            <a:off x="4784344" y="4676096"/>
            <a:ext cx="1" cy="11261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00" idx="0"/>
          </p:cNvCxnSpPr>
          <p:nvPr/>
        </p:nvCxnSpPr>
        <p:spPr>
          <a:xfrm flipH="1" flipV="1">
            <a:off x="5639306" y="4742408"/>
            <a:ext cx="1" cy="133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Rounded Rectangle 143"/>
          <p:cNvSpPr/>
          <p:nvPr/>
        </p:nvSpPr>
        <p:spPr>
          <a:xfrm>
            <a:off x="4591848" y="4419786"/>
            <a:ext cx="985134" cy="4752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NO</a:t>
            </a:r>
          </a:p>
        </p:txBody>
      </p:sp>
      <p:sp>
        <p:nvSpPr>
          <p:cNvPr id="146" name="Rounded Rectangle 145"/>
          <p:cNvSpPr/>
          <p:nvPr/>
        </p:nvSpPr>
        <p:spPr>
          <a:xfrm>
            <a:off x="1357513" y="4421509"/>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NO</a:t>
            </a:r>
          </a:p>
        </p:txBody>
      </p:sp>
      <p:sp>
        <p:nvSpPr>
          <p:cNvPr id="147" name="Rounded Rectangle 146"/>
          <p:cNvSpPr/>
          <p:nvPr/>
        </p:nvSpPr>
        <p:spPr>
          <a:xfrm>
            <a:off x="5175911" y="4639596"/>
            <a:ext cx="1441938"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YES</a:t>
            </a:r>
          </a:p>
        </p:txBody>
      </p:sp>
    </p:spTree>
    <p:extLst>
      <p:ext uri="{BB962C8B-B14F-4D97-AF65-F5344CB8AC3E}">
        <p14:creationId xmlns:p14="http://schemas.microsoft.com/office/powerpoint/2010/main" val="152887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EBDC2-BCAE-4C61-83C5-A3BC7D709FD9}"/>
              </a:ext>
            </a:extLst>
          </p:cNvPr>
          <p:cNvSpPr>
            <a:spLocks noGrp="1"/>
          </p:cNvSpPr>
          <p:nvPr>
            <p:ph type="title"/>
          </p:nvPr>
        </p:nvSpPr>
        <p:spPr>
          <a:xfrm>
            <a:off x="701040" y="221524"/>
            <a:ext cx="10972800" cy="562247"/>
          </a:xfrm>
        </p:spPr>
        <p:txBody>
          <a:bodyPr/>
          <a:lstStyle/>
          <a:p>
            <a:pPr algn="ctr"/>
            <a:r>
              <a:rPr lang="en-IN" sz="3600" dirty="0">
                <a:solidFill>
                  <a:srgbClr val="FF0000"/>
                </a:solidFill>
                <a:latin typeface="Times New Roman" panose="02020603050405020304" pitchFamily="18" charset="0"/>
                <a:cs typeface="Times New Roman" panose="02020603050405020304" pitchFamily="18" charset="0"/>
              </a:rPr>
              <a:t>Software/Tools </a:t>
            </a:r>
          </a:p>
        </p:txBody>
      </p:sp>
      <p:sp>
        <p:nvSpPr>
          <p:cNvPr id="3" name="Content Placeholder 2">
            <a:extLst>
              <a:ext uri="{FF2B5EF4-FFF2-40B4-BE49-F238E27FC236}">
                <a16:creationId xmlns:a16="http://schemas.microsoft.com/office/drawing/2014/main" xmlns="" id="{61BE2129-C7C3-4357-B23B-09D8EC693D4C}"/>
              </a:ext>
            </a:extLst>
          </p:cNvPr>
          <p:cNvSpPr>
            <a:spLocks noGrp="1"/>
          </p:cNvSpPr>
          <p:nvPr>
            <p:ph idx="1"/>
          </p:nvPr>
        </p:nvSpPr>
        <p:spPr>
          <a:xfrm>
            <a:off x="1099929" y="783771"/>
            <a:ext cx="10682767" cy="5617029"/>
          </a:xfrm>
        </p:spPr>
        <p:txBody>
          <a:bodyPr/>
          <a:lstStyle/>
          <a:p>
            <a:pPr marL="0" lv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IoT</a:t>
            </a:r>
            <a:r>
              <a:rPr lang="en-IN" sz="1800" b="1" dirty="0">
                <a:latin typeface="Times New Roman" panose="02020603050405020304" pitchFamily="18" charset="0"/>
                <a:cs typeface="Times New Roman" panose="02020603050405020304" pitchFamily="18" charset="0"/>
              </a:rPr>
              <a:t> COMPONENTS:</a:t>
            </a:r>
          </a:p>
          <a:p>
            <a:pPr marL="0" indent="0">
              <a:lnSpc>
                <a:spcPct val="150000"/>
              </a:lnSpc>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Arduino</a:t>
            </a:r>
            <a:r>
              <a:rPr lang="en-IN" sz="1800" dirty="0">
                <a:latin typeface="Times New Roman" panose="02020603050405020304" pitchFamily="18" charset="0"/>
                <a:cs typeface="Times New Roman" panose="02020603050405020304" pitchFamily="18" charset="0"/>
              </a:rPr>
              <a:t> UNO.</a:t>
            </a:r>
          </a:p>
          <a:p>
            <a:pPr marL="0" indent="0">
              <a:lnSpc>
                <a:spcPct val="150000"/>
              </a:lnSpc>
            </a:pPr>
            <a:r>
              <a:rPr lang="en-IN" sz="1800" dirty="0">
                <a:latin typeface="Times New Roman" panose="02020603050405020304" pitchFamily="18" charset="0"/>
                <a:cs typeface="Times New Roman" panose="02020603050405020304" pitchFamily="18" charset="0"/>
              </a:rPr>
              <a:t>    Buzzer.</a:t>
            </a:r>
          </a:p>
          <a:p>
            <a:pPr marL="0" indent="0">
              <a:lnSpc>
                <a:spcPct val="150000"/>
              </a:lnSpc>
            </a:pPr>
            <a:r>
              <a:rPr lang="en-IN" sz="1800" dirty="0">
                <a:latin typeface="Times New Roman" panose="02020603050405020304" pitchFamily="18" charset="0"/>
                <a:cs typeface="Times New Roman" panose="02020603050405020304" pitchFamily="18" charset="0"/>
              </a:rPr>
              <a:t>    LCD Display 16x2.</a:t>
            </a:r>
          </a:p>
          <a:p>
            <a:pPr marL="0" indent="0">
              <a:lnSpc>
                <a:spcPct val="150000"/>
              </a:lnSpc>
            </a:pPr>
            <a:r>
              <a:rPr lang="en-IN" sz="1800" dirty="0">
                <a:latin typeface="Times New Roman" panose="02020603050405020304" pitchFamily="18" charset="0"/>
                <a:cs typeface="Times New Roman" panose="02020603050405020304" pitchFamily="18" charset="0"/>
              </a:rPr>
              <a:t>    LED.</a:t>
            </a:r>
          </a:p>
          <a:p>
            <a:pPr marL="0" indent="0">
              <a:lnSpc>
                <a:spcPct val="150000"/>
              </a:lnSpc>
            </a:pPr>
            <a:r>
              <a:rPr lang="en-IN" sz="1800" dirty="0">
                <a:latin typeface="Times New Roman" panose="02020603050405020304" pitchFamily="18" charset="0"/>
                <a:cs typeface="Times New Roman" panose="02020603050405020304" pitchFamily="18" charset="0"/>
              </a:rPr>
              <a:t>    Bread board.</a:t>
            </a:r>
          </a:p>
          <a:p>
            <a:pPr marL="0" indent="0">
              <a:lnSpc>
                <a:spcPct val="150000"/>
              </a:lnSpc>
            </a:pPr>
            <a:r>
              <a:rPr lang="en-IN" sz="1800" dirty="0">
                <a:latin typeface="Times New Roman" panose="02020603050405020304" pitchFamily="18" charset="0"/>
                <a:cs typeface="Times New Roman" panose="02020603050405020304" pitchFamily="18" charset="0"/>
              </a:rPr>
              <a:t>    Jumper wires.</a:t>
            </a:r>
          </a:p>
        </p:txBody>
      </p:sp>
      <p:sp>
        <p:nvSpPr>
          <p:cNvPr id="9" name="Content Placeholder 2">
            <a:extLst>
              <a:ext uri="{FF2B5EF4-FFF2-40B4-BE49-F238E27FC236}">
                <a16:creationId xmlns:a16="http://schemas.microsoft.com/office/drawing/2014/main" xmlns="" id="{61BE2129-C7C3-4357-B23B-09D8EC693D4C}"/>
              </a:ext>
            </a:extLst>
          </p:cNvPr>
          <p:cNvSpPr txBox="1">
            <a:spLocks/>
          </p:cNvSpPr>
          <p:nvPr/>
        </p:nvSpPr>
        <p:spPr bwMode="auto">
          <a:xfrm>
            <a:off x="1099929" y="786146"/>
            <a:ext cx="10682767" cy="56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200000"/>
              </a:lnSpc>
              <a:buNone/>
            </a:pPr>
            <a:r>
              <a:rPr lang="en-IN" sz="1800" b="1" dirty="0">
                <a:latin typeface="Times New Roman" panose="02020603050405020304" pitchFamily="18" charset="0"/>
                <a:cs typeface="Times New Roman" panose="02020603050405020304" pitchFamily="18" charset="0"/>
              </a:rPr>
              <a:t>SOFTWARE REQUIREMENTS:</a:t>
            </a:r>
          </a:p>
          <a:p>
            <a:pPr>
              <a:lnSpc>
                <a:spcPct val="200000"/>
              </a:lnSpc>
            </a:pPr>
            <a:r>
              <a:rPr lang="en-IN" sz="1800" dirty="0">
                <a:latin typeface="Times New Roman" panose="02020603050405020304" pitchFamily="18" charset="0"/>
                <a:cs typeface="Times New Roman" panose="02020603050405020304" pitchFamily="18" charset="0"/>
              </a:rPr>
              <a:t>Operating System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Windows 10 Programming.</a:t>
            </a:r>
          </a:p>
          <a:p>
            <a:pPr>
              <a:lnSpc>
                <a:spcPct val="200000"/>
              </a:lnSpc>
            </a:pPr>
            <a:r>
              <a:rPr lang="en-IN" sz="1800" dirty="0">
                <a:latin typeface="Times New Roman" panose="02020603050405020304" pitchFamily="18" charset="0"/>
                <a:cs typeface="Times New Roman" panose="02020603050405020304" pitchFamily="18" charset="0"/>
              </a:rPr>
              <a:t>Language		: Python 3.7.</a:t>
            </a:r>
          </a:p>
          <a:p>
            <a:pPr>
              <a:lnSpc>
                <a:spcPct val="200000"/>
              </a:lnSpc>
            </a:pPr>
            <a:r>
              <a:rPr lang="en-IN" sz="1800" dirty="0">
                <a:latin typeface="Times New Roman" panose="02020603050405020304" pitchFamily="18" charset="0"/>
                <a:cs typeface="Times New Roman" panose="02020603050405020304" pitchFamily="18" charset="0"/>
              </a:rPr>
              <a:t>IDE			: Visual Studio Code and </a:t>
            </a:r>
            <a:r>
              <a:rPr lang="en-IN" sz="1800" dirty="0" err="1">
                <a:latin typeface="Times New Roman" panose="02020603050405020304" pitchFamily="18" charset="0"/>
                <a:cs typeface="Times New Roman" panose="02020603050405020304" pitchFamily="18" charset="0"/>
              </a:rPr>
              <a:t>Arduino</a:t>
            </a:r>
            <a:r>
              <a:rPr lang="en-IN" sz="1800" dirty="0">
                <a:latin typeface="Times New Roman" panose="02020603050405020304" pitchFamily="18" charset="0"/>
                <a:cs typeface="Times New Roman" panose="02020603050405020304" pitchFamily="18" charset="0"/>
              </a:rPr>
              <a:t> IDE.</a:t>
            </a:r>
          </a:p>
        </p:txBody>
      </p:sp>
    </p:spTree>
    <p:extLst>
      <p:ext uri="{BB962C8B-B14F-4D97-AF65-F5344CB8AC3E}">
        <p14:creationId xmlns:p14="http://schemas.microsoft.com/office/powerpoint/2010/main" val="339218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1" id="{3DE90535-D52B-47D4-AFEC-66C590F92132}" vid="{BCCAB4E3-0EA6-4ED8-97BE-DBEAFED44DD1}"/>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eee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eeeee" id="{9A48D7C8-8CFA-4D64-B714-16A48CF9952D}" vid="{86B72475-5EC1-482D-8AE5-AAFB3FA9DEFA}"/>
    </a:ext>
  </a:ext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eeee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eeeee" id="{9A48D7C8-8CFA-4D64-B714-16A48CF9952D}" vid="{86B72475-5EC1-482D-8AE5-AAFB3FA9DEFA}"/>
    </a:ext>
  </a:extLst>
</a:theme>
</file>

<file path=ppt/theme/theme8.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4362</TotalTime>
  <Words>1468</Words>
  <Application>Microsoft Office PowerPoint</Application>
  <PresentationFormat>Widescreen</PresentationFormat>
  <Paragraphs>249</Paragraphs>
  <Slides>20</Slides>
  <Notes>1</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20</vt:i4>
      </vt:variant>
    </vt:vector>
  </HeadingPairs>
  <TitlesOfParts>
    <vt:vector size="33" baseType="lpstr">
      <vt:lpstr>Arial</vt:lpstr>
      <vt:lpstr>Calibri</vt:lpstr>
      <vt:lpstr>Times New Roman</vt:lpstr>
      <vt:lpstr>Wingdings</vt:lpstr>
      <vt:lpstr>Wingdings 2</vt:lpstr>
      <vt:lpstr>Theme1</vt:lpstr>
      <vt:lpstr>1_Custom Design</vt:lpstr>
      <vt:lpstr>Custom Design</vt:lpstr>
      <vt:lpstr>eeeee</vt:lpstr>
      <vt:lpstr>2_Custom Design</vt:lpstr>
      <vt:lpstr>3_Custom Design</vt:lpstr>
      <vt:lpstr>1_eeeee</vt:lpstr>
      <vt:lpstr>Flow</vt:lpstr>
      <vt:lpstr>“DETECTION OF DRIVER’S DROWSINESS  USING  CONVOLUTIONAL NEURAL NETWORK EMBEDDED WITH IOT”</vt:lpstr>
      <vt:lpstr>Objective(s)</vt:lpstr>
      <vt:lpstr>Introduction</vt:lpstr>
      <vt:lpstr>Literature review</vt:lpstr>
      <vt:lpstr>Literature review</vt:lpstr>
      <vt:lpstr>Literature review</vt:lpstr>
      <vt:lpstr>Problem Description</vt:lpstr>
      <vt:lpstr>Proposed Methodology</vt:lpstr>
      <vt:lpstr>Software/Tools </vt:lpstr>
      <vt:lpstr>Description of Each Phase </vt:lpstr>
      <vt:lpstr>Description of Each Phase </vt:lpstr>
      <vt:lpstr>Description of Each Phase </vt:lpstr>
      <vt:lpstr>Demo Screenshots</vt:lpstr>
      <vt:lpstr>Demo Screenshots </vt:lpstr>
      <vt:lpstr>Result</vt:lpstr>
      <vt:lpstr>Conclusion</vt:lpstr>
      <vt:lpstr>Future Work</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 of High  Utility Itemset Using BPSO with Minimum Utility Threshold applied at Post Processing</dc:title>
  <dc:creator>renu gunasekaran</dc:creator>
  <cp:lastModifiedBy>Microsoft account</cp:lastModifiedBy>
  <cp:revision>324</cp:revision>
  <dcterms:created xsi:type="dcterms:W3CDTF">2020-01-20T03:17:00Z</dcterms:created>
  <dcterms:modified xsi:type="dcterms:W3CDTF">2022-12-07T16:30:32Z</dcterms:modified>
</cp:coreProperties>
</file>