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75" r:id="rId7"/>
    <p:sldId id="264" r:id="rId8"/>
    <p:sldId id="273" r:id="rId9"/>
    <p:sldId id="27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varScale="1">
        <p:scale>
          <a:sx n="94" d="100"/>
          <a:sy n="94" d="100"/>
        </p:scale>
        <p:origin x="192" y="6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2/17/2023</a:t>
            </a:fld>
            <a:endParaRPr lang="en-US" dirty="0"/>
          </a:p>
        </p:txBody>
      </p:sp>
      <p:sp>
        <p:nvSpPr>
          <p:cNvPr id="4" name="Footer Placeholder 3">
            <a:extLst>
              <a:ext uri="{FF2B5EF4-FFF2-40B4-BE49-F238E27FC236}">
                <a16:creationId xmlns:a16="http://schemas.microsoft.com/office/drawing/2014/main" xmlns=""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xmlns=""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xmlns=""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smtClean="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xmlns=""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xmlns="" id="{D3F5050C-5FCE-4873-9B10-9668F66C2788}"/>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xmlns=""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xmlns="" id="{4E7124FD-A9E6-49DA-B2D3-4C868E3C90AD}"/>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xmlns=""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xmlns=""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xmlns=""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xmlns=""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xmlns=""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xmlns=""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xmlns=""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xmlns=""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xmlns=""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xmlns=""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xmlns=""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xmlns=""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xmlns=""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xmlns=""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xmlns=""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xmlns=""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xmlns=""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xmlns=""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xmlns=""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xmlns=""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xmlns=""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xmlns=""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xmlns=""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xmlns=""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AF4CE-F455-4A31-8ED6-5841DF599BE9}"/>
              </a:ext>
            </a:extLst>
          </p:cNvPr>
          <p:cNvSpPr>
            <a:spLocks noGrp="1"/>
          </p:cNvSpPr>
          <p:nvPr>
            <p:ph type="title"/>
          </p:nvPr>
        </p:nvSpPr>
        <p:spPr>
          <a:xfrm>
            <a:off x="838200" y="365125"/>
            <a:ext cx="10515600" cy="1325563"/>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B6609-6A41-45F4-9B8B-9A6DEABB9A21}"/>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xmlns=""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85B3E-9C3B-48E3-BA88-7B18BAC8BCD5}"/>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xmlns=""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xmlns=""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xmlns=""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xmlns=""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xmlns=""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xmlns=""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xmlns=""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3336D-E3BE-45DB-B625-753732F9F7F0}"/>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57916-404D-41BC-B080-9B6CBA9F95C2}"/>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xmlns=""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xmlns=""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xmlns=""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xmlns=""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xmlns=""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xmlns=""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xmlns=""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xmlns=""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xmlns=""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xmlns=""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xmlns=""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xmlns=""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xmlns=""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xmlns=""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6" name="Picture Placeholder 12">
            <a:extLst>
              <a:ext uri="{FF2B5EF4-FFF2-40B4-BE49-F238E27FC236}">
                <a16:creationId xmlns:a16="http://schemas.microsoft.com/office/drawing/2014/main" xmlns=""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7" name="Picture Placeholder 12">
            <a:extLst>
              <a:ext uri="{FF2B5EF4-FFF2-40B4-BE49-F238E27FC236}">
                <a16:creationId xmlns:a16="http://schemas.microsoft.com/office/drawing/2014/main" xmlns=""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8" name="Picture Placeholder 9">
            <a:extLst>
              <a:ext uri="{FF2B5EF4-FFF2-40B4-BE49-F238E27FC236}">
                <a16:creationId xmlns:a16="http://schemas.microsoft.com/office/drawing/2014/main" xmlns=""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xmlns="" id="{08EB3F0B-0F1D-42D2-B6C2-D4D6D82571E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xmlns=""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xmlns=""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xmlns=""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xmlns=""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xmlns=""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xmlns=""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xmlns=""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xmlns=""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9" name="Graphic 13">
            <a:extLst>
              <a:ext uri="{FF2B5EF4-FFF2-40B4-BE49-F238E27FC236}">
                <a16:creationId xmlns:a16="http://schemas.microsoft.com/office/drawing/2014/main" xmlns=""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xmlns=""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xmlns=""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xmlns=""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xmlns=""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xmlns=""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xmlns=""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xmlns=""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xmlns=""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xmlns=""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xmlns=""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chart</a:t>
            </a:r>
            <a:endParaRPr lang="en-US" noProof="0" dirty="0"/>
          </a:p>
        </p:txBody>
      </p:sp>
      <p:sp>
        <p:nvSpPr>
          <p:cNvPr id="8" name="Graphic 13">
            <a:extLst>
              <a:ext uri="{FF2B5EF4-FFF2-40B4-BE49-F238E27FC236}">
                <a16:creationId xmlns:a16="http://schemas.microsoft.com/office/drawing/2014/main" xmlns=""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xmlns=""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xmlns=""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xmlns=""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xmlns=""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xmlns=""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xmlns=""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xmlns=""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xmlns=""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xmlns=""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xmlns=""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xmlns=""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xmlns=""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xmlns=""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xmlns=""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xmlns=""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xmlns=""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xmlns=""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xmlns=""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xmlns=""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xmlns=""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xmlns=""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xmlns=""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xmlns=""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3A672-E2C9-49A3-B8D1-665F05ADB8BC}"/>
              </a:ext>
            </a:extLst>
          </p:cNvPr>
          <p:cNvSpPr>
            <a:spLocks noGrp="1"/>
          </p:cNvSpPr>
          <p:nvPr>
            <p:ph type="title"/>
          </p:nvPr>
        </p:nvSpPr>
        <p:spPr bwMode="grayWhite">
          <a:xfrm>
            <a:off x="345440" y="1280061"/>
            <a:ext cx="11501119" cy="2932924"/>
          </a:xfrm>
        </p:spPr>
        <p:txBody>
          <a:bodyPr/>
          <a:lstStyle/>
          <a:p>
            <a:r>
              <a:rPr lang="en-US" sz="6000" dirty="0" smtClean="0">
                <a:latin typeface="Times New Roman" panose="02020603050405020304" pitchFamily="18" charset="0"/>
                <a:cs typeface="Times New Roman" panose="02020603050405020304" pitchFamily="18" charset="0"/>
              </a:rPr>
              <a:t>STOCK PRICE PREDICTION</a:t>
            </a:r>
            <a:endParaRPr lang="ru-RU" sz="6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8565D450-CF0E-4B12-945F-D0057946DD7C}"/>
              </a:ext>
            </a:extLst>
          </p:cNvPr>
          <p:cNvSpPr>
            <a:spLocks noGrp="1"/>
          </p:cNvSpPr>
          <p:nvPr>
            <p:ph type="body" sz="quarter" idx="13"/>
          </p:nvPr>
        </p:nvSpPr>
        <p:spPr bwMode="grayWhite">
          <a:xfrm>
            <a:off x="2773680" y="3789680"/>
            <a:ext cx="8397942" cy="2550160"/>
          </a:xfrm>
        </p:spPr>
        <p:txBody>
          <a:bodyPr/>
          <a:lstStyle/>
          <a:p>
            <a:r>
              <a:rPr lang="en-US" dirty="0" smtClean="0"/>
              <a:t>    ---    BY </a:t>
            </a:r>
          </a:p>
          <a:p>
            <a:r>
              <a:rPr lang="en-US" sz="3200" dirty="0" smtClean="0"/>
              <a:t> </a:t>
            </a:r>
            <a:r>
              <a:rPr lang="en-US" sz="2000" dirty="0" smtClean="0"/>
              <a:t>2110030105 </a:t>
            </a:r>
            <a:r>
              <a:rPr lang="en-US" sz="2000" dirty="0"/>
              <a:t>SHIREEN</a:t>
            </a:r>
          </a:p>
          <a:p>
            <a:r>
              <a:rPr lang="en-US" sz="2000" dirty="0" smtClean="0"/>
              <a:t>  2110039472 G.SRIRAG                                                       </a:t>
            </a:r>
          </a:p>
          <a:p>
            <a:r>
              <a:rPr lang="en-US" sz="2000" dirty="0" smtClean="0"/>
              <a:t>                   2110030352 T.NIKITHA REDDY</a:t>
            </a:r>
          </a:p>
          <a:p>
            <a:r>
              <a:rPr lang="en-US" sz="2000" dirty="0" smtClean="0"/>
              <a:t>      2110030449 A.VARSHINI</a:t>
            </a:r>
          </a:p>
          <a:p>
            <a:r>
              <a:rPr lang="en-US" sz="2000" dirty="0" smtClean="0"/>
              <a:t>     2110030320 S.NIKHITHA</a:t>
            </a:r>
          </a:p>
          <a:p>
            <a:r>
              <a:rPr lang="en-US" dirty="0" smtClean="0"/>
              <a:t> </a:t>
            </a:r>
            <a:endParaRPr lang="ru-RU" dirty="0"/>
          </a:p>
        </p:txBody>
      </p:sp>
    </p:spTree>
    <p:extLst>
      <p:ext uri="{BB962C8B-B14F-4D97-AF65-F5344CB8AC3E}">
        <p14:creationId xmlns:p14="http://schemas.microsoft.com/office/powerpoint/2010/main" val="297159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9E6DE-5C41-4023-A6ED-24BA66E6767E}"/>
              </a:ext>
            </a:extLst>
          </p:cNvPr>
          <p:cNvSpPr>
            <a:spLocks noGrp="1"/>
          </p:cNvSpPr>
          <p:nvPr>
            <p:ph type="title"/>
          </p:nvPr>
        </p:nvSpPr>
        <p:spPr/>
        <p:txBody>
          <a:bodyPr>
            <a:normAutofit/>
          </a:bodyPr>
          <a:lstStyle/>
          <a:p>
            <a:r>
              <a:rPr lang="en-US" sz="3600" dirty="0" smtClean="0">
                <a:latin typeface="Cambria" panose="02040503050406030204" pitchFamily="18" charset="0"/>
                <a:ea typeface="Cambria" panose="02040503050406030204" pitchFamily="18" charset="0"/>
              </a:rPr>
              <a:t>                              INTRODUCTION</a:t>
            </a:r>
            <a:endParaRPr lang="en-US" sz="36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xmlns=""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
        <p:nvSpPr>
          <p:cNvPr id="3" name="Content Placeholder 2"/>
          <p:cNvSpPr>
            <a:spLocks noGrp="1"/>
          </p:cNvSpPr>
          <p:nvPr>
            <p:ph idx="1"/>
          </p:nvPr>
        </p:nvSpPr>
        <p:spPr/>
        <p:txBody>
          <a:bodyPr>
            <a:normAutofit/>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Stock 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51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PROBLEM STATEMENT</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3</a:t>
            </a:fld>
            <a:endParaRPr lang="en-US" noProof="0" dirty="0"/>
          </a:p>
        </p:txBody>
      </p:sp>
      <p:sp>
        <p:nvSpPr>
          <p:cNvPr id="6" name="Content Placeholder 5"/>
          <p:cNvSpPr>
            <a:spLocks noGrp="1"/>
          </p:cNvSpPr>
          <p:nvPr>
            <p:ph idx="1"/>
          </p:nvPr>
        </p:nvSpPr>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Stock market prediction and analysis are some of the most difficult jobs to complete. There are numerous causes for this, including market volatility and a variety of other dependent and independent variables that influence the value of a certain stock in the market. These variables make it extremely difficult for any stock market expert to anticipate the rise and fall of the market with great precision.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417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IN" sz="3600" dirty="0">
                <a:latin typeface="Cambria" panose="02040503050406030204" pitchFamily="18" charset="0"/>
                <a:ea typeface="Cambria" panose="02040503050406030204" pitchFamily="18" charset="0"/>
              </a:rPr>
              <a:t>LITERATURE REVIEW </a:t>
            </a:r>
            <a:endParaRPr lang="en-IN" sz="35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xmlns="" id="{E45C8C93-8D1C-4B92-87D4-43C5CF877594}"/>
              </a:ext>
            </a:extLst>
          </p:cNvPr>
          <p:cNvSpPr>
            <a:spLocks noGrp="1"/>
          </p:cNvSpPr>
          <p:nvPr>
            <p:ph type="ftr" sz="quarter" idx="11"/>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08C1B33C-CD10-46DE-98D6-94BCA8759EB7}"/>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
        <p:nvSpPr>
          <p:cNvPr id="7" name="Content Placeholder 6"/>
          <p:cNvSpPr>
            <a:spLocks noGrp="1"/>
          </p:cNvSpPr>
          <p:nvPr>
            <p:ph idx="1"/>
          </p:nvPr>
        </p:nvSpPr>
        <p:spPr/>
        <p:txBody>
          <a:bodyPr>
            <a:normAutofit fontScale="92500" lnSpcReduction="10000"/>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Research in finance has explored how stock markets are affected by their multi- source and heterogeneous data on some scales. Multi-source heterogeneous </a:t>
            </a:r>
            <a:r>
              <a:rPr lang="en-US" dirty="0" smtClean="0">
                <a:latin typeface="Calibri" panose="020F0502020204030204" pitchFamily="34" charset="0"/>
                <a:ea typeface="Calibri" panose="020F0502020204030204" pitchFamily="34" charset="0"/>
                <a:cs typeface="Calibri" panose="020F0502020204030204" pitchFamily="34" charset="0"/>
              </a:rPr>
              <a:t>data in the stock </a:t>
            </a:r>
            <a:r>
              <a:rPr lang="en-US" dirty="0">
                <a:latin typeface="Calibri" panose="020F0502020204030204" pitchFamily="34" charset="0"/>
                <a:ea typeface="Calibri" panose="020F0502020204030204" pitchFamily="34" charset="0"/>
                <a:cs typeface="Calibri" panose="020F0502020204030204" pitchFamily="34" charset="0"/>
              </a:rPr>
              <a:t>market means that the data of the stock market includes data </a:t>
            </a:r>
            <a:r>
              <a:rPr lang="en-US" dirty="0" smtClean="0">
                <a:latin typeface="Calibri" panose="020F0502020204030204" pitchFamily="34" charset="0"/>
                <a:ea typeface="Calibri" panose="020F0502020204030204" pitchFamily="34" charset="0"/>
                <a:cs typeface="Calibri" panose="020F0502020204030204" pitchFamily="34" charset="0"/>
              </a:rPr>
              <a:t>from different </a:t>
            </a:r>
            <a:r>
              <a:rPr lang="en-US" dirty="0">
                <a:latin typeface="Calibri" panose="020F0502020204030204" pitchFamily="34" charset="0"/>
                <a:ea typeface="Calibri" panose="020F0502020204030204" pitchFamily="34" charset="0"/>
                <a:cs typeface="Calibri" panose="020F0502020204030204" pitchFamily="34" charset="0"/>
              </a:rPr>
              <a:t>sources such as the stock market, the foreign exchange market and even the </a:t>
            </a:r>
            <a:r>
              <a:rPr lang="en-US" dirty="0" smtClean="0">
                <a:latin typeface="Calibri" panose="020F0502020204030204" pitchFamily="34" charset="0"/>
                <a:ea typeface="Calibri" panose="020F0502020204030204" pitchFamily="34" charset="0"/>
                <a:cs typeface="Calibri" panose="020F0502020204030204" pitchFamily="34" charset="0"/>
              </a:rPr>
              <a:t>weather system</a:t>
            </a:r>
            <a:r>
              <a:rPr lang="en-US" dirty="0">
                <a:latin typeface="Calibri" panose="020F0502020204030204" pitchFamily="34" charset="0"/>
                <a:ea typeface="Calibri" panose="020F0502020204030204" pitchFamily="34" charset="0"/>
                <a:cs typeface="Calibri" panose="020F0502020204030204" pitchFamily="34" charset="0"/>
              </a:rPr>
              <a:t>, as well as the structure of stock prices, trading volumes, and stock news, announcements and social networks. and other unstructured data. In particular, </a:t>
            </a:r>
            <a:r>
              <a:rPr lang="en-US" dirty="0" smtClean="0">
                <a:latin typeface="Calibri" panose="020F0502020204030204" pitchFamily="34" charset="0"/>
                <a:ea typeface="Calibri" panose="020F0502020204030204" pitchFamily="34" charset="0"/>
                <a:cs typeface="Calibri" panose="020F0502020204030204" pitchFamily="34" charset="0"/>
              </a:rPr>
              <a:t>the efficient </a:t>
            </a:r>
            <a:r>
              <a:rPr lang="en-US" dirty="0">
                <a:latin typeface="Calibri" panose="020F0502020204030204" pitchFamily="34" charset="0"/>
                <a:ea typeface="Calibri" panose="020F0502020204030204" pitchFamily="34" charset="0"/>
                <a:cs typeface="Calibri" panose="020F0502020204030204" pitchFamily="34" charset="0"/>
              </a:rPr>
              <a:t>market hypothesis believes that information from various sources in the </a:t>
            </a:r>
            <a:r>
              <a:rPr lang="en-US" dirty="0" smtClean="0">
                <a:latin typeface="Calibri" panose="020F0502020204030204" pitchFamily="34" charset="0"/>
                <a:ea typeface="Calibri" panose="020F0502020204030204" pitchFamily="34" charset="0"/>
                <a:cs typeface="Calibri" panose="020F0502020204030204" pitchFamily="34" charset="0"/>
              </a:rPr>
              <a:t>stock market </a:t>
            </a:r>
            <a:r>
              <a:rPr lang="en-US" dirty="0">
                <a:latin typeface="Calibri" panose="020F0502020204030204" pitchFamily="34" charset="0"/>
                <a:ea typeface="Calibri" panose="020F0502020204030204" pitchFamily="34" charset="0"/>
                <a:cs typeface="Calibri" panose="020F0502020204030204" pitchFamily="34" charset="0"/>
              </a:rPr>
              <a:t>will have an impact on the stock market, while behavioral </a:t>
            </a:r>
            <a:r>
              <a:rPr lang="en-US" dirty="0" smtClean="0">
                <a:latin typeface="Calibri" panose="020F0502020204030204" pitchFamily="34" charset="0"/>
                <a:ea typeface="Calibri" panose="020F0502020204030204" pitchFamily="34" charset="0"/>
                <a:cs typeface="Calibri" panose="020F0502020204030204" pitchFamily="34" charset="0"/>
              </a:rPr>
              <a:t>finance believes that financial </a:t>
            </a:r>
            <a:r>
              <a:rPr lang="en-US" dirty="0">
                <a:latin typeface="Calibri" panose="020F0502020204030204" pitchFamily="34" charset="0"/>
                <a:ea typeface="Calibri" panose="020F0502020204030204" pitchFamily="34" charset="0"/>
                <a:cs typeface="Calibri" panose="020F0502020204030204" pitchFamily="34" charset="0"/>
              </a:rPr>
              <a:t>markets are explained, studied and predicted from the individual </a:t>
            </a:r>
            <a:r>
              <a:rPr lang="en-US" dirty="0" smtClean="0">
                <a:latin typeface="Calibri" panose="020F0502020204030204" pitchFamily="34" charset="0"/>
                <a:ea typeface="Calibri" panose="020F0502020204030204" pitchFamily="34" charset="0"/>
                <a:cs typeface="Calibri" panose="020F0502020204030204" pitchFamily="34" charset="0"/>
              </a:rPr>
              <a:t>behaviors of </a:t>
            </a:r>
            <a:r>
              <a:rPr lang="en-US" dirty="0">
                <a:latin typeface="Calibri" panose="020F0502020204030204" pitchFamily="34" charset="0"/>
                <a:ea typeface="Calibri" panose="020F0502020204030204" pitchFamily="34" charset="0"/>
                <a:cs typeface="Calibri" panose="020F0502020204030204" pitchFamily="34" charset="0"/>
              </a:rPr>
              <a:t>traders and the motivations that produce such </a:t>
            </a:r>
            <a:r>
              <a:rPr lang="en-US" dirty="0" smtClean="0">
                <a:latin typeface="Calibri" panose="020F0502020204030204" pitchFamily="34" charset="0"/>
                <a:ea typeface="Calibri" panose="020F0502020204030204" pitchFamily="34" charset="0"/>
                <a:cs typeface="Calibri" panose="020F0502020204030204" pitchFamily="34" charset="0"/>
              </a:rPr>
              <a:t>behaviors.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00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DATASET COLLECTION</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5</a:t>
            </a:fld>
            <a:endParaRPr lang="en-US" noProof="0" dirty="0"/>
          </a:p>
        </p:txBody>
      </p:sp>
      <p:sp>
        <p:nvSpPr>
          <p:cNvPr id="3" name="Content Placeholder 2"/>
          <p:cNvSpPr>
            <a:spLocks noGrp="1"/>
          </p:cNvSpPr>
          <p:nvPr>
            <p:ph idx="1"/>
          </p:nvPr>
        </p:nvSpPr>
        <p:spPr/>
        <p:txBody>
          <a:bodyPr/>
          <a:lstStyle/>
          <a:p>
            <a:pPr marL="0" indent="0">
              <a:buNone/>
            </a:pPr>
            <a:endParaRPr lang="en-IN" dirty="0" smtClean="0">
              <a:latin typeface="Calibri" panose="020F0502020204030204" pitchFamily="34" charset="0"/>
              <a:ea typeface="Calibri" panose="020F0502020204030204" pitchFamily="34" charset="0"/>
              <a:cs typeface="Calibri" panose="020F0502020204030204" pitchFamily="34" charset="0"/>
            </a:endParaRPr>
          </a:p>
          <a:p>
            <a:r>
              <a:rPr lang="en-US" dirty="0" smtClean="0">
                <a:latin typeface="Calibri" panose="020F0502020204030204" pitchFamily="34" charset="0"/>
                <a:ea typeface="Calibri" panose="020F0502020204030204" pitchFamily="34" charset="0"/>
                <a:cs typeface="Calibri" panose="020F0502020204030204" pitchFamily="34" charset="0"/>
              </a:rPr>
              <a:t>CSV data set</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ea typeface="Calibri" panose="020F0502020204030204" pitchFamily="34" charset="0"/>
                <a:cs typeface="Calibri" panose="020F0502020204030204" pitchFamily="34" charset="0"/>
              </a:rPr>
              <a:t>         https://drive.google.com/drive/folders/1q9P19c4Ae0N55tWePg7BfWBYqdCR2YVB</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633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REQUIREMENTS</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6</a:t>
            </a:fld>
            <a:endParaRPr lang="en-US" noProof="0" dirty="0"/>
          </a:p>
        </p:txBody>
      </p:sp>
      <p:sp>
        <p:nvSpPr>
          <p:cNvPr id="3" name="Content Placeholder 2"/>
          <p:cNvSpPr>
            <a:spLocks noGrp="1"/>
          </p:cNvSpPr>
          <p:nvPr>
            <p:ph idx="1"/>
          </p:nvPr>
        </p:nvSpPr>
        <p:spPr/>
        <p:txBody>
          <a:bodyPr/>
          <a:lstStyle/>
          <a:p>
            <a:r>
              <a:rPr lang="en-US" dirty="0" smtClean="0"/>
              <a:t>Python</a:t>
            </a:r>
          </a:p>
          <a:p>
            <a:r>
              <a:rPr lang="en-US" dirty="0" smtClean="0"/>
              <a:t>Data set</a:t>
            </a:r>
            <a:endParaRPr lang="en-IN" dirty="0"/>
          </a:p>
        </p:txBody>
      </p:sp>
    </p:spTree>
    <p:extLst>
      <p:ext uri="{BB962C8B-B14F-4D97-AF65-F5344CB8AC3E}">
        <p14:creationId xmlns:p14="http://schemas.microsoft.com/office/powerpoint/2010/main" val="77019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80A15-7E49-40AD-A17E-9EA098747866}">
  <ds:schemaRefs>
    <ds:schemaRef ds:uri="http://schemas.microsoft.com/office/2006/metadata/properties"/>
    <ds:schemaRef ds:uri="71af3243-3dd4-4a8d-8c0d-dd76da1f02a5"/>
    <ds:schemaRef ds:uri="http://purl.org/dc/dcmitype/"/>
    <ds:schemaRef ds:uri="http://www.w3.org/XML/1998/namespace"/>
    <ds:schemaRef ds:uri="http://schemas.microsoft.com/office/2006/documentManagement/types"/>
    <ds:schemaRef ds:uri="http://purl.org/dc/terms/"/>
    <ds:schemaRef ds:uri="16c05727-aa75-4e4a-9b5f-8a80a1165891"/>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A3B73D12-7B2D-4DCB-83EA-85380446C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0</TotalTime>
  <Words>360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 Antiqua</vt:lpstr>
      <vt:lpstr>Calibri</vt:lpstr>
      <vt:lpstr>Cambria</vt:lpstr>
      <vt:lpstr>Edwardian Script ITC</vt:lpstr>
      <vt:lpstr>Times New Roman</vt:lpstr>
      <vt:lpstr>Office Theme</vt:lpstr>
      <vt:lpstr>STOCK PRICE PREDICTION</vt:lpstr>
      <vt:lpstr>                              INTRODUCTION</vt:lpstr>
      <vt:lpstr>PROBLEM STATEMENT</vt:lpstr>
      <vt:lpstr>LITERATURE REVIEW </vt:lpstr>
      <vt:lpstr>DATASET COLLECTION</vt:lpstr>
      <vt:lpstr>REQUIREMENTS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2022-12-02T15:12:21Z</dcterms:created>
  <dcterms:modified xsi:type="dcterms:W3CDTF">2023-02-17T05:33:48Z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