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rgbClr val="00CCFF"/>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rgbClr val="00CCFF"/>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b="1" dirty="0" err="1">
                <a:latin typeface="Arial Rounded MT Bold" panose="020F0704030504030204" pitchFamily="34" charset="0"/>
              </a:rPr>
              <a:t>SriRAGHAVAN</a:t>
            </a:r>
            <a:r>
              <a:rPr lang="en-US" sz="2800" b="1" dirty="0">
                <a:latin typeface="Arial Rounded MT Bold" panose="020F0704030504030204" pitchFamily="34" charset="0"/>
              </a:rPr>
              <a:t> K</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030287" y="1884892"/>
            <a:ext cx="10131425" cy="3649133"/>
          </a:xfrm>
        </p:spPr>
        <p:txBody>
          <a:bodyPr>
            <a:noAutofit/>
          </a:bodyPr>
          <a:lstStyle/>
          <a:p>
            <a:r>
              <a:rPr lang="en-US" sz="2000" b="1" dirty="0">
                <a:latin typeface="Calibri"/>
                <a:ea typeface="+mn-lt"/>
                <a:cs typeface="+mn-lt"/>
              </a:rPr>
              <a:t>Looking ahead, our solution holds promise for further enhancements and innovations.</a:t>
            </a:r>
          </a:p>
          <a:p>
            <a:r>
              <a:rPr lang="en-US" sz="2000" b="1" dirty="0">
                <a:latin typeface="Calibri"/>
                <a:ea typeface="+mn-lt"/>
                <a:cs typeface="+mn-lt"/>
              </a:rPr>
              <a:t>We envision integrating additional machine learning techniques and data sources to enhance detection accuracy.</a:t>
            </a:r>
          </a:p>
          <a:p>
            <a:r>
              <a:rPr lang="en-US" sz="2000" b="1" dirty="0">
                <a:latin typeface="Calibri"/>
                <a:ea typeface="+mn-lt"/>
                <a:cs typeface="+mn-lt"/>
              </a:rPr>
              <a:t>Furthermore, seamless integration with existing cybersecurity frameworks will extend the reach and effectiveness of our solution.</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rgbClr val="00CCFF"/>
                </a:solidFill>
                <a:latin typeface="Arial Rounded MT Bold" panose="020F0704030504030204" pitchFamily="34" charset="0"/>
              </a:rPr>
              <a:t>Outline</a:t>
            </a:r>
            <a:r>
              <a:rPr lang="en-US" b="1" dirty="0">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904875" y="1617662"/>
            <a:ext cx="10782300" cy="4725987"/>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847726" y="1002241"/>
            <a:ext cx="10953749" cy="4491567"/>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p>
          <a:p>
            <a:pPr marL="0" indent="0" algn="just">
              <a:buNone/>
            </a:pPr>
            <a:endParaRPr lang="en-US" sz="2200" b="1" dirty="0">
              <a:latin typeface="Arial" panose="020B0604020202020204" pitchFamily="34" charset="0"/>
              <a:ea typeface="+mn-lt"/>
              <a:cs typeface="Arial" panose="020B0604020202020204" pitchFamily="34" charset="0"/>
            </a:endParaRPr>
          </a:p>
          <a:p>
            <a:pPr marL="0" indent="0" algn="just">
              <a:buNone/>
            </a:pPr>
            <a:r>
              <a:rPr lang="en-US" sz="2400" b="1" dirty="0">
                <a:latin typeface="Arial"/>
                <a:ea typeface="+mn-lt"/>
                <a:cs typeface="Arial"/>
              </a:rPr>
              <a:t>In today's digital age, cybersecurity threats are ever-present and evolving at an alarming rate.- Among these threats, keyloggers stand out as stealthy software tools designed to monitor and record keystrokes on a user's computer without their knowledge.- Keyloggers pose a significant risk to both individuals and organizations, as they can capture sensitive information such as passwords, credit card details, and other personal data, leading to identity theft, financial loss, and privacy breaches.</a:t>
            </a:r>
            <a:endParaRPr lang="en-IN" sz="2400" dirty="0"/>
          </a:p>
          <a:p>
            <a:pPr marL="0" indent="0" algn="just">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685801" y="1604433"/>
            <a:ext cx="10131425" cy="3649133"/>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rgbClr val="00CCFF"/>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030287" y="2294467"/>
            <a:ext cx="10131425" cy="3649133"/>
          </a:xfrm>
        </p:spPr>
        <p:txBody>
          <a:bodyPr>
            <a:noAutofit/>
          </a:bodyPr>
          <a:lstStyle/>
          <a:p>
            <a:pPr marL="305435" indent="-305435"/>
            <a:r>
              <a:rPr lang="en-US" sz="1600" b="1" dirty="0">
                <a:latin typeface="Arial" panose="020B0604020202020204" pitchFamily="34" charset="0"/>
                <a:cs typeface="Arial" panose="020B0604020202020204" pitchFamily="34" charset="0"/>
              </a:rPr>
              <a:t> </a:t>
            </a:r>
            <a:r>
              <a:rPr lang="en-US" sz="1600" b="1" dirty="0">
                <a:latin typeface="Calibri"/>
                <a:ea typeface="+mn-lt"/>
                <a:cs typeface="+mn-lt"/>
              </a:rPr>
              <a:t>Our solution combines signature-based detection, anomaly detection, and behavior analysis to effectively combat keylogger threats.</a:t>
            </a:r>
          </a:p>
          <a:p>
            <a:pPr marL="305435" indent="-305435"/>
            <a:r>
              <a:rPr lang="en-US" sz="1600" b="1" dirty="0">
                <a:latin typeface="Calibri"/>
                <a:ea typeface="+mn-lt"/>
                <a:cs typeface="+mn-lt"/>
              </a:rPr>
              <a:t>Utilizing machine learning, our system dynamically adapts to new threats, ensuring continuous protection.</a:t>
            </a:r>
          </a:p>
          <a:p>
            <a:pPr marL="305435" indent="-305435"/>
            <a:r>
              <a:rPr lang="en-US" sz="1600" b="1" dirty="0">
                <a:latin typeface="Calibri"/>
                <a:ea typeface="+mn-lt"/>
                <a:cs typeface="+mn-lt"/>
              </a:rPr>
              <a:t>Proactive prevention features such as real-time keystroke encryption and secure input handling mitigate data compromise.</a:t>
            </a:r>
          </a:p>
          <a:p>
            <a:pPr marL="305435" indent="-305435"/>
            <a:r>
              <a:rPr lang="en-US" sz="1600" b="1" dirty="0">
                <a:latin typeface="Calibri"/>
                <a:ea typeface="+mn-lt"/>
                <a:cs typeface="+mn-lt"/>
              </a:rPr>
              <a:t>User education is emphasized, with built-in training modules to empower users in recognizing and responding to keylogger threats.</a:t>
            </a:r>
          </a:p>
          <a:p>
            <a:pPr marL="305435" indent="-305435"/>
            <a:r>
              <a:rPr lang="en-US" sz="1600" b="1" dirty="0">
                <a:latin typeface="Calibri"/>
                <a:ea typeface="+mn-lt"/>
                <a:cs typeface="+mn-lt"/>
              </a:rPr>
              <a:t>Lightweight and compatible, our solution seamlessly integrates with existing cybersecurity infrastructures for easy deployment and management.</a:t>
            </a:r>
          </a:p>
          <a:p>
            <a:pPr marL="305435" indent="-305435"/>
            <a:r>
              <a:rPr lang="en-US" sz="1600" b="1" dirty="0">
                <a:latin typeface="Calibri"/>
                <a:ea typeface="+mn-lt"/>
                <a:cs typeface="+mn-lt"/>
              </a:rPr>
              <a:t>Regular updates and threat intelligence feeds keep our solution resilient against emerging threats.</a:t>
            </a:r>
            <a:endParaRPr lang="en-IN" sz="1600" dirty="0"/>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057276" y="1685925"/>
            <a:ext cx="10553699" cy="4914899"/>
          </a:xfrm>
        </p:spPr>
        <p:txBody>
          <a:bodyPr>
            <a:normAutofit fontScale="92500" lnSpcReduction="20000"/>
          </a:bodyPr>
          <a:lstStyle/>
          <a:p>
            <a:pPr marL="305435" indent="-305435">
              <a:lnSpc>
                <a:spcPct val="120000"/>
              </a:lnSpc>
            </a:pPr>
            <a:r>
              <a:rPr lang="en-US" sz="1800" b="1" dirty="0">
                <a:latin typeface="Calibri"/>
                <a:ea typeface="+mn-lt"/>
                <a:cs typeface="+mn-lt"/>
              </a:rPr>
              <a:t>Language: Our solution is developed primarily in Python, leveraging its versatility and extensive library support.</a:t>
            </a:r>
          </a:p>
          <a:p>
            <a:pPr marL="305435" indent="-305435">
              <a:lnSpc>
                <a:spcPct val="120000"/>
              </a:lnSpc>
            </a:pPr>
            <a:r>
              <a:rPr lang="en-US" sz="1800" b="1" dirty="0">
                <a:latin typeface="Calibri"/>
                <a:ea typeface="+mn-lt"/>
                <a:cs typeface="+mn-lt"/>
              </a:rPr>
              <a:t>Libraries: We utilize </a:t>
            </a:r>
            <a:r>
              <a:rPr lang="en-US" sz="1800" b="1" dirty="0" err="1">
                <a:latin typeface="Calibri"/>
                <a:ea typeface="+mn-lt"/>
                <a:cs typeface="+mn-lt"/>
              </a:rPr>
              <a:t>Tkinter</a:t>
            </a:r>
            <a:r>
              <a:rPr lang="en-US" sz="1800" b="1" dirty="0">
                <a:latin typeface="Calibri"/>
                <a:ea typeface="+mn-lt"/>
                <a:cs typeface="+mn-lt"/>
              </a:rPr>
              <a:t> for GUI development, </a:t>
            </a:r>
            <a:r>
              <a:rPr lang="en-US" sz="1800" b="1" dirty="0" err="1">
                <a:latin typeface="Calibri"/>
                <a:ea typeface="+mn-lt"/>
                <a:cs typeface="+mn-lt"/>
              </a:rPr>
              <a:t>pynput</a:t>
            </a:r>
            <a:r>
              <a:rPr lang="en-US" sz="1800" b="1" dirty="0">
                <a:latin typeface="Calibri"/>
                <a:ea typeface="+mn-lt"/>
                <a:cs typeface="+mn-lt"/>
              </a:rPr>
              <a:t> for keyboard monitoring functionality, and </a:t>
            </a:r>
            <a:r>
              <a:rPr lang="en-US" sz="1800" b="1" dirty="0" err="1">
                <a:latin typeface="Calibri"/>
                <a:ea typeface="+mn-lt"/>
                <a:cs typeface="+mn-lt"/>
              </a:rPr>
              <a:t>json</a:t>
            </a:r>
            <a:r>
              <a:rPr lang="en-US" sz="1800" b="1" dirty="0">
                <a:latin typeface="Calibri"/>
                <a:ea typeface="+mn-lt"/>
                <a:cs typeface="+mn-lt"/>
              </a:rPr>
              <a:t> for data serialization.</a:t>
            </a:r>
          </a:p>
          <a:p>
            <a:pPr marL="305435" indent="-305435">
              <a:lnSpc>
                <a:spcPct val="120000"/>
              </a:lnSpc>
            </a:pPr>
            <a:r>
              <a:rPr lang="en-US" sz="1800" b="1" dirty="0">
                <a:latin typeface="Calibri"/>
                <a:ea typeface="+mn-lt"/>
                <a:cs typeface="+mn-lt"/>
              </a:rPr>
              <a:t>System Requirements: The system requires a Python environment with </a:t>
            </a:r>
            <a:r>
              <a:rPr lang="en-US" sz="1800" b="1" dirty="0" err="1">
                <a:latin typeface="Calibri"/>
                <a:ea typeface="+mn-lt"/>
                <a:cs typeface="+mn-lt"/>
              </a:rPr>
              <a:t>Tkinter</a:t>
            </a:r>
            <a:r>
              <a:rPr lang="en-US" sz="1800" b="1" dirty="0">
                <a:latin typeface="Calibri"/>
                <a:ea typeface="+mn-lt"/>
                <a:cs typeface="+mn-lt"/>
              </a:rPr>
              <a:t> and </a:t>
            </a:r>
            <a:r>
              <a:rPr lang="en-US" sz="1800" b="1" dirty="0" err="1">
                <a:latin typeface="Calibri"/>
                <a:ea typeface="+mn-lt"/>
                <a:cs typeface="+mn-lt"/>
              </a:rPr>
              <a:t>pynput</a:t>
            </a:r>
            <a:r>
              <a:rPr lang="en-US" sz="1800" b="1" dirty="0">
                <a:latin typeface="Calibri"/>
                <a:ea typeface="+mn-lt"/>
                <a:cs typeface="+mn-lt"/>
              </a:rPr>
              <a:t> libraries installed.</a:t>
            </a:r>
          </a:p>
          <a:p>
            <a:pPr marL="305435" indent="-305435">
              <a:lnSpc>
                <a:spcPct val="120000"/>
              </a:lnSpc>
            </a:pPr>
            <a:r>
              <a:rPr lang="en-US" sz="1800" b="1" dirty="0">
                <a:latin typeface="Calibri"/>
                <a:ea typeface="+mn-lt"/>
                <a:cs typeface="+mn-lt"/>
              </a:rPr>
              <a:t>Methodology: Our development methodology follows agile principles, with a focus on user requirements, modularity, and rigorous testing.</a:t>
            </a:r>
          </a:p>
          <a:p>
            <a:pPr marL="305435" indent="-305435">
              <a:lnSpc>
                <a:spcPct val="120000"/>
              </a:lnSpc>
            </a:pPr>
            <a:r>
              <a:rPr lang="en-US" sz="1800" b="1" dirty="0">
                <a:latin typeface="Calibri"/>
                <a:ea typeface="+mn-lt"/>
                <a:cs typeface="+mn-lt"/>
              </a:rPr>
              <a:t>Development Process: We prioritize user-centric requirements gathering, followed by iterative development cycles emphasizing code quality and reliability.</a:t>
            </a:r>
          </a:p>
          <a:p>
            <a:pPr marL="305435" indent="-305435">
              <a:lnSpc>
                <a:spcPct val="120000"/>
              </a:lnSpc>
            </a:pPr>
            <a:r>
              <a:rPr lang="en-US" sz="1800" b="1" dirty="0">
                <a:latin typeface="Calibri"/>
                <a:ea typeface="+mn-lt"/>
                <a:cs typeface="+mn-lt"/>
              </a:rPr>
              <a:t>Testing and Quality Assurance: Rigorous testing, including unit tests and integration tests, ensures functionality, security, and performance.</a:t>
            </a:r>
          </a:p>
          <a:p>
            <a:pPr marL="305435" indent="-305435">
              <a:lnSpc>
                <a:spcPct val="120000"/>
              </a:lnSpc>
            </a:pPr>
            <a:r>
              <a:rPr lang="en-US" sz="1800" b="1" dirty="0">
                <a:latin typeface="Calibri"/>
                <a:ea typeface="+mn-lt"/>
                <a:cs typeface="+mn-lt"/>
              </a:rPr>
              <a:t>Deployment and Automation: Automation tools such as Jenkins and Docker streamline deployment processes, ensuring efficiency and consistency.</a:t>
            </a:r>
          </a:p>
          <a:p>
            <a:pPr marL="305435" indent="-305435">
              <a:lnSpc>
                <a:spcPct val="120000"/>
              </a:lnSpc>
            </a:pPr>
            <a:r>
              <a:rPr lang="en-US" sz="1800" b="1" dirty="0">
                <a:latin typeface="Calibri"/>
                <a:ea typeface="+mn-lt"/>
                <a:cs typeface="+mn-lt"/>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685801" y="1818217"/>
            <a:ext cx="11620499" cy="4906433"/>
          </a:xfrm>
        </p:spPr>
        <p:txBody>
          <a:bodyPr>
            <a:normAutofit fontScale="700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rgbClr val="00CCFF"/>
                </a:solidFill>
                <a:latin typeface="Arial Rounded MT Bold" panose="020F0704030504030204" pitchFamily="34" charset="0"/>
              </a:rPr>
              <a:t>Result:</a:t>
            </a:r>
          </a:p>
        </p:txBody>
      </p:sp>
      <p:pic>
        <p:nvPicPr>
          <p:cNvPr id="7" name="Content Placeholder 3">
            <a:extLst>
              <a:ext uri="{FF2B5EF4-FFF2-40B4-BE49-F238E27FC236}">
                <a16:creationId xmlns:a16="http://schemas.microsoft.com/office/drawing/2014/main" id="{083D5255-A044-D994-95B0-CD4C3A6CE282}"/>
              </a:ext>
            </a:extLst>
          </p:cNvPr>
          <p:cNvPicPr>
            <a:picLocks noGrp="1" noChangeAspect="1"/>
          </p:cNvPicPr>
          <p:nvPr>
            <p:ph sz="half" idx="1"/>
          </p:nvPr>
        </p:nvPicPr>
        <p:blipFill>
          <a:blip r:embed="rId2"/>
          <a:stretch>
            <a:fillRect/>
          </a:stretch>
        </p:blipFill>
        <p:spPr>
          <a:xfrm>
            <a:off x="685800" y="2481271"/>
            <a:ext cx="4995863" cy="2970196"/>
          </a:xfrm>
        </p:spPr>
      </p:pic>
      <p:pic>
        <p:nvPicPr>
          <p:cNvPr id="11" name="Content Placeholder 10">
            <a:extLst>
              <a:ext uri="{FF2B5EF4-FFF2-40B4-BE49-F238E27FC236}">
                <a16:creationId xmlns:a16="http://schemas.microsoft.com/office/drawing/2014/main" id="{DAD55610-9AD8-9B80-B824-3F86A5DAC75C}"/>
              </a:ext>
            </a:extLst>
          </p:cNvPr>
          <p:cNvPicPr>
            <a:picLocks noGrp="1" noChangeAspect="1"/>
          </p:cNvPicPr>
          <p:nvPr>
            <p:ph sz="half" idx="2"/>
          </p:nvPr>
        </p:nvPicPr>
        <p:blipFill>
          <a:blip r:embed="rId3"/>
          <a:stretch>
            <a:fillRect/>
          </a:stretch>
        </p:blipFill>
        <p:spPr>
          <a:xfrm>
            <a:off x="5821363" y="2481271"/>
            <a:ext cx="4995862" cy="2970196"/>
          </a:xfrm>
          <a:prstGeom prst="rect">
            <a:avLst/>
          </a:prstGeo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rgbClr val="00CCFF"/>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809626" y="723900"/>
            <a:ext cx="10131425" cy="4619625"/>
          </a:xfrm>
        </p:spPr>
        <p:txBody>
          <a:bodyPr>
            <a:normAutofit/>
          </a:bodyPr>
          <a:lstStyle/>
          <a:p>
            <a:pPr marL="305435" indent="-305435"/>
            <a:r>
              <a:rPr lang="en-US" sz="2000" b="1" dirty="0">
                <a:latin typeface="Calibri"/>
                <a:ea typeface="+mn-lt"/>
                <a:cs typeface="+mn-lt"/>
              </a:rPr>
              <a:t>In conclusion, keyloggers represent a formidable cybersecurity challenge, demanding proactive mitigation strategies.</a:t>
            </a:r>
          </a:p>
          <a:p>
            <a:pPr marL="305435" indent="-305435"/>
            <a:r>
              <a:rPr lang="en-US" sz="2000" b="1" dirty="0">
                <a:latin typeface="Calibri"/>
                <a:ea typeface="+mn-lt"/>
                <a:cs typeface="+mn-lt"/>
              </a:rPr>
              <a:t>Our solution offers a robust defense against keylogger threats, ensuring the security and integrity of sensitive information.</a:t>
            </a:r>
          </a:p>
          <a:p>
            <a:pPr marL="305435" indent="-305435"/>
            <a:r>
              <a:rPr lang="en-US" sz="2000" b="1" dirty="0">
                <a:latin typeface="Calibri"/>
                <a:ea typeface="+mn-lt"/>
                <a:cs typeface="+mn-lt"/>
              </a:rPr>
              <a:t>By investing in innovative cybersecurity solutions, we empower individuals and organizations to navigate the digital landscape with confidence.</a:t>
            </a:r>
            <a:endParaRPr lang="en-IN" sz="2000" b="1" dirty="0">
              <a:latin typeface="Calibri"/>
              <a:ea typeface="+mn-lt"/>
              <a:cs typeface="+mn-lt"/>
            </a:endParaRP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{BD50ECF9-B09C-464A-83CC-A08C7C974C2E}tf03457452</Template>
  <TotalTime>50</TotalTime>
  <Words>679</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Calibri</vt:lpstr>
      <vt:lpstr>Calibri Light</vt:lpstr>
      <vt:lpstr>Celestial</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Sriraghavan K</cp:lastModifiedBy>
  <cp:revision>6</cp:revision>
  <dcterms:created xsi:type="dcterms:W3CDTF">2024-04-03T00:18:32Z</dcterms:created>
  <dcterms:modified xsi:type="dcterms:W3CDTF">2024-04-03T02:11:00Z</dcterms:modified>
</cp:coreProperties>
</file>