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4"/>
  </p:notesMasterIdLst>
  <p:sldIdLst>
    <p:sldId id="271" r:id="rId2"/>
    <p:sldId id="270" r:id="rId3"/>
    <p:sldId id="272" r:id="rId4"/>
    <p:sldId id="273" r:id="rId5"/>
    <p:sldId id="257" r:id="rId6"/>
    <p:sldId id="264" r:id="rId7"/>
    <p:sldId id="258" r:id="rId8"/>
    <p:sldId id="265" r:id="rId9"/>
    <p:sldId id="266" r:id="rId10"/>
    <p:sldId id="267" r:id="rId11"/>
    <p:sldId id="268" r:id="rId12"/>
    <p:sldId id="269" r:id="rId13"/>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9" autoAdjust="0"/>
  </p:normalViewPr>
  <p:slideViewPr>
    <p:cSldViewPr snapToGrid="0" snapToObjects="1">
      <p:cViewPr varScale="1">
        <p:scale>
          <a:sx n="55" d="100"/>
          <a:sy n="55" d="100"/>
        </p:scale>
        <p:origin x="1291"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20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dirty="0"/>
              <a:t>Hello, I’m </a:t>
            </a:r>
            <a:r>
              <a:rPr lang="en-US" dirty="0" err="1"/>
              <a:t>Sriraj</a:t>
            </a:r>
            <a:r>
              <a:rPr lang="en-US" dirty="0"/>
              <a:t> Acharya, a data analyst intern at </a:t>
            </a:r>
            <a:r>
              <a:rPr lang="en-US" dirty="0" err="1"/>
              <a:t>Atlitechnology</a:t>
            </a:r>
            <a:r>
              <a:rPr lang="en-US" dirty="0"/>
              <a:t>. Today, I will present my project titled </a:t>
            </a:r>
            <a:r>
              <a:rPr lang="en-US" b="1" dirty="0"/>
              <a:t>'WAVECON TELECOM ANALYSIS: 5G LAUNCH IMPACT ON WAVECON'S REVENUE.'</a:t>
            </a:r>
            <a:endParaRPr lang="en-US" dirty="0"/>
          </a:p>
          <a:p>
            <a:r>
              <a:rPr lang="en-US" dirty="0"/>
              <a:t>We will analyze the data to answer key questions about how the 5G launch has affected </a:t>
            </a:r>
            <a:r>
              <a:rPr lang="en-US" dirty="0" err="1"/>
              <a:t>Wavecon’s</a:t>
            </a:r>
            <a:r>
              <a:rPr lang="en-US" dirty="0"/>
              <a:t> revenue. This analysis explores the significant impact of 5G technology on </a:t>
            </a:r>
            <a:r>
              <a:rPr lang="en-US" dirty="0" err="1"/>
              <a:t>Wavecon's</a:t>
            </a:r>
            <a:r>
              <a:rPr lang="en-US" dirty="0"/>
              <a:t> revenue. We will look at key metrics, trends, and forecasts to understand how 5G adoption has reshaped market dynamics and revenue opportunities for </a:t>
            </a:r>
            <a:r>
              <a:rPr lang="en-US" dirty="0" err="1"/>
              <a:t>Wavecon</a:t>
            </a:r>
            <a:r>
              <a:rPr lang="en-US" dirty="0"/>
              <a:t>.</a:t>
            </a:r>
          </a:p>
          <a:p>
            <a:r>
              <a:rPr lang="en-US" dirty="0"/>
              <a:t>Thank you for your attention, and let's dive into the analysis."</a:t>
            </a:r>
          </a:p>
          <a:p>
            <a:endParaRPr lang="en-US" dirty="0"/>
          </a:p>
        </p:txBody>
      </p:sp>
    </p:spTree>
    <p:extLst>
      <p:ext uri="{BB962C8B-B14F-4D97-AF65-F5344CB8AC3E}">
        <p14:creationId xmlns:p14="http://schemas.microsoft.com/office/powerpoint/2010/main" val="2235660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2958069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b="1" dirty="0"/>
              <a:t>Summary:</a:t>
            </a:r>
            <a:r>
              <a:rPr lang="en-US" dirty="0"/>
              <a:t> Today, we discussed the performance of various plans, identified opportunities for optimization, and highlighted successful strategies.</a:t>
            </a:r>
          </a:p>
          <a:p>
            <a:r>
              <a:rPr lang="en-US" b="1" dirty="0"/>
              <a:t>Next Steps:</a:t>
            </a:r>
            <a:r>
              <a:rPr lang="en-US" dirty="0"/>
              <a:t> We recommend focusing on improving underperforming plans and expanding successful ones.</a:t>
            </a:r>
          </a:p>
          <a:p>
            <a:r>
              <a:rPr lang="en-US" b="1" dirty="0"/>
              <a:t>Gratitude:</a:t>
            </a:r>
            <a:r>
              <a:rPr lang="en-US" dirty="0"/>
              <a:t> Thank you for your attention and engagement.</a:t>
            </a:r>
          </a:p>
          <a:p>
            <a:endParaRPr lang="en-US" dirty="0"/>
          </a:p>
        </p:txBody>
      </p:sp>
    </p:spTree>
    <p:extLst>
      <p:ext uri="{BB962C8B-B14F-4D97-AF65-F5344CB8AC3E}">
        <p14:creationId xmlns:p14="http://schemas.microsoft.com/office/powerpoint/2010/main" val="259705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dirty="0" err="1"/>
              <a:t>Wavecon</a:t>
            </a:r>
            <a:r>
              <a:rPr lang="en-US" dirty="0"/>
              <a:t>, a top telecom company in India, launched its 5G services in May 2022 in major cities like Mumbai, Delhi, Bangalore, and Hyderabad. This analysis looks at how well </a:t>
            </a:r>
            <a:r>
              <a:rPr lang="en-US" dirty="0" err="1"/>
              <a:t>Wavecon's</a:t>
            </a:r>
            <a:r>
              <a:rPr lang="en-US" dirty="0"/>
              <a:t> 5G rollout performed in these 15 cities. It aims to find out how 5G affected revenue, plan performance, and other key measures. </a:t>
            </a:r>
            <a:r>
              <a:rPr lang="en-US"/>
              <a:t>The results will help make smarter decisions for future growth and improvements.</a:t>
            </a:r>
            <a:endParaRPr lang="en-US" dirty="0"/>
          </a:p>
        </p:txBody>
      </p:sp>
    </p:spTree>
    <p:extLst>
      <p:ext uri="{BB962C8B-B14F-4D97-AF65-F5344CB8AC3E}">
        <p14:creationId xmlns:p14="http://schemas.microsoft.com/office/powerpoint/2010/main" val="371077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algn="l">
              <a:buFont typeface="+mj-lt"/>
              <a:buAutoNum type="arabicPeriod"/>
            </a:pPr>
            <a:r>
              <a:rPr lang="en-US" sz="1200" dirty="0">
                <a:solidFill>
                  <a:schemeClr val="bg1"/>
                </a:solidFill>
                <a:latin typeface="manrope"/>
              </a:rPr>
              <a:t>What is the impact of the 5G launch on our revenue?</a:t>
            </a:r>
          </a:p>
          <a:p>
            <a:pPr algn="l"/>
            <a:endParaRPr lang="en-US" sz="1200" dirty="0">
              <a:solidFill>
                <a:schemeClr val="bg1"/>
              </a:solidFill>
              <a:latin typeface="manrope"/>
            </a:endParaRPr>
          </a:p>
          <a:p>
            <a:pPr algn="l"/>
            <a:r>
              <a:rPr lang="en-US" sz="1200" dirty="0">
                <a:solidFill>
                  <a:schemeClr val="bg1"/>
                </a:solidFill>
                <a:latin typeface="manrope"/>
              </a:rPr>
              <a:t>2.Which KPI is underperforming after the 5G launch?</a:t>
            </a:r>
          </a:p>
          <a:p>
            <a:pPr algn="l"/>
            <a:endParaRPr lang="en-US" sz="1200" dirty="0">
              <a:solidFill>
                <a:schemeClr val="bg1"/>
              </a:solidFill>
              <a:latin typeface="manrope"/>
            </a:endParaRPr>
          </a:p>
          <a:p>
            <a:pPr algn="l"/>
            <a:r>
              <a:rPr lang="en-US" sz="1200" dirty="0">
                <a:solidFill>
                  <a:schemeClr val="bg1"/>
                </a:solidFill>
                <a:latin typeface="manrope"/>
              </a:rPr>
              <a:t>3.After the 5G launch, which plans are performing well in terms of revenue? Which plans are not performing well?</a:t>
            </a:r>
          </a:p>
          <a:p>
            <a:pPr algn="l"/>
            <a:endParaRPr lang="en-US" sz="1200" dirty="0">
              <a:solidFill>
                <a:schemeClr val="bg1"/>
              </a:solidFill>
              <a:latin typeface="manrope"/>
            </a:endParaRPr>
          </a:p>
          <a:p>
            <a:pPr algn="l"/>
            <a:r>
              <a:rPr lang="en-US" sz="1200" dirty="0">
                <a:solidFill>
                  <a:schemeClr val="bg1"/>
                </a:solidFill>
                <a:latin typeface="manrope"/>
              </a:rPr>
              <a:t>4.Is there any plan affected largely by the 5G launch? Should we continue or discontinue that plan?</a:t>
            </a:r>
          </a:p>
          <a:p>
            <a:pPr algn="l"/>
            <a:endParaRPr lang="en-US" sz="1200" dirty="0">
              <a:solidFill>
                <a:schemeClr val="bg1"/>
              </a:solidFill>
              <a:latin typeface="manrope"/>
            </a:endParaRPr>
          </a:p>
          <a:p>
            <a:pPr algn="l"/>
            <a:r>
              <a:rPr lang="en-US" sz="1200" dirty="0">
                <a:solidFill>
                  <a:schemeClr val="bg1"/>
                </a:solidFill>
                <a:latin typeface="manrope"/>
              </a:rPr>
              <a:t>5.Is there any plan that is discontinued after the 5G launch? What is the reason for it?`</a:t>
            </a:r>
          </a:p>
          <a:p>
            <a:endParaRPr lang="en-US" dirty="0"/>
          </a:p>
        </p:txBody>
      </p:sp>
    </p:spTree>
    <p:extLst>
      <p:ext uri="{BB962C8B-B14F-4D97-AF65-F5344CB8AC3E}">
        <p14:creationId xmlns:p14="http://schemas.microsoft.com/office/powerpoint/2010/main" val="323703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launching 5G, </a:t>
            </a:r>
            <a:r>
              <a:rPr lang="en-US" dirty="0" err="1"/>
              <a:t>Wavecon</a:t>
            </a:r>
            <a:r>
              <a:rPr lang="en-US" dirty="0"/>
              <a:t> had a revenue of $16 billion. After the launch, this dropped slightly to $15.9 billion. This small decrease suggests that something might have gone wrong, so it's important to investigate why this happened. By understanding the reasons, </a:t>
            </a:r>
            <a:r>
              <a:rPr lang="en-US" dirty="0" err="1"/>
              <a:t>Wavecon</a:t>
            </a:r>
            <a:r>
              <a:rPr lang="en-US" dirty="0"/>
              <a:t> can find ways to increase revenue and make the most of the new 5G technology. By examining market dynamics, customer behavior, and competitive actions, </a:t>
            </a:r>
            <a:r>
              <a:rPr lang="en-US" dirty="0" err="1"/>
              <a:t>Wavecon</a:t>
            </a:r>
            <a:r>
              <a:rPr lang="en-US" dirty="0"/>
              <a:t> can pinpoint specific areas for improvement and implement targeted measures to boost revenue and capitalize on the opportunities presented by 5G technology.</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revenue dropped slightly from $16 billion to $15.9 billion. Additionally, the number of active users decreased from 84.4 million to 77.4 million, and the number of unsubscribed users rose from 5.6 million to 7 million. This indicates a few key issues: fewer people are using </a:t>
            </a:r>
            <a:r>
              <a:rPr lang="en-US" dirty="0" err="1"/>
              <a:t>Wavecon's</a:t>
            </a:r>
            <a:r>
              <a:rPr lang="en-US" dirty="0"/>
              <a:t> services, and more people are leaving. To address this, it's important to investigate the reasons behind these changes.</a:t>
            </a:r>
          </a:p>
          <a:p>
            <a:r>
              <a:rPr lang="en-US" dirty="0"/>
              <a:t>Understanding why users are leaving and fewer new users are joining can help identify areas for improvement. This could involve looking into customer satisfaction, the competitiveness of the 5G offerings, and the overall market conditions. By addressing these issues, </a:t>
            </a:r>
            <a:r>
              <a:rPr lang="en-US" dirty="0" err="1"/>
              <a:t>Wavecon</a:t>
            </a:r>
            <a:r>
              <a:rPr lang="en-US" dirty="0"/>
              <a:t> can develop strategies to attract new users, retain existing ones, and ultimately increase revenue. This might include improving service quality, offering better deals or incentives, and enhancing customer support.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2040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255693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Wavecon</a:t>
            </a:r>
            <a:r>
              <a:rPr lang="en-US" dirty="0"/>
              <a:t> has discontinued three plans after the 5G launch, each for specific reasons related to changes in consumer behavior and increased data consumption due to faster 5G speeds.</a:t>
            </a:r>
          </a:p>
          <a:p>
            <a:r>
              <a:rPr lang="en-US" b="1" dirty="0"/>
              <a:t>Plan P8 - Daily </a:t>
            </a:r>
            <a:r>
              <a:rPr lang="en-US" b="1" dirty="0" err="1"/>
              <a:t>Saviour</a:t>
            </a:r>
            <a:r>
              <a:rPr lang="en-US" b="1" dirty="0"/>
              <a:t> (1 GB/Day, Validity: 1 Day)</a:t>
            </a:r>
          </a:p>
          <a:p>
            <a:r>
              <a:rPr lang="en-US" b="1" dirty="0"/>
              <a:t>Reason for Discontinuation:</a:t>
            </a:r>
            <a:endParaRPr lang="en-US" dirty="0"/>
          </a:p>
          <a:p>
            <a:r>
              <a:rPr lang="en-US" dirty="0"/>
              <a:t>A plan offering just 1 GB of data with a validity of only one day is no longer sufficient in the 5G era. With the advent of 5G technology, data consumption has surged dramatically due to faster download and upload speeds. Users now require more data to support their increased usage, which includes streaming high-definition videos, online gaming, and using data-intensive applications. Therefore, the limited data and short validity period of Plan P8 do not meet the current needs of consumers, leading to its discontinuation. Customers are now looking for plans that provide more data and longer validity to support their daily internet activities.</a:t>
            </a:r>
          </a:p>
          <a:p>
            <a:r>
              <a:rPr lang="en-US" b="1" dirty="0"/>
              <a:t>Plan P9 - Combo Top-Up (₹14.95 </a:t>
            </a:r>
            <a:r>
              <a:rPr lang="en-US" b="1" dirty="0" err="1"/>
              <a:t>Talktime</a:t>
            </a:r>
            <a:r>
              <a:rPr lang="en-US" b="1" dirty="0"/>
              <a:t> and 300 MB Data)</a:t>
            </a:r>
          </a:p>
          <a:p>
            <a:r>
              <a:rPr lang="en-US" b="1" dirty="0"/>
              <a:t>Reason for Discontinuation:</a:t>
            </a:r>
            <a:endParaRPr lang="en-US" dirty="0"/>
          </a:p>
          <a:p>
            <a:r>
              <a:rPr lang="en-US" dirty="0"/>
              <a:t>Following the introduction of 5G, consumer preferences shifted away from plans with limited talk time and minimal data. The 300 MB data offered by this plan is insufficient given the increased data consumption associated with 5G speeds. Moreover, </a:t>
            </a:r>
            <a:r>
              <a:rPr lang="en-US" dirty="0" err="1"/>
              <a:t>Wavecon</a:t>
            </a:r>
            <a:r>
              <a:rPr lang="en-US" dirty="0"/>
              <a:t> already offers a more comprehensive plan, P5 (₹99 Full </a:t>
            </a:r>
            <a:r>
              <a:rPr lang="en-US" dirty="0" err="1"/>
              <a:t>Talktime</a:t>
            </a:r>
            <a:r>
              <a:rPr lang="en-US" dirty="0"/>
              <a:t> Combo Pack), which provides better value with more talk time and data. As a result, the minimal data and limited talk time of Plan P9 no longer appeal to users, prompting </a:t>
            </a:r>
            <a:r>
              <a:rPr lang="en-US" dirty="0" err="1"/>
              <a:t>Wavecon</a:t>
            </a:r>
            <a:r>
              <a:rPr lang="en-US" dirty="0"/>
              <a:t> to discontinue it. Consumers now prefer plans that offer substantial data and talk time to meet their higher usage demands.</a:t>
            </a:r>
          </a:p>
          <a:p>
            <a:r>
              <a:rPr lang="en-US" b="1" dirty="0"/>
              <a:t>Plan P10 - Big Combo Pack (6 GB/Day, Validity: 3 Days)</a:t>
            </a:r>
          </a:p>
          <a:p>
            <a:r>
              <a:rPr lang="en-US" b="1" dirty="0"/>
              <a:t>Reason for Discontinuation:</a:t>
            </a:r>
            <a:endParaRPr lang="en-US" dirty="0"/>
          </a:p>
          <a:p>
            <a:r>
              <a:rPr lang="en-US" dirty="0"/>
              <a:t>Although Plan P10 provided a significant amount of data (6 GB per day), its short validity period of only three days made it less attractive to consumers. Users prefer plans that offer not only ample data but also longer validity to avoid the hassle of frequent recharges. The limited three-day validity period meant that users had to renew their plan often, which is inconvenient. As consumer preferences lean towards plans that balance substantial data allowances with longer validity periods, </a:t>
            </a:r>
            <a:r>
              <a:rPr lang="en-US" dirty="0" err="1"/>
              <a:t>Wavecon</a:t>
            </a:r>
            <a:r>
              <a:rPr lang="en-US" dirty="0"/>
              <a:t> decided to discontinue Plan P10. Customers now seek plans that provide both high data volumes and extended durations to support their continuous online activities without frequent interruptions.</a:t>
            </a:r>
          </a:p>
          <a:p>
            <a:r>
              <a:rPr lang="en-US" b="1" dirty="0"/>
              <a:t>Conclusion</a:t>
            </a:r>
          </a:p>
          <a:p>
            <a:r>
              <a:rPr lang="en-US" dirty="0"/>
              <a:t>The discontinuation of these plans reflects a shift in consumer needs and preferences following the launch of 5G technology. With the increased data consumption enabled by faster speeds, users now demand plans that offer more data and longer validity periods. </a:t>
            </a:r>
            <a:r>
              <a:rPr lang="en-US" dirty="0" err="1"/>
              <a:t>Wavecon's</a:t>
            </a:r>
            <a:r>
              <a:rPr lang="en-US" dirty="0"/>
              <a:t> decision to discontinue these outdated plans allows the company to focus on offering more suitable and competitive plans that better align with current consumer demands.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76661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Wavecon</a:t>
            </a:r>
            <a:r>
              <a:rPr lang="en-US" dirty="0"/>
              <a:t> should improve underperforming plans like Plan 5, Plan 6, and especially Plan 7 to boost revenue.</a:t>
            </a:r>
          </a:p>
          <a:p>
            <a:pPr>
              <a:buFont typeface="+mj-lt"/>
              <a:buAutoNum type="arabicPeriod"/>
            </a:pPr>
            <a:r>
              <a:rPr lang="en-US" b="1" dirty="0"/>
              <a:t>Analyze Performance:</a:t>
            </a:r>
            <a:r>
              <a:rPr lang="en-US" dirty="0"/>
              <a:t> Check how these plans are performing and gather customer feedback.</a:t>
            </a:r>
          </a:p>
          <a:p>
            <a:pPr>
              <a:buFont typeface="+mj-lt"/>
              <a:buAutoNum type="arabicPeriod"/>
            </a:pPr>
            <a:r>
              <a:rPr lang="en-US" b="1" dirty="0"/>
              <a:t>Adjust Pricing:</a:t>
            </a:r>
            <a:r>
              <a:rPr lang="en-US" dirty="0"/>
              <a:t> Change prices or offer promotions to make the plans more attractive.</a:t>
            </a:r>
          </a:p>
          <a:p>
            <a:pPr>
              <a:buFont typeface="+mj-lt"/>
              <a:buAutoNum type="arabicPeriod"/>
            </a:pPr>
            <a:r>
              <a:rPr lang="en-US" b="1" dirty="0"/>
              <a:t>Enhance Plans:</a:t>
            </a:r>
            <a:r>
              <a:rPr lang="en-US" dirty="0"/>
              <a:t> Add more data or benefits and extend validity to meet user needs.</a:t>
            </a:r>
          </a:p>
          <a:p>
            <a:pPr>
              <a:buFont typeface="+mj-lt"/>
              <a:buAutoNum type="arabicPeriod"/>
            </a:pPr>
            <a:r>
              <a:rPr lang="en-US" b="1" dirty="0"/>
              <a:t>Market Research:</a:t>
            </a:r>
            <a:r>
              <a:rPr lang="en-US" dirty="0"/>
              <a:t> Understand customer preferences and study competitors.</a:t>
            </a:r>
          </a:p>
          <a:p>
            <a:br>
              <a:rPr lang="en-US" dirty="0"/>
            </a:br>
            <a:r>
              <a:rPr lang="en-US" b="1" dirty="0"/>
              <a:t>Investigate Coverage:</a:t>
            </a:r>
            <a:r>
              <a:rPr lang="en-US" dirty="0"/>
              <a:t> Check if Mumbai has weaker network coverage compared to other </a:t>
            </a:r>
            <a:r>
              <a:rPr lang="en-US" dirty="0" err="1"/>
              <a:t>cities.</a:t>
            </a:r>
            <a:r>
              <a:rPr lang="en-US" b="1" dirty="0" err="1"/>
              <a:t>Improve</a:t>
            </a:r>
            <a:r>
              <a:rPr lang="en-US" b="1" dirty="0"/>
              <a:t> Network:</a:t>
            </a:r>
            <a:r>
              <a:rPr lang="en-US" dirty="0"/>
              <a:t> Work on strengthening the network infrastructure in </a:t>
            </a:r>
            <a:r>
              <a:rPr lang="en-US" dirty="0" err="1"/>
              <a:t>Mumbai.</a:t>
            </a:r>
            <a:r>
              <a:rPr lang="en-US" b="1" dirty="0" err="1"/>
              <a:t>Develop</a:t>
            </a:r>
            <a:r>
              <a:rPr lang="en-US" b="1" dirty="0"/>
              <a:t> New Strategies:</a:t>
            </a:r>
            <a:r>
              <a:rPr lang="en-US" dirty="0"/>
              <a:t> Create targeted plans or promotions to retain users in Mumbai and attract new ones.</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229652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AFC2-1796-EAD2-187A-24440F3D95E7}"/>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EA66EC9B-4EA7-9F94-EDBE-56337CCE1BB1}"/>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E4321C4C-A0AB-61A1-C376-61FCC8316A80}"/>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22100D9A-0480-653A-10BA-ED9E25C913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B4ED19-06AA-4352-EBED-3EDA40BF6DA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3539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353B-F578-EECF-07BC-AE5611173E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508D5-B6F3-ABCF-A167-516A6BF12E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893EE-4A21-458A-254F-379417025A52}"/>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B66616AD-114D-37F6-20C3-18C3511FC5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A951AB-8E45-21AC-2D7B-EFF4301FBF0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30808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8980F-54DD-6CD5-96F7-C09CB5C0A7C0}"/>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B14ED-8983-19F0-1196-F4C3EEB85729}"/>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673E5-7F4E-E97E-8146-8AD6466A3FF4}"/>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3B8B166B-8168-FD2C-EED3-832117E20B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E1ACE-8C12-CBDC-9A6C-3FF3AB27CCD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4432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17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6CE4-B826-74C2-EC54-0D110A35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8091D-FB39-ED35-32EC-4BC140F89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D9536-2BF6-A4EF-783C-6A284F020B10}"/>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8A0CA523-EBB3-DA18-364D-D507D141D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5E1C40-4F49-2503-17B3-730C1CDB29C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72461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271A-E3C0-A9DE-9614-95EF011B4222}"/>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FD3CB8F2-3D71-75CC-3E04-BEB75F728FDA}"/>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A530D-F5A0-64AB-60A0-EF871DAC955D}"/>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AF4DD17D-A004-A9AC-B144-BAF8CF7D64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C936AB-A0FA-89C9-B811-2584FAEF70E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38511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7F5B-CD6D-8CA6-2F35-060FC7B91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BD576-86F1-CA78-6B7B-885A40B37D0F}"/>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708D8-5334-5C36-A0E2-52AF8FA79E07}"/>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47C-8940-5C71-1CE5-DCE5E19E7E08}"/>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6" name="Footer Placeholder 5">
            <a:extLst>
              <a:ext uri="{FF2B5EF4-FFF2-40B4-BE49-F238E27FC236}">
                <a16:creationId xmlns:a16="http://schemas.microsoft.com/office/drawing/2014/main" id="{F06CD0AD-C6E8-7592-5850-4F68193966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6AD853-BF93-C383-C234-95D26C5CA96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965808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BCE5-E7CD-7F34-06D8-71BE2A189064}"/>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FC9C-2FF4-6A88-7053-023920767FF6}"/>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AFA4A618-14D0-8D0E-3862-031010846736}"/>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5238D-EE5B-9893-2F99-9CFCCD6187E6}"/>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679D95D4-2E95-1747-E319-AC688113942D}"/>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0EBABE-D87B-CCA8-75CA-1BE9465DB686}"/>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8" name="Footer Placeholder 7">
            <a:extLst>
              <a:ext uri="{FF2B5EF4-FFF2-40B4-BE49-F238E27FC236}">
                <a16:creationId xmlns:a16="http://schemas.microsoft.com/office/drawing/2014/main" id="{2AF2BBC0-16E9-74C2-3F20-52EFF587BB4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8CDF752-F6C6-986E-CAE1-89D296E56D6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236984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B455-1950-0826-34C6-76231F023D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B8228-5CF1-27C9-C921-12864EACA94D}"/>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4" name="Footer Placeholder 3">
            <a:extLst>
              <a:ext uri="{FF2B5EF4-FFF2-40B4-BE49-F238E27FC236}">
                <a16:creationId xmlns:a16="http://schemas.microsoft.com/office/drawing/2014/main" id="{2B89C530-FDB4-2BF1-AB2C-B940B906EE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E6AFFCA-651D-90AB-8982-EBA37597185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816726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97976-7CA0-2BE8-43A4-EF350E2F796D}"/>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3" name="Footer Placeholder 2">
            <a:extLst>
              <a:ext uri="{FF2B5EF4-FFF2-40B4-BE49-F238E27FC236}">
                <a16:creationId xmlns:a16="http://schemas.microsoft.com/office/drawing/2014/main" id="{C2556F7A-465F-7707-E81D-F7490F8924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58181C-AF1E-958F-73C7-C7C86140F26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98284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7BB5-71AC-D82B-C4A5-EEC6AC76326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17F37930-A495-9FFB-8661-0738F21992A4}"/>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A5B72-D91C-364A-303D-9459F4E9AFD6}"/>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5597060C-5E0E-0103-DE9A-0E446DB1428F}"/>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6" name="Footer Placeholder 5">
            <a:extLst>
              <a:ext uri="{FF2B5EF4-FFF2-40B4-BE49-F238E27FC236}">
                <a16:creationId xmlns:a16="http://schemas.microsoft.com/office/drawing/2014/main" id="{2745EC5C-5369-32BA-7522-6BD47A1D70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D1DC60-938D-F492-2397-42A0275FD8A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170346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0551-290A-49AF-F9B4-95C0CD786C9E}"/>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A84CDEF0-B5BA-5D81-E7A9-37616621CED8}"/>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376F9CE2-7496-743F-B773-42B0A586FDF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6C3C5398-2E79-6895-A6E9-0FA4CFAFD30B}"/>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6" name="Footer Placeholder 5">
            <a:extLst>
              <a:ext uri="{FF2B5EF4-FFF2-40B4-BE49-F238E27FC236}">
                <a16:creationId xmlns:a16="http://schemas.microsoft.com/office/drawing/2014/main" id="{4F482DBF-4F2A-E423-84F1-155A3C280E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EA5E94-EABE-EE9C-E5F1-EB07A6EE489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39861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D112B-FADF-0A29-FB00-0FE02B960C45}"/>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6F4F9-D669-BB97-248B-AD9C59BBDBB8}"/>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BC2F7-CBC7-5FA1-0024-03703F2D8DFA}"/>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D0355DC1-19A0-36D7-AE7F-4942D7BB0DA0}"/>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57E14FF-5FC9-77AD-300E-22FB84DEE3C0}"/>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83669644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www.linkedin.com/in/sriraj-acharya-6ab036275/" TargetMode="Externa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jp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6.jp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B4ECB-AEAC-5B98-2022-344DA700C8D2}"/>
              </a:ext>
            </a:extLst>
          </p:cNvPr>
          <p:cNvPicPr>
            <a:picLocks noChangeAspect="1"/>
          </p:cNvPicPr>
          <p:nvPr/>
        </p:nvPicPr>
        <p:blipFill>
          <a:blip r:embed="rId3"/>
          <a:stretch>
            <a:fillRect/>
          </a:stretch>
        </p:blipFill>
        <p:spPr>
          <a:xfrm>
            <a:off x="0" y="0"/>
            <a:ext cx="9300117" cy="8229600"/>
          </a:xfrm>
          <a:prstGeom prst="rect">
            <a:avLst/>
          </a:prstGeom>
        </p:spPr>
      </p:pic>
      <p:sp>
        <p:nvSpPr>
          <p:cNvPr id="3" name="Rectangle: Rounded Corners 2">
            <a:extLst>
              <a:ext uri="{FF2B5EF4-FFF2-40B4-BE49-F238E27FC236}">
                <a16:creationId xmlns:a16="http://schemas.microsoft.com/office/drawing/2014/main" id="{0C38AA7D-50DD-A3E4-F7D1-2F2F5D8B435C}"/>
              </a:ext>
            </a:extLst>
          </p:cNvPr>
          <p:cNvSpPr/>
          <p:nvPr/>
        </p:nvSpPr>
        <p:spPr>
          <a:xfrm>
            <a:off x="1109549" y="825191"/>
            <a:ext cx="7225991" cy="1405055"/>
          </a:xfrm>
          <a:prstGeom prst="roundRect">
            <a:avLst/>
          </a:prstGeom>
          <a:solidFill>
            <a:srgbClr val="00206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ts val="7452"/>
              </a:lnSpc>
            </a:pPr>
            <a:r>
              <a:rPr lang="en-US" sz="40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Wavecon</a:t>
            </a:r>
            <a:r>
              <a:rPr lang="en-US" sz="4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Telecom Analysis</a:t>
            </a:r>
          </a:p>
        </p:txBody>
      </p:sp>
      <p:pic>
        <p:nvPicPr>
          <p:cNvPr id="6" name="Image 1" descr="preencoded.png">
            <a:extLst>
              <a:ext uri="{FF2B5EF4-FFF2-40B4-BE49-F238E27FC236}">
                <a16:creationId xmlns:a16="http://schemas.microsoft.com/office/drawing/2014/main" id="{353FE39A-D110-D542-F73F-7FEF169B97AB}"/>
              </a:ext>
            </a:extLst>
          </p:cNvPr>
          <p:cNvPicPr>
            <a:picLocks noChangeAspect="1"/>
          </p:cNvPicPr>
          <p:nvPr/>
        </p:nvPicPr>
        <p:blipFill>
          <a:blip r:embed="rId4"/>
          <a:stretch>
            <a:fillRect/>
          </a:stretch>
        </p:blipFill>
        <p:spPr>
          <a:xfrm flipH="1">
            <a:off x="9545445" y="0"/>
            <a:ext cx="5084955" cy="8229600"/>
          </a:xfrm>
          <a:prstGeom prst="rect">
            <a:avLst/>
          </a:prstGeom>
        </p:spPr>
      </p:pic>
      <p:sp>
        <p:nvSpPr>
          <p:cNvPr id="7" name="Rectangle: Rounded Corners 6">
            <a:extLst>
              <a:ext uri="{FF2B5EF4-FFF2-40B4-BE49-F238E27FC236}">
                <a16:creationId xmlns:a16="http://schemas.microsoft.com/office/drawing/2014/main" id="{7406FE24-A239-5497-85AE-AD89BA21D5BA}"/>
              </a:ext>
            </a:extLst>
          </p:cNvPr>
          <p:cNvSpPr/>
          <p:nvPr/>
        </p:nvSpPr>
        <p:spPr>
          <a:xfrm>
            <a:off x="1761896" y="2732051"/>
            <a:ext cx="6032809" cy="591015"/>
          </a:xfrm>
          <a:prstGeom prst="roundRect">
            <a:avLst/>
          </a:prstGeom>
          <a:solidFill>
            <a:srgbClr val="00206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ts val="3111"/>
              </a:lnSpc>
            </a:pPr>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5G LAUNCH IMPACT ON WAVECON'S REVENUE</a:t>
            </a:r>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Rectangle: Rounded Corners 9">
            <a:extLst>
              <a:ext uri="{FF2B5EF4-FFF2-40B4-BE49-F238E27FC236}">
                <a16:creationId xmlns:a16="http://schemas.microsoft.com/office/drawing/2014/main" id="{533C1C73-086F-4EA0-829D-8D630B4D1223}"/>
              </a:ext>
            </a:extLst>
          </p:cNvPr>
          <p:cNvSpPr/>
          <p:nvPr/>
        </p:nvSpPr>
        <p:spPr>
          <a:xfrm>
            <a:off x="5260588" y="7159085"/>
            <a:ext cx="3749597" cy="880947"/>
          </a:xfrm>
          <a:prstGeom prst="roundRect">
            <a:avLst/>
          </a:prstGeom>
          <a:solidFill>
            <a:srgbClr val="002060"/>
          </a:solidFill>
          <a:ln>
            <a:noFill/>
          </a:ln>
        </p:spPr>
        <p:style>
          <a:lnRef idx="2">
            <a:schemeClr val="accent1"/>
          </a:lnRef>
          <a:fillRef idx="1">
            <a:schemeClr val="lt1"/>
          </a:fillRef>
          <a:effectRef idx="0">
            <a:schemeClr val="accent1"/>
          </a:effectRef>
          <a:fontRef idx="minor">
            <a:schemeClr val="dk1"/>
          </a:fontRef>
        </p:style>
        <p:txBody>
          <a:bodyPr rtlCol="0" anchor="ctr"/>
          <a:lstStyle/>
          <a:p>
            <a:pPr>
              <a:lnSpc>
                <a:spcPts val="3403"/>
              </a:lnSpc>
            </a:pPr>
            <a:r>
              <a:rPr lang="en-US" sz="2000" b="1" dirty="0">
                <a:solidFill>
                  <a:schemeClr val="bg1"/>
                </a:solidFill>
                <a:latin typeface="Bahnschrift" panose="020B0502040204020203" pitchFamily="34" charset="0"/>
                <a:ea typeface="Barlow" pitchFamily="34" charset="-122"/>
                <a:cs typeface="Barlow" pitchFamily="34" charset="-120"/>
              </a:rPr>
              <a:t>Presented by : </a:t>
            </a:r>
            <a:r>
              <a:rPr lang="en-US" sz="2000" b="1" dirty="0" err="1">
                <a:solidFill>
                  <a:schemeClr val="bg1"/>
                </a:solidFill>
                <a:latin typeface="Bahnschrift" panose="020B0502040204020203" pitchFamily="34" charset="0"/>
                <a:ea typeface="Barlow" pitchFamily="34" charset="-122"/>
                <a:cs typeface="Barlow" pitchFamily="34" charset="-120"/>
              </a:rPr>
              <a:t>Sriraj</a:t>
            </a:r>
            <a:r>
              <a:rPr lang="en-US" sz="2000" b="1" dirty="0">
                <a:solidFill>
                  <a:schemeClr val="bg1"/>
                </a:solidFill>
                <a:latin typeface="Bahnschrift" panose="020B0502040204020203" pitchFamily="34" charset="0"/>
                <a:ea typeface="Barlow" pitchFamily="34" charset="-122"/>
                <a:cs typeface="Barlow" pitchFamily="34" charset="-120"/>
              </a:rPr>
              <a:t> Acharya</a:t>
            </a:r>
            <a:endParaRPr lang="en-US" sz="2000" dirty="0">
              <a:solidFill>
                <a:schemeClr val="bg1"/>
              </a:solidFill>
              <a:latin typeface="Bahnschrift" panose="020B0502040204020203" pitchFamily="34" charset="0"/>
            </a:endParaRPr>
          </a:p>
        </p:txBody>
      </p:sp>
      <p:pic>
        <p:nvPicPr>
          <p:cNvPr id="24" name="Picture 23" descr="A tower with lights around it&#10;&#10;Description automatically generated">
            <a:extLst>
              <a:ext uri="{FF2B5EF4-FFF2-40B4-BE49-F238E27FC236}">
                <a16:creationId xmlns:a16="http://schemas.microsoft.com/office/drawing/2014/main" id="{311F0809-3355-F608-E684-B45BE35128B5}"/>
              </a:ext>
            </a:extLst>
          </p:cNvPr>
          <p:cNvPicPr>
            <a:picLocks noChangeAspect="1"/>
          </p:cNvPicPr>
          <p:nvPr/>
        </p:nvPicPr>
        <p:blipFill>
          <a:blip r:embed="rId5"/>
          <a:stretch>
            <a:fillRect/>
          </a:stretch>
        </p:blipFill>
        <p:spPr>
          <a:xfrm>
            <a:off x="9300117" y="3"/>
            <a:ext cx="5330283" cy="8229599"/>
          </a:xfrm>
          <a:prstGeom prst="rect">
            <a:avLst/>
          </a:prstGeom>
        </p:spPr>
      </p:pic>
      <p:pic>
        <p:nvPicPr>
          <p:cNvPr id="26" name="Picture 25" descr="A screenshot of a phone&#10;&#10;Description automatically generated">
            <a:hlinkClick r:id="rId6"/>
            <a:extLst>
              <a:ext uri="{FF2B5EF4-FFF2-40B4-BE49-F238E27FC236}">
                <a16:creationId xmlns:a16="http://schemas.microsoft.com/office/drawing/2014/main" id="{71F2E6F9-A83E-0174-122E-E1C9AF305708}"/>
              </a:ext>
            </a:extLst>
          </p:cNvPr>
          <p:cNvPicPr>
            <a:picLocks noChangeAspect="1"/>
          </p:cNvPicPr>
          <p:nvPr/>
        </p:nvPicPr>
        <p:blipFill>
          <a:blip r:embed="rId7"/>
          <a:stretch>
            <a:fillRect/>
          </a:stretch>
        </p:blipFill>
        <p:spPr>
          <a:xfrm>
            <a:off x="2663831" y="4906535"/>
            <a:ext cx="6346354" cy="2021391"/>
          </a:xfrm>
          <a:prstGeom prst="rect">
            <a:avLst/>
          </a:prstGeom>
        </p:spPr>
      </p:pic>
    </p:spTree>
    <p:extLst>
      <p:ext uri="{BB962C8B-B14F-4D97-AF65-F5344CB8AC3E}">
        <p14:creationId xmlns:p14="http://schemas.microsoft.com/office/powerpoint/2010/main" val="36636217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3" y="183996"/>
            <a:ext cx="13515279" cy="841533"/>
          </a:xfrm>
          <a:prstGeom prst="roundRect">
            <a:avLst>
              <a:gd name="adj" fmla="val 14104"/>
            </a:avLst>
          </a:prstGeom>
          <a:solidFill>
            <a:srgbClr val="0A081B"/>
          </a:solidFill>
          <a:ln w="30480">
            <a:solidFill>
              <a:srgbClr val="16FFBB"/>
            </a:solidFill>
            <a:prstDash val="solid"/>
          </a:ln>
        </p:spPr>
        <p:txBody>
          <a:bodyPr/>
          <a:lstStyle/>
          <a:p>
            <a:r>
              <a:rPr lang="en-US" sz="4400" dirty="0">
                <a:solidFill>
                  <a:schemeClr val="bg1"/>
                </a:solidFill>
              </a:rPr>
              <a:t>Recommendation</a:t>
            </a:r>
          </a:p>
        </p:txBody>
      </p:sp>
      <p:sp>
        <p:nvSpPr>
          <p:cNvPr id="5" name="Rectangle: Rounded Corners 4">
            <a:extLst>
              <a:ext uri="{FF2B5EF4-FFF2-40B4-BE49-F238E27FC236}">
                <a16:creationId xmlns:a16="http://schemas.microsoft.com/office/drawing/2014/main" id="{076E5F5D-3069-9BA7-4EA8-54DF10B1267A}"/>
              </a:ext>
            </a:extLst>
          </p:cNvPr>
          <p:cNvSpPr/>
          <p:nvPr/>
        </p:nvSpPr>
        <p:spPr>
          <a:xfrm>
            <a:off x="568711" y="1209527"/>
            <a:ext cx="13258800" cy="6836079"/>
          </a:xfrm>
          <a:prstGeom prst="roundRect">
            <a:avLst>
              <a:gd name="adj" fmla="val 361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5478FBB4-2C01-0F0E-30F8-58DD34C191EA}"/>
              </a:ext>
            </a:extLst>
          </p:cNvPr>
          <p:cNvSpPr txBox="1"/>
          <p:nvPr/>
        </p:nvSpPr>
        <p:spPr>
          <a:xfrm>
            <a:off x="802890" y="1378170"/>
            <a:ext cx="7649737" cy="408623"/>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1. Enhancing Underperforming Plans for Revenue Growth</a:t>
            </a:r>
          </a:p>
        </p:txBody>
      </p:sp>
      <p:pic>
        <p:nvPicPr>
          <p:cNvPr id="9" name="Picture 8" descr="A close up of a number&#10;&#10;Description automatically generated with medium confidence">
            <a:extLst>
              <a:ext uri="{FF2B5EF4-FFF2-40B4-BE49-F238E27FC236}">
                <a16:creationId xmlns:a16="http://schemas.microsoft.com/office/drawing/2014/main" id="{F37FA38C-AC22-0670-D3B3-D6BCA92BD1B3}"/>
              </a:ext>
            </a:extLst>
          </p:cNvPr>
          <p:cNvPicPr>
            <a:picLocks noChangeAspect="1"/>
          </p:cNvPicPr>
          <p:nvPr/>
        </p:nvPicPr>
        <p:blipFill>
          <a:blip r:embed="rId4"/>
          <a:stretch>
            <a:fillRect/>
          </a:stretch>
        </p:blipFill>
        <p:spPr>
          <a:xfrm>
            <a:off x="802888" y="1955436"/>
            <a:ext cx="10972800" cy="1349296"/>
          </a:xfrm>
          <a:prstGeom prst="rect">
            <a:avLst/>
          </a:prstGeom>
        </p:spPr>
      </p:pic>
      <p:sp>
        <p:nvSpPr>
          <p:cNvPr id="11" name="TextBox 10">
            <a:extLst>
              <a:ext uri="{FF2B5EF4-FFF2-40B4-BE49-F238E27FC236}">
                <a16:creationId xmlns:a16="http://schemas.microsoft.com/office/drawing/2014/main" id="{F3948BA0-AAD5-9280-177E-59EEF5F828AD}"/>
              </a:ext>
            </a:extLst>
          </p:cNvPr>
          <p:cNvSpPr txBox="1"/>
          <p:nvPr/>
        </p:nvSpPr>
        <p:spPr>
          <a:xfrm>
            <a:off x="802890" y="3591686"/>
            <a:ext cx="7649737" cy="408623"/>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2. Total Unsubscribed Users (TUSU change)</a:t>
            </a:r>
          </a:p>
        </p:txBody>
      </p:sp>
      <p:pic>
        <p:nvPicPr>
          <p:cNvPr id="13" name="Picture 12" descr="A screenshot of a computer&#10;&#10;Description automatically generated">
            <a:extLst>
              <a:ext uri="{FF2B5EF4-FFF2-40B4-BE49-F238E27FC236}">
                <a16:creationId xmlns:a16="http://schemas.microsoft.com/office/drawing/2014/main" id="{21E3788B-38B7-FFDB-05F7-F9B06EE24BB0}"/>
              </a:ext>
            </a:extLst>
          </p:cNvPr>
          <p:cNvPicPr>
            <a:picLocks noChangeAspect="1"/>
          </p:cNvPicPr>
          <p:nvPr/>
        </p:nvPicPr>
        <p:blipFill>
          <a:blip r:embed="rId5"/>
          <a:stretch>
            <a:fillRect/>
          </a:stretch>
        </p:blipFill>
        <p:spPr>
          <a:xfrm>
            <a:off x="3691057" y="4287266"/>
            <a:ext cx="5586761" cy="3415863"/>
          </a:xfrm>
          <a:prstGeom prst="rect">
            <a:avLst/>
          </a:prstGeom>
        </p:spPr>
      </p:pic>
      <p:pic>
        <p:nvPicPr>
          <p:cNvPr id="23" name="Picture 22" descr="A red and white sign&#10;&#10;Description automatically generated">
            <a:extLst>
              <a:ext uri="{FF2B5EF4-FFF2-40B4-BE49-F238E27FC236}">
                <a16:creationId xmlns:a16="http://schemas.microsoft.com/office/drawing/2014/main" id="{8D2AF049-C4E9-32FA-0A15-59D9FD0B6B19}"/>
              </a:ext>
            </a:extLst>
          </p:cNvPr>
          <p:cNvPicPr>
            <a:picLocks noChangeAspect="1"/>
          </p:cNvPicPr>
          <p:nvPr/>
        </p:nvPicPr>
        <p:blipFill>
          <a:blip r:embed="rId6"/>
          <a:stretch>
            <a:fillRect/>
          </a:stretch>
        </p:blipFill>
        <p:spPr>
          <a:xfrm>
            <a:off x="10178277" y="5179302"/>
            <a:ext cx="3194825" cy="853509"/>
          </a:xfrm>
          <a:prstGeom prst="rect">
            <a:avLst/>
          </a:prstGeom>
        </p:spPr>
      </p:pic>
      <p:pic>
        <p:nvPicPr>
          <p:cNvPr id="25" name="Picture 24" descr="A clock and coin with a dollar sign&#10;&#10;Description automatically generated">
            <a:extLst>
              <a:ext uri="{FF2B5EF4-FFF2-40B4-BE49-F238E27FC236}">
                <a16:creationId xmlns:a16="http://schemas.microsoft.com/office/drawing/2014/main" id="{3C0F0450-BB7E-7302-F59A-FF3308773454}"/>
              </a:ext>
            </a:extLst>
          </p:cNvPr>
          <p:cNvPicPr>
            <a:picLocks noChangeAspect="1"/>
          </p:cNvPicPr>
          <p:nvPr/>
        </p:nvPicPr>
        <p:blipFill>
          <a:blip r:embed="rId7"/>
          <a:stretch>
            <a:fillRect/>
          </a:stretch>
        </p:blipFill>
        <p:spPr>
          <a:xfrm>
            <a:off x="12210585" y="1786793"/>
            <a:ext cx="1237787" cy="1239209"/>
          </a:xfrm>
          <a:prstGeom prst="rect">
            <a:avLst/>
          </a:prstGeom>
        </p:spPr>
      </p:pic>
    </p:spTree>
    <p:extLst>
      <p:ext uri="{BB962C8B-B14F-4D97-AF65-F5344CB8AC3E}">
        <p14:creationId xmlns:p14="http://schemas.microsoft.com/office/powerpoint/2010/main" val="23343955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3" y="183996"/>
            <a:ext cx="13515279" cy="841533"/>
          </a:xfrm>
          <a:prstGeom prst="roundRect">
            <a:avLst>
              <a:gd name="adj" fmla="val 14104"/>
            </a:avLst>
          </a:prstGeom>
          <a:solidFill>
            <a:srgbClr val="0A081B"/>
          </a:solidFill>
          <a:ln w="30480">
            <a:solidFill>
              <a:srgbClr val="16FFBB"/>
            </a:solidFill>
            <a:prstDash val="solid"/>
          </a:ln>
        </p:spPr>
        <p:txBody>
          <a:bodyPr/>
          <a:lstStyle/>
          <a:p>
            <a:r>
              <a:rPr lang="en-US" sz="4400" dirty="0">
                <a:solidFill>
                  <a:schemeClr val="bg1"/>
                </a:solidFill>
              </a:rPr>
              <a:t>Recommendation</a:t>
            </a:r>
          </a:p>
        </p:txBody>
      </p:sp>
      <p:sp>
        <p:nvSpPr>
          <p:cNvPr id="5" name="Rectangle: Rounded Corners 4">
            <a:extLst>
              <a:ext uri="{FF2B5EF4-FFF2-40B4-BE49-F238E27FC236}">
                <a16:creationId xmlns:a16="http://schemas.microsoft.com/office/drawing/2014/main" id="{076E5F5D-3069-9BA7-4EA8-54DF10B1267A}"/>
              </a:ext>
            </a:extLst>
          </p:cNvPr>
          <p:cNvSpPr/>
          <p:nvPr/>
        </p:nvSpPr>
        <p:spPr>
          <a:xfrm>
            <a:off x="568712" y="1209527"/>
            <a:ext cx="13258800" cy="6836079"/>
          </a:xfrm>
          <a:prstGeom prst="roundRect">
            <a:avLst>
              <a:gd name="adj" fmla="val 361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5478FBB4-2C01-0F0E-30F8-58DD34C191EA}"/>
              </a:ext>
            </a:extLst>
          </p:cNvPr>
          <p:cNvSpPr txBox="1"/>
          <p:nvPr/>
        </p:nvSpPr>
        <p:spPr>
          <a:xfrm>
            <a:off x="925554" y="1378170"/>
            <a:ext cx="7649737" cy="408623"/>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3.Success and Future Growth of Top Performing Plan</a:t>
            </a:r>
          </a:p>
        </p:txBody>
      </p:sp>
      <p:pic>
        <p:nvPicPr>
          <p:cNvPr id="14" name="Picture 13">
            <a:extLst>
              <a:ext uri="{FF2B5EF4-FFF2-40B4-BE49-F238E27FC236}">
                <a16:creationId xmlns:a16="http://schemas.microsoft.com/office/drawing/2014/main" id="{18506004-7746-AA21-7635-50E831BC0434}"/>
              </a:ext>
            </a:extLst>
          </p:cNvPr>
          <p:cNvPicPr>
            <a:picLocks noChangeAspect="1"/>
          </p:cNvPicPr>
          <p:nvPr/>
        </p:nvPicPr>
        <p:blipFill>
          <a:blip r:embed="rId4"/>
          <a:stretch>
            <a:fillRect/>
          </a:stretch>
        </p:blipFill>
        <p:spPr>
          <a:xfrm>
            <a:off x="1884557" y="3813719"/>
            <a:ext cx="7828155" cy="735981"/>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61E58682-B9ED-71C2-FA05-1552372DA8E6}"/>
              </a:ext>
            </a:extLst>
          </p:cNvPr>
          <p:cNvPicPr>
            <a:picLocks noChangeAspect="1"/>
          </p:cNvPicPr>
          <p:nvPr/>
        </p:nvPicPr>
        <p:blipFill>
          <a:blip r:embed="rId5"/>
          <a:stretch>
            <a:fillRect/>
          </a:stretch>
        </p:blipFill>
        <p:spPr>
          <a:xfrm>
            <a:off x="1795441" y="2814296"/>
            <a:ext cx="7917273" cy="999421"/>
          </a:xfrm>
          <a:prstGeom prst="rect">
            <a:avLst/>
          </a:prstGeom>
        </p:spPr>
      </p:pic>
      <p:pic>
        <p:nvPicPr>
          <p:cNvPr id="30" name="Picture 29" descr="A person in a suit and tie with a graph and arrow pointing up&#10;&#10;Description automatically generated">
            <a:extLst>
              <a:ext uri="{FF2B5EF4-FFF2-40B4-BE49-F238E27FC236}">
                <a16:creationId xmlns:a16="http://schemas.microsoft.com/office/drawing/2014/main" id="{189DB828-F896-0CDB-1A47-ED24DDC12534}"/>
              </a:ext>
            </a:extLst>
          </p:cNvPr>
          <p:cNvPicPr>
            <a:picLocks noChangeAspect="1"/>
          </p:cNvPicPr>
          <p:nvPr/>
        </p:nvPicPr>
        <p:blipFill>
          <a:blip r:embed="rId6"/>
          <a:stretch>
            <a:fillRect/>
          </a:stretch>
        </p:blipFill>
        <p:spPr>
          <a:xfrm>
            <a:off x="10370635" y="5408344"/>
            <a:ext cx="3267307" cy="2503913"/>
          </a:xfrm>
          <a:prstGeom prst="rect">
            <a:avLst/>
          </a:prstGeom>
        </p:spPr>
      </p:pic>
    </p:spTree>
    <p:extLst>
      <p:ext uri="{BB962C8B-B14F-4D97-AF65-F5344CB8AC3E}">
        <p14:creationId xmlns:p14="http://schemas.microsoft.com/office/powerpoint/2010/main" val="22613334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 y="0"/>
            <a:ext cx="14630034"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2970" y="1"/>
            <a:ext cx="5114410" cy="3123317"/>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3194" y="74822"/>
            <a:ext cx="7234436" cy="8154778"/>
            <a:chOff x="6160995" y="62352"/>
            <a:chExt cx="6028697" cy="6795648"/>
          </a:xfrm>
        </p:grpSpPr>
        <p:sp>
          <p:nvSpPr>
            <p:cNvPr id="18"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Rounded Corners 1">
            <a:extLst>
              <a:ext uri="{FF2B5EF4-FFF2-40B4-BE49-F238E27FC236}">
                <a16:creationId xmlns:a16="http://schemas.microsoft.com/office/drawing/2014/main" id="{95393DF3-A578-03A2-2F27-FF23AABEDAFD}"/>
              </a:ext>
            </a:extLst>
          </p:cNvPr>
          <p:cNvSpPr/>
          <p:nvPr/>
        </p:nvSpPr>
        <p:spPr>
          <a:xfrm>
            <a:off x="965606" y="1266117"/>
            <a:ext cx="6912863" cy="56973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800" kern="1200" cap="all" spc="200">
                <a:solidFill>
                  <a:schemeClr val="tx2"/>
                </a:solidFill>
                <a:latin typeface="+mj-lt"/>
                <a:ea typeface="+mj-ea"/>
                <a:cs typeface="+mj-cs"/>
              </a:rPr>
              <a:t>Thank You</a:t>
            </a:r>
          </a:p>
        </p:txBody>
      </p:sp>
    </p:spTree>
    <p:extLst>
      <p:ext uri="{BB962C8B-B14F-4D97-AF65-F5344CB8AC3E}">
        <p14:creationId xmlns:p14="http://schemas.microsoft.com/office/powerpoint/2010/main" val="23389692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CED6197-B178-C079-B330-891A1031D9AC}"/>
              </a:ext>
            </a:extLst>
          </p:cNvPr>
          <p:cNvPicPr>
            <a:picLocks noChangeAspect="1"/>
          </p:cNvPicPr>
          <p:nvPr/>
        </p:nvPicPr>
        <p:blipFill>
          <a:blip r:embed="rId3"/>
          <a:stretch>
            <a:fillRect/>
          </a:stretch>
        </p:blipFill>
        <p:spPr>
          <a:xfrm>
            <a:off x="0" y="0"/>
            <a:ext cx="14630400" cy="8229600"/>
          </a:xfrm>
          <a:prstGeom prst="rect">
            <a:avLst/>
          </a:prstGeom>
        </p:spPr>
      </p:pic>
      <p:pic>
        <p:nvPicPr>
          <p:cNvPr id="3" name="Image 1" descr="preencoded.png">
            <a:extLst>
              <a:ext uri="{FF2B5EF4-FFF2-40B4-BE49-F238E27FC236}">
                <a16:creationId xmlns:a16="http://schemas.microsoft.com/office/drawing/2014/main" id="{227CB483-79BA-A8E3-4458-6E690805A873}"/>
              </a:ext>
            </a:extLst>
          </p:cNvPr>
          <p:cNvPicPr>
            <a:picLocks noChangeAspect="1"/>
          </p:cNvPicPr>
          <p:nvPr/>
        </p:nvPicPr>
        <p:blipFill>
          <a:blip r:embed="rId4"/>
          <a:stretch>
            <a:fillRect/>
          </a:stretch>
        </p:blipFill>
        <p:spPr>
          <a:xfrm>
            <a:off x="1" y="0"/>
            <a:ext cx="14630399" cy="19299096"/>
          </a:xfrm>
          <a:prstGeom prst="rect">
            <a:avLst/>
          </a:prstGeom>
        </p:spPr>
      </p:pic>
      <p:sp>
        <p:nvSpPr>
          <p:cNvPr id="4" name="Shape 2">
            <a:extLst>
              <a:ext uri="{FF2B5EF4-FFF2-40B4-BE49-F238E27FC236}">
                <a16:creationId xmlns:a16="http://schemas.microsoft.com/office/drawing/2014/main" id="{50347225-2420-10E1-F59C-C457C693910F}"/>
              </a:ext>
            </a:extLst>
          </p:cNvPr>
          <p:cNvSpPr/>
          <p:nvPr/>
        </p:nvSpPr>
        <p:spPr>
          <a:xfrm>
            <a:off x="278780" y="320067"/>
            <a:ext cx="14072840" cy="1037063"/>
          </a:xfrm>
          <a:prstGeom prst="roundRect">
            <a:avLst>
              <a:gd name="adj" fmla="val 14104"/>
            </a:avLst>
          </a:prstGeom>
          <a:solidFill>
            <a:srgbClr val="0A081B"/>
          </a:solidFill>
          <a:ln w="30480">
            <a:solidFill>
              <a:srgbClr val="16FFBB"/>
            </a:solidFill>
            <a:prstDash val="solid"/>
          </a:ln>
        </p:spPr>
        <p:txBody>
          <a:bodyPr/>
          <a:lstStyle/>
          <a:p>
            <a:pPr algn="ctr">
              <a:lnSpc>
                <a:spcPts val="5400"/>
              </a:lnSpc>
            </a:pPr>
            <a:r>
              <a:rPr lang="en-US" sz="2800" b="1" dirty="0">
                <a:solidFill>
                  <a:schemeClr val="bg1"/>
                </a:solidFill>
                <a:latin typeface="DroidSerif-Bold"/>
              </a:rPr>
              <a:t>Introduction</a:t>
            </a:r>
            <a:endParaRPr lang="en-US" sz="4000" dirty="0">
              <a:solidFill>
                <a:schemeClr val="bg1"/>
              </a:solidFill>
            </a:endParaRPr>
          </a:p>
        </p:txBody>
      </p:sp>
      <p:sp>
        <p:nvSpPr>
          <p:cNvPr id="22" name="Shape 2">
            <a:extLst>
              <a:ext uri="{FF2B5EF4-FFF2-40B4-BE49-F238E27FC236}">
                <a16:creationId xmlns:a16="http://schemas.microsoft.com/office/drawing/2014/main" id="{A698AA3F-2FA8-3571-0D0F-440BAD0CEC7B}"/>
              </a:ext>
            </a:extLst>
          </p:cNvPr>
          <p:cNvSpPr/>
          <p:nvPr/>
        </p:nvSpPr>
        <p:spPr>
          <a:xfrm>
            <a:off x="6333895" y="1914691"/>
            <a:ext cx="8017727" cy="5411663"/>
          </a:xfrm>
          <a:prstGeom prst="roundRect">
            <a:avLst>
              <a:gd name="adj" fmla="val 14104"/>
            </a:avLst>
          </a:prstGeom>
          <a:solidFill>
            <a:srgbClr val="0A081B"/>
          </a:solidFill>
          <a:ln w="30480">
            <a:solidFill>
              <a:srgbClr val="16FFBB"/>
            </a:solidFill>
            <a:prstDash val="solid"/>
          </a:ln>
        </p:spPr>
        <p:txBody>
          <a:bodyPr/>
          <a:lstStyle/>
          <a:p>
            <a:pPr>
              <a:lnSpc>
                <a:spcPts val="5400"/>
              </a:lnSpc>
            </a:pPr>
            <a:r>
              <a:rPr lang="en-US" sz="16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Wavecon</a:t>
            </a:r>
            <a:r>
              <a:rPr lang="en-US"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a leading telecom provider in India, introduced its 5G services in May 2022 across major cities alongside other telecom companies. This analysis examines the performance of Wavecon's 5G rollout in 15 key urban centers Mumbai , Delhi , Bangalore, Hyderabad, aiming to uncover insights into the impact of 5G on revenue, plan performance, and key performance indicators (KPIs). The findings will inform strategic decisions for future growth and optimization.</a:t>
            </a:r>
          </a:p>
        </p:txBody>
      </p:sp>
      <p:pic>
        <p:nvPicPr>
          <p:cNvPr id="23" name="Picture 22" descr="A city in the sky&#10;&#10;Description automatically generated">
            <a:extLst>
              <a:ext uri="{FF2B5EF4-FFF2-40B4-BE49-F238E27FC236}">
                <a16:creationId xmlns:a16="http://schemas.microsoft.com/office/drawing/2014/main" id="{E3C51D3D-8ADF-CB7A-6FF5-993E2DCBCD10}"/>
              </a:ext>
            </a:extLst>
          </p:cNvPr>
          <p:cNvPicPr>
            <a:picLocks noChangeAspect="1"/>
          </p:cNvPicPr>
          <p:nvPr/>
        </p:nvPicPr>
        <p:blipFill>
          <a:blip r:embed="rId5"/>
          <a:stretch>
            <a:fillRect/>
          </a:stretch>
        </p:blipFill>
        <p:spPr>
          <a:xfrm>
            <a:off x="278782" y="1677191"/>
            <a:ext cx="5664820" cy="6340536"/>
          </a:xfrm>
          <a:prstGeom prst="rect">
            <a:avLst/>
          </a:prstGeom>
        </p:spPr>
      </p:pic>
    </p:spTree>
    <p:extLst>
      <p:ext uri="{BB962C8B-B14F-4D97-AF65-F5344CB8AC3E}">
        <p14:creationId xmlns:p14="http://schemas.microsoft.com/office/powerpoint/2010/main" val="27019575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CED6197-B178-C079-B330-891A1031D9AC}"/>
              </a:ext>
            </a:extLst>
          </p:cNvPr>
          <p:cNvPicPr>
            <a:picLocks noChangeAspect="1"/>
          </p:cNvPicPr>
          <p:nvPr/>
        </p:nvPicPr>
        <p:blipFill>
          <a:blip r:embed="rId3"/>
          <a:stretch>
            <a:fillRect/>
          </a:stretch>
        </p:blipFill>
        <p:spPr>
          <a:xfrm>
            <a:off x="0" y="0"/>
            <a:ext cx="14630400" cy="8229600"/>
          </a:xfrm>
          <a:prstGeom prst="rect">
            <a:avLst/>
          </a:prstGeom>
        </p:spPr>
      </p:pic>
      <p:pic>
        <p:nvPicPr>
          <p:cNvPr id="3" name="Image 1" descr="preencoded.png">
            <a:extLst>
              <a:ext uri="{FF2B5EF4-FFF2-40B4-BE49-F238E27FC236}">
                <a16:creationId xmlns:a16="http://schemas.microsoft.com/office/drawing/2014/main" id="{227CB483-79BA-A8E3-4458-6E690805A873}"/>
              </a:ext>
            </a:extLst>
          </p:cNvPr>
          <p:cNvPicPr>
            <a:picLocks noChangeAspect="1"/>
          </p:cNvPicPr>
          <p:nvPr/>
        </p:nvPicPr>
        <p:blipFill>
          <a:blip r:embed="rId4"/>
          <a:stretch>
            <a:fillRect/>
          </a:stretch>
        </p:blipFill>
        <p:spPr>
          <a:xfrm>
            <a:off x="1" y="0"/>
            <a:ext cx="14630399" cy="8229600"/>
          </a:xfrm>
          <a:prstGeom prst="rect">
            <a:avLst/>
          </a:prstGeom>
        </p:spPr>
      </p:pic>
      <p:sp>
        <p:nvSpPr>
          <p:cNvPr id="4" name="Shape 2">
            <a:extLst>
              <a:ext uri="{FF2B5EF4-FFF2-40B4-BE49-F238E27FC236}">
                <a16:creationId xmlns:a16="http://schemas.microsoft.com/office/drawing/2014/main" id="{50347225-2420-10E1-F59C-C457C693910F}"/>
              </a:ext>
            </a:extLst>
          </p:cNvPr>
          <p:cNvSpPr/>
          <p:nvPr/>
        </p:nvSpPr>
        <p:spPr>
          <a:xfrm>
            <a:off x="1192192" y="320067"/>
            <a:ext cx="9850056" cy="1037063"/>
          </a:xfrm>
          <a:prstGeom prst="roundRect">
            <a:avLst>
              <a:gd name="adj" fmla="val 14104"/>
            </a:avLst>
          </a:prstGeom>
          <a:solidFill>
            <a:srgbClr val="0A081B"/>
          </a:solidFill>
          <a:ln w="30480">
            <a:solidFill>
              <a:srgbClr val="16FFBB"/>
            </a:solidFill>
            <a:prstDash val="solid"/>
          </a:ln>
        </p:spPr>
        <p:txBody>
          <a:bodyPr/>
          <a:lstStyle/>
          <a:p>
            <a:pPr>
              <a:lnSpc>
                <a:spcPts val="5400"/>
              </a:lnSpc>
            </a:pPr>
            <a:r>
              <a:rPr lang="en-US" sz="2800" b="1" dirty="0">
                <a:solidFill>
                  <a:schemeClr val="bg1"/>
                </a:solidFill>
                <a:latin typeface="DroidSerif-Bold"/>
              </a:rPr>
              <a:t>Objectives</a:t>
            </a:r>
            <a:endParaRPr lang="en-US" sz="4000" dirty="0">
              <a:solidFill>
                <a:schemeClr val="bg1"/>
              </a:solidFill>
            </a:endParaRPr>
          </a:p>
        </p:txBody>
      </p:sp>
      <p:sp>
        <p:nvSpPr>
          <p:cNvPr id="5" name="Shape 2">
            <a:extLst>
              <a:ext uri="{FF2B5EF4-FFF2-40B4-BE49-F238E27FC236}">
                <a16:creationId xmlns:a16="http://schemas.microsoft.com/office/drawing/2014/main" id="{5DED7934-4880-DF3A-22CF-45AA256F6B61}"/>
              </a:ext>
            </a:extLst>
          </p:cNvPr>
          <p:cNvSpPr/>
          <p:nvPr/>
        </p:nvSpPr>
        <p:spPr>
          <a:xfrm>
            <a:off x="1099598" y="1804470"/>
            <a:ext cx="11902727" cy="4875220"/>
          </a:xfrm>
          <a:prstGeom prst="roundRect">
            <a:avLst>
              <a:gd name="adj" fmla="val 14104"/>
            </a:avLst>
          </a:prstGeom>
          <a:solidFill>
            <a:srgbClr val="0A081B"/>
          </a:solidFill>
          <a:ln w="30480">
            <a:solidFill>
              <a:srgbClr val="16FFBB"/>
            </a:solidFill>
            <a:prstDash val="solid"/>
          </a:ln>
        </p:spPr>
        <p:txBody>
          <a:bodyPr/>
          <a:lstStyle/>
          <a:p>
            <a:pPr algn="l">
              <a:buFont typeface="+mj-lt"/>
              <a:buAutoNum type="arabicPeriod"/>
            </a:pPr>
            <a:r>
              <a:rPr lang="en-US" sz="2400" dirty="0">
                <a:solidFill>
                  <a:schemeClr val="bg1"/>
                </a:solidFill>
                <a:latin typeface="manrope"/>
              </a:rPr>
              <a:t>What is the impact of the 5G launch on our revenue?</a:t>
            </a:r>
          </a:p>
          <a:p>
            <a:pPr algn="l"/>
            <a:endParaRPr lang="en-US" sz="2400" dirty="0">
              <a:solidFill>
                <a:schemeClr val="bg1"/>
              </a:solidFill>
              <a:latin typeface="manrope"/>
            </a:endParaRPr>
          </a:p>
          <a:p>
            <a:pPr algn="l"/>
            <a:r>
              <a:rPr lang="en-US" sz="2400" dirty="0">
                <a:solidFill>
                  <a:schemeClr val="bg1"/>
                </a:solidFill>
                <a:latin typeface="manrope"/>
              </a:rPr>
              <a:t>2.Which KPI is underperforming after the 5G launch?</a:t>
            </a:r>
          </a:p>
          <a:p>
            <a:pPr algn="l"/>
            <a:endParaRPr lang="en-US" sz="2400" dirty="0">
              <a:solidFill>
                <a:schemeClr val="bg1"/>
              </a:solidFill>
              <a:latin typeface="manrope"/>
            </a:endParaRPr>
          </a:p>
          <a:p>
            <a:pPr algn="l"/>
            <a:r>
              <a:rPr lang="en-US" sz="2400" dirty="0">
                <a:solidFill>
                  <a:schemeClr val="bg1"/>
                </a:solidFill>
                <a:latin typeface="manrope"/>
              </a:rPr>
              <a:t>3.After the 5G launch, which plans are performing well in terms of revenue? Which plans are not performing well?</a:t>
            </a:r>
          </a:p>
          <a:p>
            <a:pPr algn="l"/>
            <a:endParaRPr lang="en-US" sz="2400" dirty="0">
              <a:solidFill>
                <a:schemeClr val="bg1"/>
              </a:solidFill>
              <a:latin typeface="manrope"/>
            </a:endParaRPr>
          </a:p>
          <a:p>
            <a:pPr algn="l"/>
            <a:r>
              <a:rPr lang="en-US" sz="2400" dirty="0">
                <a:solidFill>
                  <a:schemeClr val="bg1"/>
                </a:solidFill>
                <a:latin typeface="manrope"/>
              </a:rPr>
              <a:t>4.Is there any plan affected largely by the 5G launch? Should we continue or discontinue that plan?</a:t>
            </a:r>
          </a:p>
          <a:p>
            <a:pPr algn="l"/>
            <a:endParaRPr lang="en-US" sz="2400" dirty="0">
              <a:solidFill>
                <a:schemeClr val="bg1"/>
              </a:solidFill>
              <a:latin typeface="manrope"/>
            </a:endParaRPr>
          </a:p>
          <a:p>
            <a:pPr algn="l"/>
            <a:r>
              <a:rPr lang="en-US" sz="2400" dirty="0">
                <a:solidFill>
                  <a:schemeClr val="bg1"/>
                </a:solidFill>
                <a:latin typeface="manrope"/>
              </a:rPr>
              <a:t>5.Is there any plan that is discontinued after the 5G launch? What is the reason for it?`</a:t>
            </a:r>
          </a:p>
        </p:txBody>
      </p:sp>
    </p:spTree>
    <p:extLst>
      <p:ext uri="{BB962C8B-B14F-4D97-AF65-F5344CB8AC3E}">
        <p14:creationId xmlns:p14="http://schemas.microsoft.com/office/powerpoint/2010/main" val="9419720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E08E1FBF-41DC-99C2-B80C-6D15C8A421E2}"/>
              </a:ext>
            </a:extLst>
          </p:cNvPr>
          <p:cNvPicPr>
            <a:picLocks noChangeAspect="1"/>
          </p:cNvPicPr>
          <p:nvPr/>
        </p:nvPicPr>
        <p:blipFill>
          <a:blip r:embed="rId2"/>
          <a:stretch>
            <a:fillRect/>
          </a:stretch>
        </p:blipFill>
        <p:spPr>
          <a:xfrm>
            <a:off x="1" y="0"/>
            <a:ext cx="14630399" cy="822960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24C52D4A-7302-89A1-F9E0-D7D47B63E5D1}"/>
                  </a:ext>
                </a:extLst>
              </p:cNvPr>
              <p:cNvGraphicFramePr>
                <a:graphicFrameLocks noGrp="1"/>
              </p:cNvGraphicFramePr>
              <p:nvPr>
                <p:extLst>
                  <p:ext uri="{D42A27DB-BD31-4B8C-83A1-F6EECF244321}">
                    <p14:modId xmlns:p14="http://schemas.microsoft.com/office/powerpoint/2010/main" val="1080915292"/>
                  </p:ext>
                </p:extLst>
              </p:nvPr>
            </p:nvGraphicFramePr>
            <p:xfrm>
              <a:off x="619759" y="1052944"/>
              <a:ext cx="13238481" cy="67702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24C52D4A-7302-89A1-F9E0-D7D47B63E5D1}"/>
                  </a:ext>
                </a:extLst>
              </p:cNvPr>
              <p:cNvPicPr>
                <a:picLocks noGrp="1" noRot="1" noChangeAspect="1" noMove="1" noResize="1" noEditPoints="1" noAdjustHandles="1" noChangeArrowheads="1" noChangeShapeType="1"/>
              </p:cNvPicPr>
              <p:nvPr/>
            </p:nvPicPr>
            <p:blipFill>
              <a:blip r:embed="rId4"/>
              <a:stretch>
                <a:fillRect/>
              </a:stretch>
            </p:blipFill>
            <p:spPr>
              <a:xfrm>
                <a:off x="619759" y="1052944"/>
                <a:ext cx="13238481" cy="6770255"/>
              </a:xfrm>
              <a:prstGeom prst="rect">
                <a:avLst/>
              </a:prstGeom>
            </p:spPr>
          </p:pic>
        </mc:Fallback>
      </mc:AlternateContent>
      <p:sp>
        <p:nvSpPr>
          <p:cNvPr id="3" name="Shape 2">
            <a:extLst>
              <a:ext uri="{FF2B5EF4-FFF2-40B4-BE49-F238E27FC236}">
                <a16:creationId xmlns:a16="http://schemas.microsoft.com/office/drawing/2014/main" id="{C4D0E716-50F8-7437-8D2F-B50F937B1AAA}"/>
              </a:ext>
            </a:extLst>
          </p:cNvPr>
          <p:cNvSpPr/>
          <p:nvPr/>
        </p:nvSpPr>
        <p:spPr>
          <a:xfrm>
            <a:off x="942109" y="124691"/>
            <a:ext cx="12704618" cy="817418"/>
          </a:xfrm>
          <a:prstGeom prst="roundRect">
            <a:avLst>
              <a:gd name="adj" fmla="val 14104"/>
            </a:avLst>
          </a:prstGeom>
          <a:solidFill>
            <a:srgbClr val="0A081B"/>
          </a:solidFill>
          <a:ln w="30480">
            <a:solidFill>
              <a:srgbClr val="16FFBB"/>
            </a:solidFill>
            <a:prstDash val="solid"/>
          </a:ln>
        </p:spPr>
        <p:txBody>
          <a:bodyPr/>
          <a:lstStyle/>
          <a:p>
            <a:pPr algn="ctr">
              <a:lnSpc>
                <a:spcPts val="5400"/>
              </a:lnSpc>
            </a:pPr>
            <a:r>
              <a:rPr lang="en-US" sz="2800" b="1" dirty="0">
                <a:solidFill>
                  <a:schemeClr val="bg1"/>
                </a:solidFill>
                <a:latin typeface="DroidSerif-Bold"/>
              </a:rPr>
              <a:t>Dashboard</a:t>
            </a:r>
            <a:endParaRPr lang="en-US" sz="4000" dirty="0">
              <a:solidFill>
                <a:schemeClr val="bg1"/>
              </a:solidFill>
            </a:endParaRPr>
          </a:p>
        </p:txBody>
      </p:sp>
    </p:spTree>
    <p:extLst>
      <p:ext uri="{BB962C8B-B14F-4D97-AF65-F5344CB8AC3E}">
        <p14:creationId xmlns:p14="http://schemas.microsoft.com/office/powerpoint/2010/main" val="260805334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0" y="0"/>
            <a:ext cx="14630400" cy="8229600"/>
          </a:xfrm>
          <a:prstGeom prst="rect">
            <a:avLst/>
          </a:prstGeom>
        </p:spPr>
      </p:pic>
      <p:sp>
        <p:nvSpPr>
          <p:cNvPr id="7" name="Shape 2"/>
          <p:cNvSpPr/>
          <p:nvPr/>
        </p:nvSpPr>
        <p:spPr>
          <a:xfrm>
            <a:off x="5992265" y="1991361"/>
            <a:ext cx="7973123" cy="4833282"/>
          </a:xfrm>
          <a:prstGeom prst="roundRect">
            <a:avLst>
              <a:gd name="adj" fmla="val 14104"/>
            </a:avLst>
          </a:prstGeom>
          <a:solidFill>
            <a:srgbClr val="0A081B"/>
          </a:solidFill>
          <a:ln w="30480">
            <a:solidFill>
              <a:srgbClr val="16FFBB"/>
            </a:solidFill>
            <a:prstDash val="solid"/>
          </a:ln>
        </p:spPr>
        <p:txBody>
          <a:bodyPr/>
          <a:lstStyle/>
          <a:p>
            <a:endParaRPr lang="en-US" dirty="0"/>
          </a:p>
        </p:txBody>
      </p:sp>
      <p:sp>
        <p:nvSpPr>
          <p:cNvPr id="8" name="Text 3"/>
          <p:cNvSpPr/>
          <p:nvPr/>
        </p:nvSpPr>
        <p:spPr>
          <a:xfrm>
            <a:off x="6475333" y="2340513"/>
            <a:ext cx="2743200" cy="342900"/>
          </a:xfrm>
          <a:prstGeom prst="rect">
            <a:avLst/>
          </a:prstGeom>
          <a:noFill/>
          <a:ln/>
        </p:spPr>
        <p:txBody>
          <a:bodyPr wrap="none" rtlCol="0" anchor="t"/>
          <a:lstStyle/>
          <a:p>
            <a:pPr>
              <a:lnSpc>
                <a:spcPts val="2700"/>
              </a:lnSpc>
            </a:pPr>
            <a:r>
              <a:rPr lang="en-US" sz="2160" b="1" dirty="0">
                <a:solidFill>
                  <a:srgbClr val="E0E4E6"/>
                </a:solidFill>
                <a:latin typeface="Spline Sans" pitchFamily="34" charset="0"/>
                <a:ea typeface="Spline Sans" pitchFamily="34" charset="-122"/>
                <a:cs typeface="Spline Sans" pitchFamily="34" charset="-120"/>
              </a:rPr>
              <a:t>Revenue Dip</a:t>
            </a:r>
            <a:endParaRPr lang="en-US" sz="2160" dirty="0"/>
          </a:p>
        </p:txBody>
      </p:sp>
      <p:sp>
        <p:nvSpPr>
          <p:cNvPr id="9" name="Text 4"/>
          <p:cNvSpPr/>
          <p:nvPr/>
        </p:nvSpPr>
        <p:spPr>
          <a:xfrm>
            <a:off x="6282293" y="2857821"/>
            <a:ext cx="7393065" cy="1580199"/>
          </a:xfrm>
          <a:prstGeom prst="rect">
            <a:avLst/>
          </a:prstGeom>
          <a:noFill/>
          <a:ln/>
        </p:spPr>
        <p:txBody>
          <a:bodyPr wrap="square" rtlCol="0" anchor="t"/>
          <a:lstStyle/>
          <a:p>
            <a:pPr>
              <a:lnSpc>
                <a:spcPts val="3111"/>
              </a:lnSpc>
            </a:pPr>
            <a:r>
              <a:rPr lang="en-US" sz="2000" dirty="0">
                <a:solidFill>
                  <a:schemeClr val="bg1"/>
                </a:solidFill>
              </a:rPr>
              <a:t>Before 5G was launched, Wavecon's revenue was $16 billion. After the launch, revenue dropped slightly to $15.9 billion. This suggests a need to investigate what caused this change and find ways to increase revenue.</a:t>
            </a:r>
            <a:endParaRPr lang="en-US" sz="1944" dirty="0">
              <a:solidFill>
                <a:schemeClr val="bg1"/>
              </a:solidFill>
            </a:endParaRPr>
          </a:p>
        </p:txBody>
      </p:sp>
      <p:pic>
        <p:nvPicPr>
          <p:cNvPr id="15" name="Picture 14" descr="A close up of a number&#10;&#10;Description automatically generated">
            <a:extLst>
              <a:ext uri="{FF2B5EF4-FFF2-40B4-BE49-F238E27FC236}">
                <a16:creationId xmlns:a16="http://schemas.microsoft.com/office/drawing/2014/main" id="{0F0252B1-8E77-6077-CA8C-D01BE39441E2}"/>
              </a:ext>
            </a:extLst>
          </p:cNvPr>
          <p:cNvPicPr>
            <a:picLocks noChangeAspect="1"/>
          </p:cNvPicPr>
          <p:nvPr/>
        </p:nvPicPr>
        <p:blipFill>
          <a:blip r:embed="rId4"/>
          <a:stretch>
            <a:fillRect/>
          </a:stretch>
        </p:blipFill>
        <p:spPr>
          <a:xfrm>
            <a:off x="1141336" y="1248941"/>
            <a:ext cx="3018073" cy="1817648"/>
          </a:xfrm>
          <a:prstGeom prst="rect">
            <a:avLst/>
          </a:prstGeom>
        </p:spPr>
      </p:pic>
      <p:pic>
        <p:nvPicPr>
          <p:cNvPr id="17" name="Picture 16" descr="A close up of a number&#10;&#10;Description automatically generated">
            <a:extLst>
              <a:ext uri="{FF2B5EF4-FFF2-40B4-BE49-F238E27FC236}">
                <a16:creationId xmlns:a16="http://schemas.microsoft.com/office/drawing/2014/main" id="{BB0EDEEF-52B8-F4E5-4A1F-1D7D9941FEB2}"/>
              </a:ext>
            </a:extLst>
          </p:cNvPr>
          <p:cNvPicPr>
            <a:picLocks noChangeAspect="1"/>
          </p:cNvPicPr>
          <p:nvPr/>
        </p:nvPicPr>
        <p:blipFill>
          <a:blip r:embed="rId5"/>
          <a:stretch>
            <a:fillRect/>
          </a:stretch>
        </p:blipFill>
        <p:spPr>
          <a:xfrm>
            <a:off x="1141333" y="4242079"/>
            <a:ext cx="3017707" cy="1679215"/>
          </a:xfrm>
          <a:prstGeom prst="rect">
            <a:avLst/>
          </a:prstGeom>
        </p:spPr>
      </p:pic>
      <p:pic>
        <p:nvPicPr>
          <p:cNvPr id="19" name="Graphic 18" descr="Bar graph with downward trend with solid fill">
            <a:extLst>
              <a:ext uri="{FF2B5EF4-FFF2-40B4-BE49-F238E27FC236}">
                <a16:creationId xmlns:a16="http://schemas.microsoft.com/office/drawing/2014/main" id="{CD41998C-16DF-FE8C-4EC6-153E9F0883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19072" y="4624485"/>
            <a:ext cx="914400" cy="914400"/>
          </a:xfrm>
          <a:prstGeom prst="rect">
            <a:avLst/>
          </a:prstGeom>
        </p:spPr>
      </p:pic>
      <p:pic>
        <p:nvPicPr>
          <p:cNvPr id="21" name="Graphic 20" descr="Bar graph with upward trend with solid fill">
            <a:extLst>
              <a:ext uri="{FF2B5EF4-FFF2-40B4-BE49-F238E27FC236}">
                <a16:creationId xmlns:a16="http://schemas.microsoft.com/office/drawing/2014/main" id="{FE2430F3-ECE3-8130-C327-37115B7AFF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8979" y="1780921"/>
            <a:ext cx="914400" cy="914400"/>
          </a:xfrm>
          <a:prstGeom prst="rect">
            <a:avLst/>
          </a:prstGeom>
        </p:spPr>
      </p:pic>
      <p:sp>
        <p:nvSpPr>
          <p:cNvPr id="22" name="Shape 2">
            <a:extLst>
              <a:ext uri="{FF2B5EF4-FFF2-40B4-BE49-F238E27FC236}">
                <a16:creationId xmlns:a16="http://schemas.microsoft.com/office/drawing/2014/main" id="{AC07511E-EE88-7F19-CEEF-643A7024289E}"/>
              </a:ext>
            </a:extLst>
          </p:cNvPr>
          <p:cNvSpPr/>
          <p:nvPr/>
        </p:nvSpPr>
        <p:spPr>
          <a:xfrm>
            <a:off x="1310641" y="102467"/>
            <a:ext cx="12364720" cy="901145"/>
          </a:xfrm>
          <a:prstGeom prst="roundRect">
            <a:avLst>
              <a:gd name="adj" fmla="val 14104"/>
            </a:avLst>
          </a:prstGeom>
          <a:solidFill>
            <a:srgbClr val="0A081B"/>
          </a:solidFill>
          <a:ln w="30480">
            <a:solidFill>
              <a:srgbClr val="16FFBB"/>
            </a:solidFill>
            <a:prstDash val="solid"/>
          </a:ln>
        </p:spPr>
        <p:txBody>
          <a:bodyPr/>
          <a:lstStyle/>
          <a:p>
            <a:pPr>
              <a:lnSpc>
                <a:spcPts val="5400"/>
              </a:lnSpc>
            </a:pPr>
            <a:r>
              <a:rPr lang="en-US" sz="2800" b="1" dirty="0">
                <a:solidFill>
                  <a:schemeClr val="bg1"/>
                </a:solidFill>
                <a:latin typeface="DroidSerif-Bold"/>
              </a:rPr>
              <a:t>1.What is the impact of the 5G launch on revenue ?</a:t>
            </a:r>
            <a:endParaRPr lang="en-US" sz="4000" dirty="0">
              <a:solidFill>
                <a:schemeClr val="bg1"/>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7" name="Shape 2"/>
          <p:cNvSpPr/>
          <p:nvPr/>
        </p:nvSpPr>
        <p:spPr>
          <a:xfrm>
            <a:off x="6350439" y="1152671"/>
            <a:ext cx="7415927" cy="1780103"/>
          </a:xfrm>
          <a:prstGeom prst="roundRect">
            <a:avLst>
              <a:gd name="adj" fmla="val 14104"/>
            </a:avLst>
          </a:prstGeom>
          <a:solidFill>
            <a:srgbClr val="0A081B"/>
          </a:solidFill>
          <a:ln w="30480">
            <a:solidFill>
              <a:srgbClr val="16FFBB"/>
            </a:solidFill>
            <a:prstDash val="solid"/>
          </a:ln>
        </p:spPr>
        <p:txBody>
          <a:bodyPr/>
          <a:lstStyle/>
          <a:p>
            <a:endParaRPr lang="en-US" dirty="0"/>
          </a:p>
        </p:txBody>
      </p:sp>
      <p:sp>
        <p:nvSpPr>
          <p:cNvPr id="10" name="Shape 5"/>
          <p:cNvSpPr/>
          <p:nvPr/>
        </p:nvSpPr>
        <p:spPr>
          <a:xfrm>
            <a:off x="6272288" y="3330114"/>
            <a:ext cx="7494077" cy="2086759"/>
          </a:xfrm>
          <a:prstGeom prst="roundRect">
            <a:avLst>
              <a:gd name="adj" fmla="val 14104"/>
            </a:avLst>
          </a:prstGeom>
          <a:solidFill>
            <a:srgbClr val="0A081B"/>
          </a:solidFill>
          <a:ln w="30480">
            <a:solidFill>
              <a:srgbClr val="29DDDA"/>
            </a:solidFill>
            <a:prstDash val="solid"/>
          </a:ln>
        </p:spPr>
        <p:txBody>
          <a:bodyPr/>
          <a:lstStyle/>
          <a:p>
            <a:endParaRPr lang="en-US" dirty="0"/>
          </a:p>
        </p:txBody>
      </p:sp>
      <p:sp>
        <p:nvSpPr>
          <p:cNvPr id="5" name="Shape 2">
            <a:extLst>
              <a:ext uri="{FF2B5EF4-FFF2-40B4-BE49-F238E27FC236}">
                <a16:creationId xmlns:a16="http://schemas.microsoft.com/office/drawing/2014/main" id="{B76A368E-AEB6-6721-464E-1012874F3F3C}"/>
              </a:ext>
            </a:extLst>
          </p:cNvPr>
          <p:cNvSpPr/>
          <p:nvPr/>
        </p:nvSpPr>
        <p:spPr>
          <a:xfrm>
            <a:off x="383417" y="189571"/>
            <a:ext cx="8433203" cy="685800"/>
          </a:xfrm>
          <a:prstGeom prst="roundRect">
            <a:avLst>
              <a:gd name="adj" fmla="val 14104"/>
            </a:avLst>
          </a:prstGeom>
          <a:solidFill>
            <a:srgbClr val="0A081B"/>
          </a:solidFill>
          <a:ln w="30480">
            <a:solidFill>
              <a:srgbClr val="16FFBB"/>
            </a:solidFill>
            <a:prstDash val="solid"/>
          </a:ln>
        </p:spPr>
        <p:txBody>
          <a:bodyPr/>
          <a:lstStyle/>
          <a:p>
            <a:r>
              <a:rPr lang="en-US" sz="2800" b="1" dirty="0">
                <a:solidFill>
                  <a:schemeClr val="bg1"/>
                </a:solidFill>
                <a:latin typeface="DroidSerif-Bold"/>
              </a:rPr>
              <a:t>2. Which KPI is underperforming after the 5G launch?</a:t>
            </a:r>
            <a:endParaRPr lang="en-US" sz="2800" dirty="0">
              <a:solidFill>
                <a:schemeClr val="bg1"/>
              </a:solidFill>
            </a:endParaRPr>
          </a:p>
        </p:txBody>
      </p:sp>
      <p:sp>
        <p:nvSpPr>
          <p:cNvPr id="16" name="Shape 5">
            <a:extLst>
              <a:ext uri="{FF2B5EF4-FFF2-40B4-BE49-F238E27FC236}">
                <a16:creationId xmlns:a16="http://schemas.microsoft.com/office/drawing/2014/main" id="{9AE6F3EC-9C4A-8215-6E86-C2DC930D9D85}"/>
              </a:ext>
            </a:extLst>
          </p:cNvPr>
          <p:cNvSpPr/>
          <p:nvPr/>
        </p:nvSpPr>
        <p:spPr>
          <a:xfrm>
            <a:off x="6350439" y="5804207"/>
            <a:ext cx="7415927" cy="2086759"/>
          </a:xfrm>
          <a:prstGeom prst="roundRect">
            <a:avLst>
              <a:gd name="adj" fmla="val 14104"/>
            </a:avLst>
          </a:prstGeom>
          <a:solidFill>
            <a:srgbClr val="0A081B"/>
          </a:solidFill>
          <a:ln w="30480">
            <a:solidFill>
              <a:srgbClr val="29DDDA"/>
            </a:solidFill>
            <a:prstDash val="solid"/>
          </a:ln>
        </p:spPr>
        <p:txBody>
          <a:bodyPr/>
          <a:lstStyle/>
          <a:p>
            <a:endParaRPr lang="en-US" dirty="0"/>
          </a:p>
        </p:txBody>
      </p:sp>
      <p:pic>
        <p:nvPicPr>
          <p:cNvPr id="18" name="Picture 17" descr="A close up of a number&#10;&#10;Description automatically generated">
            <a:extLst>
              <a:ext uri="{FF2B5EF4-FFF2-40B4-BE49-F238E27FC236}">
                <a16:creationId xmlns:a16="http://schemas.microsoft.com/office/drawing/2014/main" id="{2E2B8D68-1FEC-65AE-4500-B51717A0576E}"/>
              </a:ext>
            </a:extLst>
          </p:cNvPr>
          <p:cNvPicPr>
            <a:picLocks noChangeAspect="1"/>
          </p:cNvPicPr>
          <p:nvPr/>
        </p:nvPicPr>
        <p:blipFill>
          <a:blip r:embed="rId5"/>
          <a:stretch>
            <a:fillRect/>
          </a:stretch>
        </p:blipFill>
        <p:spPr>
          <a:xfrm>
            <a:off x="383417" y="1293546"/>
            <a:ext cx="2241395" cy="1103969"/>
          </a:xfrm>
          <a:prstGeom prst="rect">
            <a:avLst/>
          </a:prstGeom>
        </p:spPr>
      </p:pic>
      <p:pic>
        <p:nvPicPr>
          <p:cNvPr id="19" name="Picture 18" descr="A close up of a number&#10;&#10;Description automatically generated">
            <a:extLst>
              <a:ext uri="{FF2B5EF4-FFF2-40B4-BE49-F238E27FC236}">
                <a16:creationId xmlns:a16="http://schemas.microsoft.com/office/drawing/2014/main" id="{4B7A5866-2E12-78D3-BA6B-52370D5D3415}"/>
              </a:ext>
            </a:extLst>
          </p:cNvPr>
          <p:cNvPicPr>
            <a:picLocks noChangeAspect="1"/>
          </p:cNvPicPr>
          <p:nvPr/>
        </p:nvPicPr>
        <p:blipFill>
          <a:blip r:embed="rId6"/>
          <a:stretch>
            <a:fillRect/>
          </a:stretch>
        </p:blipFill>
        <p:spPr>
          <a:xfrm>
            <a:off x="3330221" y="1293545"/>
            <a:ext cx="2370935" cy="1103969"/>
          </a:xfrm>
          <a:prstGeom prst="rect">
            <a:avLst/>
          </a:prstGeom>
        </p:spPr>
      </p:pic>
      <p:pic>
        <p:nvPicPr>
          <p:cNvPr id="20" name="Graphic 19" descr="Bar graph with downward trend with solid fill">
            <a:extLst>
              <a:ext uri="{FF2B5EF4-FFF2-40B4-BE49-F238E27FC236}">
                <a16:creationId xmlns:a16="http://schemas.microsoft.com/office/drawing/2014/main" id="{96C0F4C6-ECC1-B373-7661-7AC4A55699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13196" y="2423018"/>
            <a:ext cx="546411" cy="460471"/>
          </a:xfrm>
          <a:prstGeom prst="rect">
            <a:avLst/>
          </a:prstGeom>
        </p:spPr>
      </p:pic>
      <p:pic>
        <p:nvPicPr>
          <p:cNvPr id="21" name="Graphic 20" descr="Bar graph with upward trend with solid fill">
            <a:extLst>
              <a:ext uri="{FF2B5EF4-FFF2-40B4-BE49-F238E27FC236}">
                <a16:creationId xmlns:a16="http://schemas.microsoft.com/office/drawing/2014/main" id="{29414321-584F-2E85-946C-01A605BAF8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78050" y="2423018"/>
            <a:ext cx="465153" cy="465153"/>
          </a:xfrm>
          <a:prstGeom prst="rect">
            <a:avLst/>
          </a:prstGeom>
        </p:spPr>
      </p:pic>
      <p:sp>
        <p:nvSpPr>
          <p:cNvPr id="22" name="TextBox 21">
            <a:extLst>
              <a:ext uri="{FF2B5EF4-FFF2-40B4-BE49-F238E27FC236}">
                <a16:creationId xmlns:a16="http://schemas.microsoft.com/office/drawing/2014/main" id="{18017EAD-E440-DF07-2982-50EFD4AED55B}"/>
              </a:ext>
            </a:extLst>
          </p:cNvPr>
          <p:cNvSpPr txBox="1"/>
          <p:nvPr/>
        </p:nvSpPr>
        <p:spPr>
          <a:xfrm>
            <a:off x="6657279" y="1427358"/>
            <a:ext cx="2159341" cy="369332"/>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Total Revenue</a:t>
            </a:r>
          </a:p>
        </p:txBody>
      </p:sp>
      <p:sp>
        <p:nvSpPr>
          <p:cNvPr id="25" name="TextBox 24">
            <a:extLst>
              <a:ext uri="{FF2B5EF4-FFF2-40B4-BE49-F238E27FC236}">
                <a16:creationId xmlns:a16="http://schemas.microsoft.com/office/drawing/2014/main" id="{1F0307A2-9843-1CC3-AE07-AAE6FE6CA1C4}"/>
              </a:ext>
            </a:extLst>
          </p:cNvPr>
          <p:cNvSpPr txBox="1"/>
          <p:nvPr/>
        </p:nvSpPr>
        <p:spPr>
          <a:xfrm>
            <a:off x="6869151" y="2042722"/>
            <a:ext cx="6233532" cy="646331"/>
          </a:xfrm>
          <a:prstGeom prst="rect">
            <a:avLst/>
          </a:prstGeom>
          <a:noFill/>
        </p:spPr>
        <p:txBody>
          <a:bodyPr wrap="square" rtlCol="0">
            <a:spAutoFit/>
          </a:bodyPr>
          <a:lstStyle/>
          <a:p>
            <a:r>
              <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Total revenue slightly decreased from $16 billion to $15.9 billion.</a:t>
            </a:r>
          </a:p>
        </p:txBody>
      </p:sp>
      <p:pic>
        <p:nvPicPr>
          <p:cNvPr id="27" name="Picture 26" descr="A close up of a number&#10;&#10;Description automatically generated">
            <a:extLst>
              <a:ext uri="{FF2B5EF4-FFF2-40B4-BE49-F238E27FC236}">
                <a16:creationId xmlns:a16="http://schemas.microsoft.com/office/drawing/2014/main" id="{2819BACE-F4F0-496B-AD17-7380F97DA57F}"/>
              </a:ext>
            </a:extLst>
          </p:cNvPr>
          <p:cNvPicPr>
            <a:picLocks noChangeAspect="1"/>
          </p:cNvPicPr>
          <p:nvPr/>
        </p:nvPicPr>
        <p:blipFill>
          <a:blip r:embed="rId11"/>
          <a:stretch>
            <a:fillRect/>
          </a:stretch>
        </p:blipFill>
        <p:spPr>
          <a:xfrm>
            <a:off x="291208" y="3562818"/>
            <a:ext cx="2333605" cy="1103969"/>
          </a:xfrm>
          <a:prstGeom prst="rect">
            <a:avLst/>
          </a:prstGeom>
        </p:spPr>
      </p:pic>
      <p:pic>
        <p:nvPicPr>
          <p:cNvPr id="29" name="Picture 28" descr="A close up of a number&#10;&#10;Description automatically generated">
            <a:extLst>
              <a:ext uri="{FF2B5EF4-FFF2-40B4-BE49-F238E27FC236}">
                <a16:creationId xmlns:a16="http://schemas.microsoft.com/office/drawing/2014/main" id="{8600023D-8268-7888-018F-27F805175D31}"/>
              </a:ext>
            </a:extLst>
          </p:cNvPr>
          <p:cNvPicPr>
            <a:picLocks noChangeAspect="1"/>
          </p:cNvPicPr>
          <p:nvPr/>
        </p:nvPicPr>
        <p:blipFill>
          <a:blip r:embed="rId12"/>
          <a:stretch>
            <a:fillRect/>
          </a:stretch>
        </p:blipFill>
        <p:spPr>
          <a:xfrm>
            <a:off x="3289399" y="3562817"/>
            <a:ext cx="2333604" cy="1103969"/>
          </a:xfrm>
          <a:prstGeom prst="rect">
            <a:avLst/>
          </a:prstGeom>
        </p:spPr>
      </p:pic>
      <p:sp>
        <p:nvSpPr>
          <p:cNvPr id="32" name="TextBox 31">
            <a:extLst>
              <a:ext uri="{FF2B5EF4-FFF2-40B4-BE49-F238E27FC236}">
                <a16:creationId xmlns:a16="http://schemas.microsoft.com/office/drawing/2014/main" id="{962C6A0A-B21C-F309-4D44-B7224C0EB521}"/>
              </a:ext>
            </a:extLst>
          </p:cNvPr>
          <p:cNvSpPr txBox="1"/>
          <p:nvPr/>
        </p:nvSpPr>
        <p:spPr>
          <a:xfrm>
            <a:off x="6819388" y="3674529"/>
            <a:ext cx="2159341" cy="369332"/>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Active Users</a:t>
            </a:r>
          </a:p>
        </p:txBody>
      </p:sp>
      <p:sp>
        <p:nvSpPr>
          <p:cNvPr id="35" name="TextBox 34">
            <a:extLst>
              <a:ext uri="{FF2B5EF4-FFF2-40B4-BE49-F238E27FC236}">
                <a16:creationId xmlns:a16="http://schemas.microsoft.com/office/drawing/2014/main" id="{8D3312F3-80DF-7366-190F-220B3E531CF5}"/>
              </a:ext>
            </a:extLst>
          </p:cNvPr>
          <p:cNvSpPr txBox="1"/>
          <p:nvPr/>
        </p:nvSpPr>
        <p:spPr>
          <a:xfrm>
            <a:off x="6819390" y="4181710"/>
            <a:ext cx="6060271" cy="646331"/>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The active user base decreased from 84.4 million to 77.4 million</a:t>
            </a:r>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Box 35">
            <a:extLst>
              <a:ext uri="{FF2B5EF4-FFF2-40B4-BE49-F238E27FC236}">
                <a16:creationId xmlns:a16="http://schemas.microsoft.com/office/drawing/2014/main" id="{8DB27EC3-3C23-ED6B-6529-F644840CE989}"/>
              </a:ext>
            </a:extLst>
          </p:cNvPr>
          <p:cNvSpPr txBox="1"/>
          <p:nvPr/>
        </p:nvSpPr>
        <p:spPr>
          <a:xfrm>
            <a:off x="6819390" y="6002213"/>
            <a:ext cx="4599463" cy="369332"/>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Total  Unsubscribed Users</a:t>
            </a:r>
          </a:p>
        </p:txBody>
      </p:sp>
      <p:sp>
        <p:nvSpPr>
          <p:cNvPr id="37" name="TextBox 36">
            <a:extLst>
              <a:ext uri="{FF2B5EF4-FFF2-40B4-BE49-F238E27FC236}">
                <a16:creationId xmlns:a16="http://schemas.microsoft.com/office/drawing/2014/main" id="{C1042C85-2733-2E71-9FB3-0BD3318702D3}"/>
              </a:ext>
            </a:extLst>
          </p:cNvPr>
          <p:cNvSpPr txBox="1"/>
          <p:nvPr/>
        </p:nvSpPr>
        <p:spPr>
          <a:xfrm>
            <a:off x="6819391" y="6459392"/>
            <a:ext cx="6060271" cy="923330"/>
          </a:xfrm>
          <a:prstGeom prst="rect">
            <a:avLst/>
          </a:prstGeom>
          <a:noFill/>
        </p:spPr>
        <p:txBody>
          <a:bodyPr wrap="square" rtlCol="0">
            <a:spAutoFit/>
          </a:bodyPr>
          <a:lstStyle/>
          <a:p>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The total number of unsubscribed users increased from 5.6 million to 7 million</a:t>
            </a:r>
          </a:p>
        </p:txBody>
      </p:sp>
      <p:pic>
        <p:nvPicPr>
          <p:cNvPr id="39" name="Picture 38" descr="A close up of a number&#10;&#10;Description automatically generated">
            <a:extLst>
              <a:ext uri="{FF2B5EF4-FFF2-40B4-BE49-F238E27FC236}">
                <a16:creationId xmlns:a16="http://schemas.microsoft.com/office/drawing/2014/main" id="{CB2272AA-020B-B822-21A3-1CBBA887E5AB}"/>
              </a:ext>
            </a:extLst>
          </p:cNvPr>
          <p:cNvPicPr>
            <a:picLocks noChangeAspect="1"/>
          </p:cNvPicPr>
          <p:nvPr/>
        </p:nvPicPr>
        <p:blipFill>
          <a:blip r:embed="rId13"/>
          <a:stretch>
            <a:fillRect/>
          </a:stretch>
        </p:blipFill>
        <p:spPr>
          <a:xfrm>
            <a:off x="351563" y="5907410"/>
            <a:ext cx="2159063" cy="1103969"/>
          </a:xfrm>
          <a:prstGeom prst="rect">
            <a:avLst/>
          </a:prstGeom>
        </p:spPr>
      </p:pic>
      <p:pic>
        <p:nvPicPr>
          <p:cNvPr id="41" name="Picture 40" descr="A close up of a number&#10;&#10;Description automatically generated">
            <a:extLst>
              <a:ext uri="{FF2B5EF4-FFF2-40B4-BE49-F238E27FC236}">
                <a16:creationId xmlns:a16="http://schemas.microsoft.com/office/drawing/2014/main" id="{B6A36491-9005-235A-051A-764FAAB62B7D}"/>
              </a:ext>
            </a:extLst>
          </p:cNvPr>
          <p:cNvPicPr>
            <a:picLocks noChangeAspect="1"/>
          </p:cNvPicPr>
          <p:nvPr/>
        </p:nvPicPr>
        <p:blipFill>
          <a:blip r:embed="rId14"/>
          <a:stretch>
            <a:fillRect/>
          </a:stretch>
        </p:blipFill>
        <p:spPr>
          <a:xfrm>
            <a:off x="3289399" y="5907410"/>
            <a:ext cx="2333604" cy="1103969"/>
          </a:xfrm>
          <a:prstGeom prst="rect">
            <a:avLst/>
          </a:prstGeom>
        </p:spPr>
      </p:pic>
      <p:pic>
        <p:nvPicPr>
          <p:cNvPr id="42" name="Graphic 41" descr="Bar graph with upward trend with solid fill">
            <a:extLst>
              <a:ext uri="{FF2B5EF4-FFF2-40B4-BE49-F238E27FC236}">
                <a16:creationId xmlns:a16="http://schemas.microsoft.com/office/drawing/2014/main" id="{648463B0-4478-49D8-402A-3026E77810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82198" y="4666346"/>
            <a:ext cx="465153" cy="465153"/>
          </a:xfrm>
          <a:prstGeom prst="rect">
            <a:avLst/>
          </a:prstGeom>
        </p:spPr>
      </p:pic>
      <p:pic>
        <p:nvPicPr>
          <p:cNvPr id="43" name="Graphic 42" descr="Bar graph with upward trend with solid fill">
            <a:extLst>
              <a:ext uri="{FF2B5EF4-FFF2-40B4-BE49-F238E27FC236}">
                <a16:creationId xmlns:a16="http://schemas.microsoft.com/office/drawing/2014/main" id="{D39FA350-3C14-B217-2009-0CE513366C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78049" y="7047886"/>
            <a:ext cx="465153" cy="465153"/>
          </a:xfrm>
          <a:prstGeom prst="rect">
            <a:avLst/>
          </a:prstGeom>
        </p:spPr>
      </p:pic>
      <p:pic>
        <p:nvPicPr>
          <p:cNvPr id="44" name="Graphic 43" descr="Bar graph with downward trend with solid fill">
            <a:extLst>
              <a:ext uri="{FF2B5EF4-FFF2-40B4-BE49-F238E27FC236}">
                <a16:creationId xmlns:a16="http://schemas.microsoft.com/office/drawing/2014/main" id="{C0396ED1-C609-E8F4-FFC9-8D9BB35FBA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13196" y="4689186"/>
            <a:ext cx="546411" cy="460471"/>
          </a:xfrm>
          <a:prstGeom prst="rect">
            <a:avLst/>
          </a:prstGeom>
        </p:spPr>
      </p:pic>
      <p:pic>
        <p:nvPicPr>
          <p:cNvPr id="45" name="Graphic 44" descr="Bar graph with downward trend with solid fill">
            <a:extLst>
              <a:ext uri="{FF2B5EF4-FFF2-40B4-BE49-F238E27FC236}">
                <a16:creationId xmlns:a16="http://schemas.microsoft.com/office/drawing/2014/main" id="{0E94CE65-E5E8-E8DA-F8AC-3A517BEF04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4744" y="7123993"/>
            <a:ext cx="546411" cy="460471"/>
          </a:xfrm>
          <a:prstGeom prst="rect">
            <a:avLst/>
          </a:prstGeom>
        </p:spPr>
      </p:pic>
    </p:spTree>
    <p:extLst>
      <p:ext uri="{BB962C8B-B14F-4D97-AF65-F5344CB8AC3E}">
        <p14:creationId xmlns:p14="http://schemas.microsoft.com/office/powerpoint/2010/main" val="24443477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11" name="Image 1" descr="preencoded.png">
            <a:extLst>
              <a:ext uri="{FF2B5EF4-FFF2-40B4-BE49-F238E27FC236}">
                <a16:creationId xmlns:a16="http://schemas.microsoft.com/office/drawing/2014/main" id="{392B9114-AA43-E7D8-414E-73461E99B539}"/>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2" y="320066"/>
            <a:ext cx="12779299" cy="928873"/>
          </a:xfrm>
          <a:prstGeom prst="roundRect">
            <a:avLst>
              <a:gd name="adj" fmla="val 14104"/>
            </a:avLst>
          </a:prstGeom>
          <a:solidFill>
            <a:srgbClr val="0A081B"/>
          </a:solidFill>
          <a:ln w="30480">
            <a:solidFill>
              <a:srgbClr val="16FFBB"/>
            </a:solidFill>
            <a:prstDash val="solid"/>
          </a:ln>
        </p:spPr>
        <p:txBody>
          <a:bodyPr/>
          <a:lstStyle/>
          <a:p>
            <a:r>
              <a:rPr lang="en-US" sz="2400" b="1" dirty="0">
                <a:solidFill>
                  <a:schemeClr val="bg1"/>
                </a:solidFill>
                <a:latin typeface="DroidSerif-Bold"/>
              </a:rPr>
              <a:t>3.After the 5G launch, which plans are performing well in terms of revenue? Which plans are not performing well?</a:t>
            </a:r>
            <a:endParaRPr lang="en-US" sz="4800" dirty="0">
              <a:solidFill>
                <a:schemeClr val="bg1"/>
              </a:solidFill>
            </a:endParaRPr>
          </a:p>
        </p:txBody>
      </p:sp>
      <p:pic>
        <p:nvPicPr>
          <p:cNvPr id="13" name="Picture 12" descr="A close up of a charge pack&#10;&#10;Description automatically generated">
            <a:extLst>
              <a:ext uri="{FF2B5EF4-FFF2-40B4-BE49-F238E27FC236}">
                <a16:creationId xmlns:a16="http://schemas.microsoft.com/office/drawing/2014/main" id="{E8352991-7491-4F57-D0FE-700B3455DFC0}"/>
              </a:ext>
            </a:extLst>
          </p:cNvPr>
          <p:cNvPicPr>
            <a:picLocks noChangeAspect="1"/>
          </p:cNvPicPr>
          <p:nvPr/>
        </p:nvPicPr>
        <p:blipFill>
          <a:blip r:embed="rId4"/>
          <a:stretch>
            <a:fillRect/>
          </a:stretch>
        </p:blipFill>
        <p:spPr>
          <a:xfrm>
            <a:off x="468352" y="3134937"/>
            <a:ext cx="6556917" cy="1341467"/>
          </a:xfrm>
          <a:prstGeom prst="rect">
            <a:avLst/>
          </a:prstGeom>
        </p:spPr>
      </p:pic>
      <p:pic>
        <p:nvPicPr>
          <p:cNvPr id="15" name="Picture 14" descr="A close up of a number&#10;&#10;Description automatically generated">
            <a:extLst>
              <a:ext uri="{FF2B5EF4-FFF2-40B4-BE49-F238E27FC236}">
                <a16:creationId xmlns:a16="http://schemas.microsoft.com/office/drawing/2014/main" id="{2BA21B55-6EA4-4C2B-399B-B3C7CAEDC47E}"/>
              </a:ext>
            </a:extLst>
          </p:cNvPr>
          <p:cNvPicPr>
            <a:picLocks noChangeAspect="1"/>
          </p:cNvPicPr>
          <p:nvPr/>
        </p:nvPicPr>
        <p:blipFill>
          <a:blip r:embed="rId5"/>
          <a:stretch>
            <a:fillRect/>
          </a:stretch>
        </p:blipFill>
        <p:spPr>
          <a:xfrm>
            <a:off x="468352" y="4700165"/>
            <a:ext cx="6556917" cy="1437771"/>
          </a:xfrm>
          <a:prstGeom prst="rect">
            <a:avLst/>
          </a:prstGeom>
        </p:spPr>
      </p:pic>
      <p:pic>
        <p:nvPicPr>
          <p:cNvPr id="17" name="Picture 16" descr="A white background with black text&#10;&#10;Description automatically generated">
            <a:extLst>
              <a:ext uri="{FF2B5EF4-FFF2-40B4-BE49-F238E27FC236}">
                <a16:creationId xmlns:a16="http://schemas.microsoft.com/office/drawing/2014/main" id="{FBC6CE5B-68C5-3E61-E555-82EAC71FCAFA}"/>
              </a:ext>
            </a:extLst>
          </p:cNvPr>
          <p:cNvPicPr>
            <a:picLocks noChangeAspect="1"/>
          </p:cNvPicPr>
          <p:nvPr/>
        </p:nvPicPr>
        <p:blipFill>
          <a:blip r:embed="rId6"/>
          <a:stretch>
            <a:fillRect/>
          </a:stretch>
        </p:blipFill>
        <p:spPr>
          <a:xfrm>
            <a:off x="411360" y="6361697"/>
            <a:ext cx="6670899" cy="1437771"/>
          </a:xfrm>
          <a:prstGeom prst="rect">
            <a:avLst/>
          </a:prstGeom>
        </p:spPr>
      </p:pic>
      <p:pic>
        <p:nvPicPr>
          <p:cNvPr id="19" name="Picture 18" descr="A close up of a number&#10;&#10;Description automatically generated">
            <a:extLst>
              <a:ext uri="{FF2B5EF4-FFF2-40B4-BE49-F238E27FC236}">
                <a16:creationId xmlns:a16="http://schemas.microsoft.com/office/drawing/2014/main" id="{D8076548-B3E1-FD4E-E7F2-EE74FADCD8D0}"/>
              </a:ext>
            </a:extLst>
          </p:cNvPr>
          <p:cNvPicPr>
            <a:picLocks noChangeAspect="1"/>
          </p:cNvPicPr>
          <p:nvPr/>
        </p:nvPicPr>
        <p:blipFill>
          <a:blip r:embed="rId7"/>
          <a:stretch>
            <a:fillRect/>
          </a:stretch>
        </p:blipFill>
        <p:spPr>
          <a:xfrm>
            <a:off x="7845872" y="3134937"/>
            <a:ext cx="6556917" cy="1341467"/>
          </a:xfrm>
          <a:prstGeom prst="rect">
            <a:avLst/>
          </a:prstGeom>
        </p:spPr>
      </p:pic>
      <p:pic>
        <p:nvPicPr>
          <p:cNvPr id="21" name="Picture 20" descr="A screen shot of a phone&#10;&#10;Description automatically generated">
            <a:extLst>
              <a:ext uri="{FF2B5EF4-FFF2-40B4-BE49-F238E27FC236}">
                <a16:creationId xmlns:a16="http://schemas.microsoft.com/office/drawing/2014/main" id="{2406FFF8-46D6-9E3B-ECBA-486CFA7F5DF9}"/>
              </a:ext>
            </a:extLst>
          </p:cNvPr>
          <p:cNvPicPr>
            <a:picLocks noChangeAspect="1"/>
          </p:cNvPicPr>
          <p:nvPr/>
        </p:nvPicPr>
        <p:blipFill>
          <a:blip r:embed="rId8"/>
          <a:stretch>
            <a:fillRect/>
          </a:stretch>
        </p:blipFill>
        <p:spPr>
          <a:xfrm>
            <a:off x="7845872" y="4700165"/>
            <a:ext cx="6556917" cy="1437771"/>
          </a:xfrm>
          <a:prstGeom prst="rect">
            <a:avLst/>
          </a:prstGeom>
        </p:spPr>
      </p:pic>
      <p:pic>
        <p:nvPicPr>
          <p:cNvPr id="23" name="Picture 22" descr="A close up of a number&#10;&#10;Description automatically generated">
            <a:extLst>
              <a:ext uri="{FF2B5EF4-FFF2-40B4-BE49-F238E27FC236}">
                <a16:creationId xmlns:a16="http://schemas.microsoft.com/office/drawing/2014/main" id="{4F84AAFA-CA81-C289-E672-F2864457C2DD}"/>
              </a:ext>
            </a:extLst>
          </p:cNvPr>
          <p:cNvPicPr>
            <a:picLocks noChangeAspect="1"/>
          </p:cNvPicPr>
          <p:nvPr/>
        </p:nvPicPr>
        <p:blipFill>
          <a:blip r:embed="rId9"/>
          <a:stretch>
            <a:fillRect/>
          </a:stretch>
        </p:blipFill>
        <p:spPr>
          <a:xfrm>
            <a:off x="7845872" y="6345727"/>
            <a:ext cx="6556917" cy="1453741"/>
          </a:xfrm>
          <a:prstGeom prst="rect">
            <a:avLst/>
          </a:prstGeom>
        </p:spPr>
      </p:pic>
      <p:sp>
        <p:nvSpPr>
          <p:cNvPr id="24" name="Rectangle: Rounded Corners 23">
            <a:extLst>
              <a:ext uri="{FF2B5EF4-FFF2-40B4-BE49-F238E27FC236}">
                <a16:creationId xmlns:a16="http://schemas.microsoft.com/office/drawing/2014/main" id="{9219F14D-9437-1BF3-2851-8287800BD981}"/>
              </a:ext>
            </a:extLst>
          </p:cNvPr>
          <p:cNvSpPr/>
          <p:nvPr/>
        </p:nvSpPr>
        <p:spPr>
          <a:xfrm>
            <a:off x="613317" y="1681101"/>
            <a:ext cx="6144323" cy="10209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highlight>
                  <a:srgbClr val="00FF00"/>
                </a:highlight>
                <a:latin typeface="Aptos Black" panose="020B0004020202020204" pitchFamily="34" charset="0"/>
                <a:ea typeface="ADLaM Display" panose="02010000000000000000" pitchFamily="2" charset="0"/>
                <a:cs typeface="ADLaM Display" panose="02010000000000000000" pitchFamily="2" charset="0"/>
              </a:rPr>
              <a:t>Good performing Plan After 5G Launch</a:t>
            </a:r>
          </a:p>
        </p:txBody>
      </p:sp>
      <p:sp>
        <p:nvSpPr>
          <p:cNvPr id="25" name="Rectangle: Rounded Corners 24">
            <a:extLst>
              <a:ext uri="{FF2B5EF4-FFF2-40B4-BE49-F238E27FC236}">
                <a16:creationId xmlns:a16="http://schemas.microsoft.com/office/drawing/2014/main" id="{93663848-0755-D1CF-8B6A-BD0F1BEC6CE8}"/>
              </a:ext>
            </a:extLst>
          </p:cNvPr>
          <p:cNvSpPr/>
          <p:nvPr/>
        </p:nvSpPr>
        <p:spPr>
          <a:xfrm>
            <a:off x="8285356" y="1631906"/>
            <a:ext cx="5642517" cy="10209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highlight>
                  <a:srgbClr val="FF0000"/>
                </a:highlight>
                <a:latin typeface="Aptos Black" panose="020B0004020202020204" pitchFamily="34" charset="0"/>
                <a:ea typeface="ADLaM Display" panose="02010000000000000000" pitchFamily="2" charset="0"/>
                <a:cs typeface="ADLaM Display" panose="02010000000000000000" pitchFamily="2" charset="0"/>
              </a:rPr>
              <a:t>Bad performing Plan After 5G Launch</a:t>
            </a:r>
          </a:p>
        </p:txBody>
      </p:sp>
      <p:pic>
        <p:nvPicPr>
          <p:cNvPr id="28" name="Graphic 27" descr="Award ribbon with star">
            <a:extLst>
              <a:ext uri="{FF2B5EF4-FFF2-40B4-BE49-F238E27FC236}">
                <a16:creationId xmlns:a16="http://schemas.microsoft.com/office/drawing/2014/main" id="{7108E610-D061-66A4-C333-25870BE9B8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8352" y="1539584"/>
            <a:ext cx="1438501" cy="1371595"/>
          </a:xfrm>
          <a:prstGeom prst="rect">
            <a:avLst/>
          </a:prstGeom>
        </p:spPr>
      </p:pic>
      <p:pic>
        <p:nvPicPr>
          <p:cNvPr id="32" name="Graphic 31" descr="Thumbs Down outline">
            <a:extLst>
              <a:ext uri="{FF2B5EF4-FFF2-40B4-BE49-F238E27FC236}">
                <a16:creationId xmlns:a16="http://schemas.microsoft.com/office/drawing/2014/main" id="{9D991AB0-F70C-6B12-ED6F-8215B98C96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63777" y="1738473"/>
            <a:ext cx="635619" cy="9144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90656" y="320066"/>
            <a:ext cx="13782907" cy="928873"/>
          </a:xfrm>
          <a:prstGeom prst="roundRect">
            <a:avLst>
              <a:gd name="adj" fmla="val 14104"/>
            </a:avLst>
          </a:prstGeom>
          <a:solidFill>
            <a:srgbClr val="0A081B"/>
          </a:solidFill>
          <a:ln w="30480">
            <a:solidFill>
              <a:srgbClr val="16FFBB"/>
            </a:solidFill>
            <a:prstDash val="solid"/>
          </a:ln>
        </p:spPr>
        <p:txBody>
          <a:bodyPr/>
          <a:lstStyle/>
          <a:p>
            <a:r>
              <a:rPr lang="en-US" sz="2800" b="1" dirty="0">
                <a:solidFill>
                  <a:schemeClr val="bg1"/>
                </a:solidFill>
                <a:latin typeface="DroidSerif-Bold"/>
              </a:rPr>
              <a:t>4.</a:t>
            </a:r>
            <a:r>
              <a:rPr lang="en-US" sz="2000" b="1" dirty="0">
                <a:solidFill>
                  <a:schemeClr val="bg1"/>
                </a:solidFill>
                <a:latin typeface="DroidSerif-Bold"/>
              </a:rPr>
              <a:t> </a:t>
            </a:r>
            <a:r>
              <a:rPr lang="en-US" sz="2400" b="1" dirty="0">
                <a:solidFill>
                  <a:schemeClr val="bg1"/>
                </a:solidFill>
                <a:latin typeface="DroidSerif-Bold"/>
              </a:rPr>
              <a:t>Is there any plan affected largely by the 5G launch? Should we continue or discontinue that plan? </a:t>
            </a:r>
            <a:endParaRPr lang="en-US" sz="8800" dirty="0">
              <a:solidFill>
                <a:schemeClr val="bg1"/>
              </a:solidFill>
              <a:latin typeface="DroidSerif-Bold"/>
              <a:ea typeface="Adobe Gothic Std B" panose="020B0800000000000000" pitchFamily="34" charset="-128"/>
            </a:endParaRPr>
          </a:p>
        </p:txBody>
      </p:sp>
      <p:sp>
        <p:nvSpPr>
          <p:cNvPr id="3" name="Rectangle: Rounded Corners 2">
            <a:extLst>
              <a:ext uri="{FF2B5EF4-FFF2-40B4-BE49-F238E27FC236}">
                <a16:creationId xmlns:a16="http://schemas.microsoft.com/office/drawing/2014/main" id="{7BD27235-D75E-9F75-94EA-10CC0DED8E07}"/>
              </a:ext>
            </a:extLst>
          </p:cNvPr>
          <p:cNvSpPr/>
          <p:nvPr/>
        </p:nvSpPr>
        <p:spPr>
          <a:xfrm>
            <a:off x="646772" y="1569003"/>
            <a:ext cx="6668429" cy="575735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P1: Smart Recharge Pack (2 GB / Day Combo for 3 Months)</a:t>
            </a:r>
            <a:endParaRPr lang="en-US" dirty="0">
              <a:solidFill>
                <a:schemeClr val="tx1"/>
              </a:solidFill>
            </a:endParaRPr>
          </a:p>
          <a:p>
            <a:pPr>
              <a:buFont typeface="Arial" panose="020B0604020202020204" pitchFamily="34" charset="0"/>
              <a:buChar char="•"/>
            </a:pPr>
            <a:r>
              <a:rPr lang="en-US" b="1" dirty="0">
                <a:solidFill>
                  <a:schemeClr val="tx1"/>
                </a:solidFill>
              </a:rPr>
              <a:t>Revenue Before:</a:t>
            </a:r>
            <a:r>
              <a:rPr lang="en-US" dirty="0">
                <a:solidFill>
                  <a:schemeClr val="tx1"/>
                </a:solidFill>
              </a:rPr>
              <a:t> $1.8 billion</a:t>
            </a:r>
          </a:p>
          <a:p>
            <a:pPr>
              <a:buFont typeface="Arial" panose="020B0604020202020204" pitchFamily="34" charset="0"/>
              <a:buChar char="•"/>
            </a:pPr>
            <a:r>
              <a:rPr lang="en-US" b="1" dirty="0">
                <a:solidFill>
                  <a:schemeClr val="tx1"/>
                </a:solidFill>
              </a:rPr>
              <a:t>Revenue After:</a:t>
            </a:r>
            <a:r>
              <a:rPr lang="en-US" dirty="0">
                <a:solidFill>
                  <a:schemeClr val="tx1"/>
                </a:solidFill>
              </a:rPr>
              <a:t> $2.4 billion</a:t>
            </a:r>
          </a:p>
          <a:p>
            <a:endParaRPr lang="en-US" dirty="0">
              <a:solidFill>
                <a:schemeClr val="tx1"/>
              </a:solidFill>
            </a:endParaRPr>
          </a:p>
          <a:p>
            <a:r>
              <a:rPr lang="en-US" b="1" dirty="0">
                <a:solidFill>
                  <a:schemeClr val="tx1"/>
                </a:solidFill>
              </a:rPr>
              <a:t>P11: Ultra Fast Mega Pack (3GB / Day Combo for 80 Days)</a:t>
            </a:r>
            <a:endParaRPr lang="en-US" dirty="0">
              <a:solidFill>
                <a:schemeClr val="tx1"/>
              </a:solidFill>
            </a:endParaRPr>
          </a:p>
          <a:p>
            <a:pPr>
              <a:buFont typeface="Arial" panose="020B0604020202020204" pitchFamily="34" charset="0"/>
              <a:buChar char="•"/>
            </a:pPr>
            <a:r>
              <a:rPr lang="en-US" b="1" dirty="0">
                <a:solidFill>
                  <a:schemeClr val="tx1"/>
                </a:solidFill>
              </a:rPr>
              <a:t>Revenue:</a:t>
            </a:r>
            <a:r>
              <a:rPr lang="en-US" dirty="0">
                <a:solidFill>
                  <a:schemeClr val="tx1"/>
                </a:solidFill>
              </a:rPr>
              <a:t> $1.9 billion</a:t>
            </a:r>
          </a:p>
          <a:p>
            <a:pPr>
              <a:buFont typeface="Arial" panose="020B0604020202020204" pitchFamily="34" charset="0"/>
              <a:buChar char="•"/>
            </a:pPr>
            <a:r>
              <a:rPr lang="en-US" i="1" dirty="0">
                <a:solidFill>
                  <a:schemeClr val="tx1"/>
                </a:solidFill>
              </a:rPr>
              <a:t>New plan launched during the 5G launch, performing well.</a:t>
            </a:r>
          </a:p>
          <a:p>
            <a:endParaRPr lang="en-US" dirty="0">
              <a:solidFill>
                <a:schemeClr val="tx1"/>
              </a:solidFill>
            </a:endParaRPr>
          </a:p>
          <a:p>
            <a:r>
              <a:rPr lang="en-US" b="1" dirty="0">
                <a:solidFill>
                  <a:schemeClr val="tx1"/>
                </a:solidFill>
              </a:rPr>
              <a:t>P12: Ultra Duo Data Pack (1.8GB / Day Combo for 55 Days)</a:t>
            </a:r>
            <a:endParaRPr lang="en-US" dirty="0">
              <a:solidFill>
                <a:schemeClr val="tx1"/>
              </a:solidFill>
            </a:endParaRPr>
          </a:p>
          <a:p>
            <a:pPr>
              <a:buFont typeface="Arial" panose="020B0604020202020204" pitchFamily="34" charset="0"/>
              <a:buChar char="•"/>
            </a:pPr>
            <a:r>
              <a:rPr lang="en-US" b="1" dirty="0">
                <a:solidFill>
                  <a:schemeClr val="tx1"/>
                </a:solidFill>
              </a:rPr>
              <a:t>Revenue:</a:t>
            </a:r>
            <a:r>
              <a:rPr lang="en-US" dirty="0">
                <a:solidFill>
                  <a:schemeClr val="tx1"/>
                </a:solidFill>
              </a:rPr>
              <a:t> $1.2 billion</a:t>
            </a:r>
          </a:p>
          <a:p>
            <a:pPr>
              <a:buFont typeface="Arial" panose="020B0604020202020204" pitchFamily="34" charset="0"/>
              <a:buChar char="•"/>
            </a:pPr>
            <a:r>
              <a:rPr lang="en-US" i="1" dirty="0">
                <a:solidFill>
                  <a:schemeClr val="tx1"/>
                </a:solidFill>
              </a:rPr>
              <a:t>New plan launched during the 5G launch, performing well.</a:t>
            </a:r>
            <a:endParaRPr lang="en-US" dirty="0">
              <a:solidFill>
                <a:schemeClr val="tx1"/>
              </a:solidFill>
            </a:endParaRPr>
          </a:p>
        </p:txBody>
      </p:sp>
      <p:sp>
        <p:nvSpPr>
          <p:cNvPr id="4" name="Rectangle: Rounded Corners 3">
            <a:extLst>
              <a:ext uri="{FF2B5EF4-FFF2-40B4-BE49-F238E27FC236}">
                <a16:creationId xmlns:a16="http://schemas.microsoft.com/office/drawing/2014/main" id="{5DC16D84-50BA-43D3-4FC2-25A386531E80}"/>
              </a:ext>
            </a:extLst>
          </p:cNvPr>
          <p:cNvSpPr/>
          <p:nvPr/>
        </p:nvSpPr>
        <p:spPr>
          <a:xfrm>
            <a:off x="2219093" y="1929163"/>
            <a:ext cx="3646448" cy="72482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Positive Impact</a:t>
            </a:r>
          </a:p>
        </p:txBody>
      </p:sp>
      <p:sp>
        <p:nvSpPr>
          <p:cNvPr id="5" name="Rectangle: Rounded Corners 4">
            <a:extLst>
              <a:ext uri="{FF2B5EF4-FFF2-40B4-BE49-F238E27FC236}">
                <a16:creationId xmlns:a16="http://schemas.microsoft.com/office/drawing/2014/main" id="{3C05FB9E-0CA8-5A5E-DB13-0C4A1DC9F977}"/>
              </a:ext>
            </a:extLst>
          </p:cNvPr>
          <p:cNvSpPr/>
          <p:nvPr/>
        </p:nvSpPr>
        <p:spPr>
          <a:xfrm>
            <a:off x="7467600" y="1569003"/>
            <a:ext cx="6668429" cy="575735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P7: 25 GB Combo 3G / 4G Data Pack</a:t>
            </a:r>
            <a:endParaRPr lang="en-US" sz="2400" dirty="0">
              <a:solidFill>
                <a:schemeClr val="tx1"/>
              </a:solidFill>
            </a:endParaRPr>
          </a:p>
          <a:p>
            <a:pPr>
              <a:buFont typeface="Arial" panose="020B0604020202020204" pitchFamily="34" charset="0"/>
              <a:buChar char="•"/>
            </a:pPr>
            <a:r>
              <a:rPr lang="en-US" sz="2400" b="1" dirty="0">
                <a:solidFill>
                  <a:schemeClr val="tx1"/>
                </a:solidFill>
              </a:rPr>
              <a:t>Revenue Before:</a:t>
            </a:r>
            <a:r>
              <a:rPr lang="en-US" sz="2400" dirty="0">
                <a:solidFill>
                  <a:schemeClr val="tx1"/>
                </a:solidFill>
              </a:rPr>
              <a:t> $582.4 million</a:t>
            </a:r>
          </a:p>
          <a:p>
            <a:pPr>
              <a:buFont typeface="Arial" panose="020B0604020202020204" pitchFamily="34" charset="0"/>
              <a:buChar char="•"/>
            </a:pPr>
            <a:r>
              <a:rPr lang="en-US" sz="2400" b="1" dirty="0">
                <a:solidFill>
                  <a:schemeClr val="tx1"/>
                </a:solidFill>
              </a:rPr>
              <a:t>Revenue After:</a:t>
            </a:r>
            <a:r>
              <a:rPr lang="en-US" sz="2400" dirty="0">
                <a:solidFill>
                  <a:schemeClr val="tx1"/>
                </a:solidFill>
              </a:rPr>
              <a:t> $155.6 million</a:t>
            </a:r>
          </a:p>
          <a:p>
            <a:endParaRPr lang="en-US" dirty="0">
              <a:solidFill>
                <a:schemeClr val="tx1"/>
              </a:solidFill>
            </a:endParaRPr>
          </a:p>
        </p:txBody>
      </p:sp>
      <p:sp>
        <p:nvSpPr>
          <p:cNvPr id="6" name="Rectangle: Rounded Corners 5">
            <a:extLst>
              <a:ext uri="{FF2B5EF4-FFF2-40B4-BE49-F238E27FC236}">
                <a16:creationId xmlns:a16="http://schemas.microsoft.com/office/drawing/2014/main" id="{D06B447F-B708-B072-0648-ADFFD82A1A8B}"/>
              </a:ext>
            </a:extLst>
          </p:cNvPr>
          <p:cNvSpPr/>
          <p:nvPr/>
        </p:nvSpPr>
        <p:spPr>
          <a:xfrm>
            <a:off x="8928411" y="1929163"/>
            <a:ext cx="3646448" cy="72482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Negative Impact</a:t>
            </a:r>
          </a:p>
        </p:txBody>
      </p:sp>
    </p:spTree>
    <p:extLst>
      <p:ext uri="{BB962C8B-B14F-4D97-AF65-F5344CB8AC3E}">
        <p14:creationId xmlns:p14="http://schemas.microsoft.com/office/powerpoint/2010/main" val="23804691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3" y="320066"/>
            <a:ext cx="13515279" cy="928873"/>
          </a:xfrm>
          <a:prstGeom prst="roundRect">
            <a:avLst>
              <a:gd name="adj" fmla="val 14104"/>
            </a:avLst>
          </a:prstGeom>
          <a:solidFill>
            <a:srgbClr val="0A081B"/>
          </a:solidFill>
          <a:ln w="30480">
            <a:solidFill>
              <a:srgbClr val="16FFBB"/>
            </a:solidFill>
            <a:prstDash val="solid"/>
          </a:ln>
        </p:spPr>
        <p:txBody>
          <a:bodyPr/>
          <a:lstStyle/>
          <a:p>
            <a:r>
              <a:rPr lang="en-US" sz="2800" b="1" dirty="0">
                <a:solidFill>
                  <a:schemeClr val="bg1"/>
                </a:solidFill>
                <a:latin typeface="DroidSerif-Bold"/>
              </a:rPr>
              <a:t>5.Is there any plan that is discontinued after the 5G launch? What is the reason for it?</a:t>
            </a:r>
            <a:endParaRPr lang="en-US" sz="6600" dirty="0">
              <a:solidFill>
                <a:schemeClr val="bg1"/>
              </a:solidFill>
            </a:endParaRPr>
          </a:p>
        </p:txBody>
      </p:sp>
      <p:sp>
        <p:nvSpPr>
          <p:cNvPr id="7" name="Rectangle: Rounded Corners 6">
            <a:extLst>
              <a:ext uri="{FF2B5EF4-FFF2-40B4-BE49-F238E27FC236}">
                <a16:creationId xmlns:a16="http://schemas.microsoft.com/office/drawing/2014/main" id="{EDF554BE-2036-4535-07D0-723A36FBCF2B}"/>
              </a:ext>
            </a:extLst>
          </p:cNvPr>
          <p:cNvSpPr/>
          <p:nvPr/>
        </p:nvSpPr>
        <p:spPr>
          <a:xfrm>
            <a:off x="323387" y="1962618"/>
            <a:ext cx="13515279" cy="5946921"/>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chemeClr val="tx1"/>
                </a:solidFill>
                <a:highlight>
                  <a:srgbClr val="00FF00"/>
                </a:highlight>
              </a:rPr>
              <a:t>1. P8: Daily </a:t>
            </a:r>
            <a:r>
              <a:rPr lang="en-US" sz="2000" b="1" dirty="0" err="1">
                <a:solidFill>
                  <a:schemeClr val="tx1"/>
                </a:solidFill>
                <a:highlight>
                  <a:srgbClr val="00FF00"/>
                </a:highlight>
              </a:rPr>
              <a:t>Saviour</a:t>
            </a:r>
            <a:r>
              <a:rPr lang="en-US" sz="2000" b="1" dirty="0">
                <a:solidFill>
                  <a:schemeClr val="tx1"/>
                </a:solidFill>
                <a:highlight>
                  <a:srgbClr val="00FF00"/>
                </a:highlight>
              </a:rPr>
              <a:t> (1 GB / Day)</a:t>
            </a:r>
            <a:endParaRPr lang="en-US" sz="2000" dirty="0">
              <a:solidFill>
                <a:schemeClr val="tx1"/>
              </a:solidFill>
              <a:highlight>
                <a:srgbClr val="00FF00"/>
              </a:highlight>
            </a:endParaRPr>
          </a:p>
          <a:p>
            <a:pPr>
              <a:buFont typeface="Arial" panose="020B0604020202020204" pitchFamily="34" charset="0"/>
              <a:buChar char="•"/>
            </a:pPr>
            <a:r>
              <a:rPr lang="en-US" sz="2000" b="1" dirty="0"/>
              <a:t>Validity:</a:t>
            </a:r>
            <a:r>
              <a:rPr lang="en-US" sz="2000" dirty="0"/>
              <a:t> 1 Day</a:t>
            </a:r>
          </a:p>
          <a:p>
            <a:pPr>
              <a:buFont typeface="Arial" panose="020B0604020202020204" pitchFamily="34" charset="0"/>
              <a:buChar char="•"/>
            </a:pPr>
            <a:r>
              <a:rPr lang="en-US" sz="2000" b="1" dirty="0"/>
              <a:t>Reason for Discontinuation:</a:t>
            </a:r>
            <a:r>
              <a:rPr lang="en-US" sz="2000" dirty="0"/>
              <a:t> The 1GB data plan with a 1-day validity period is insufficient for the increased data consumption driven by 5G technology. Consumers now demand plans with more data and longer validity periods.</a:t>
            </a:r>
          </a:p>
          <a:p>
            <a:pPr>
              <a:buFont typeface="Arial" panose="020B0604020202020204" pitchFamily="34" charset="0"/>
              <a:buChar char="•"/>
            </a:pPr>
            <a:endParaRPr lang="en-US" sz="2000" dirty="0"/>
          </a:p>
          <a:p>
            <a:r>
              <a:rPr lang="en-US" sz="2000" b="1" dirty="0">
                <a:highlight>
                  <a:srgbClr val="00FF00"/>
                </a:highlight>
              </a:rPr>
              <a:t>2. P9: Combo Top-Up (14.95 </a:t>
            </a:r>
            <a:r>
              <a:rPr lang="en-US" sz="2000" b="1" dirty="0" err="1">
                <a:highlight>
                  <a:srgbClr val="00FF00"/>
                </a:highlight>
              </a:rPr>
              <a:t>Talktime</a:t>
            </a:r>
            <a:r>
              <a:rPr lang="en-US" sz="2000" b="1" dirty="0">
                <a:highlight>
                  <a:srgbClr val="00FF00"/>
                </a:highlight>
              </a:rPr>
              <a:t> and 300 MB Data)</a:t>
            </a:r>
            <a:endParaRPr lang="en-US" sz="2000" dirty="0">
              <a:highlight>
                <a:srgbClr val="00FF00"/>
              </a:highlight>
            </a:endParaRPr>
          </a:p>
          <a:p>
            <a:pPr>
              <a:buFont typeface="Arial" panose="020B0604020202020204" pitchFamily="34" charset="0"/>
              <a:buChar char="•"/>
            </a:pPr>
            <a:r>
              <a:rPr lang="en-US" sz="2000" b="1" dirty="0"/>
              <a:t>Reason for Discontinuation:</a:t>
            </a:r>
            <a:r>
              <a:rPr lang="en-US" sz="2000" dirty="0"/>
              <a:t> With the rise of 5G, consumer preferences have shifted away from plans offering limited talk time and minimal data. The faster speeds of 5G have increased data consumption, making such limited plans impractical. Additionally, </a:t>
            </a:r>
            <a:r>
              <a:rPr lang="en-US" sz="2000" dirty="0" err="1"/>
              <a:t>Wavecon</a:t>
            </a:r>
            <a:r>
              <a:rPr lang="en-US" sz="2000" dirty="0"/>
              <a:t> offers the P5 (Rs. 99 Full </a:t>
            </a:r>
            <a:r>
              <a:rPr lang="en-US" sz="2000" dirty="0" err="1"/>
              <a:t>Talktime</a:t>
            </a:r>
            <a:r>
              <a:rPr lang="en-US" sz="2000" dirty="0"/>
              <a:t> Combo Pack), which provides better value.</a:t>
            </a:r>
          </a:p>
          <a:p>
            <a:pPr>
              <a:buFont typeface="Arial" panose="020B0604020202020204" pitchFamily="34" charset="0"/>
              <a:buChar char="•"/>
            </a:pPr>
            <a:endParaRPr lang="en-US" sz="2000" dirty="0"/>
          </a:p>
          <a:p>
            <a:r>
              <a:rPr lang="en-US" sz="2000" b="1" dirty="0">
                <a:highlight>
                  <a:srgbClr val="00FF00"/>
                </a:highlight>
              </a:rPr>
              <a:t>3. P10: Big Combo Pack (6 GB / Day)</a:t>
            </a:r>
            <a:endParaRPr lang="en-US" sz="2000" dirty="0">
              <a:highlight>
                <a:srgbClr val="00FF00"/>
              </a:highlight>
            </a:endParaRPr>
          </a:p>
          <a:p>
            <a:pPr>
              <a:buFont typeface="Arial" panose="020B0604020202020204" pitchFamily="34" charset="0"/>
              <a:buChar char="•"/>
            </a:pPr>
            <a:r>
              <a:rPr lang="en-US" sz="2000" b="1" dirty="0"/>
              <a:t>Validity:</a:t>
            </a:r>
            <a:r>
              <a:rPr lang="en-US" sz="2000" dirty="0"/>
              <a:t> 3 Days</a:t>
            </a:r>
          </a:p>
          <a:p>
            <a:pPr>
              <a:buFont typeface="Arial" panose="020B0604020202020204" pitchFamily="34" charset="0"/>
              <a:buChar char="•"/>
            </a:pPr>
            <a:r>
              <a:rPr lang="en-US" sz="2000" b="1" dirty="0"/>
              <a:t>Reason for Discontinuation:</a:t>
            </a:r>
            <a:r>
              <a:rPr lang="en-US" sz="2000" dirty="0"/>
              <a:t> Despite offering a significant amount of data, the short validity period of only 3 days made this plan less appealing to consumers. This could be the reason </a:t>
            </a:r>
            <a:r>
              <a:rPr lang="en-US" sz="2000" dirty="0" err="1"/>
              <a:t>Wavecon</a:t>
            </a:r>
            <a:r>
              <a:rPr lang="en-US" sz="2000" dirty="0"/>
              <a:t> decided to discontinue this plan.</a:t>
            </a:r>
          </a:p>
        </p:txBody>
      </p:sp>
    </p:spTree>
    <p:extLst>
      <p:ext uri="{BB962C8B-B14F-4D97-AF65-F5344CB8AC3E}">
        <p14:creationId xmlns:p14="http://schemas.microsoft.com/office/powerpoint/2010/main" val="15247837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BABFE26D-BC3B-49EE-97FF-8A3A5DE99863}">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dXW9cR479KwMB+2YsWJ8s5i3xBLMPu4sgmQwWWAQGi2TZmpEloyVl4w3834fVrcS23K3uufJHKzZsWFbf7roki2Sdw2Ld/vVETy9fnPHL/+bndvLVyTcXF/94zqt//CnQyaOT882LMBRNk2pFgWKlAnW/evHi6vTi/PLkq19Prnj11K7+dnp5zWdzJH/xf396dMJnZ9/x0/nb4LNLe3TywlaXF+d8dvr/tnmzX7paXdurRyf2y4uzixXPIX+44iubw/7sb/ffXYTw78nvyHJ1+rP9YHK1efV7e3Gxurr5PdSOSdQiyEimAXsJ/pnLzdW1mPvfP2+6FuzxxfkVn567APO1PBgjAY8RSmVV1jLm6+P07OrmLf3lt7+8WLnebo2XL6bZvtaf+VxMT9bKrexyo8uvJ/9lfHm9Wmv47VsXfri4Xol9b+uxvz2/Or166ePMt7uNnlxxP7OTV26r71YXbsn1xe/tZzv3i18PF+RJ+cv6+rOL/3u8MjeinnwFrx79LtFjf+npxepU+OwdoR5fnF0/Pz9YJjfPsyePL56/4NWpT+ltsdbX/7R2qrsE+qgm+sbGxcq22+gnf+Xy9Pzp2Y1fvnaEv24kPXNfePyMV1fT8fvf3YXmrPunLlZqq29erif+z6er33wzPLol+Ae076uffgsNf8ff3/D3m/neCPcBBfjp1bw6Y6Tk0oRHbEiAQ+pxBYk8e/pvHylA9PT5Ezm9OvXkd0sYf/Xlk/PtkbHXDS+Fr9yYWz1xqwv8z9rYH9CY7nv3cLPDzLTxLyZjKyg9Gg/uNjjRHOxugz1j//mWpeZY3RcxIfUFgDJ0wCxZlo7FNCSlVFIZ1kYkKiMsHSu7aiBCBEqRK7OPehwx9LUvxk/ZnjyfgX/28slq4wZLnFh4pQem0Xg7jX4clabHPTpJhDKGcgkUUyytW2+LHQ7jGKPXyMojAY0Rx9KxKCApWSiZrJPDkU6LHS6F2hCquROHMFSaMSwdK5rGSDhyLFGrUCltsb2K1VY7d9cx1zqiQOW9Y13ZL1f94pctkol2AZevxAlhW2ywP6w+9WLwkWHS199/9+NxSHEnUvsU8hwErj+eODtgzN68ux7x2y3hEWLIPWZNVcE6UBPgjxgeD4lMPDT//EJs7k9slE3aoKHJcq7QSzT8snq8x8T0L7OaD884Hn0A5vSmjTaeRTSyhFSQjLQWHA7GFiPMYbWyFgdLMRTrmZajL60Jc0yBALizY9WcliPfmMCaUeY+cs59lt2WjgUOyUspEHvNvk5FB7+LaRvMauYIHGOnFEA5WV+OMCsHKcRdUK2HkRnCkRQ/7hWZR0PV3lBiQ85IQxqlN4aEoN1d1Mry6WtgomalV5YiWpRqP6Lpu88Cf1RT+IYiN9Mo2rIhdeNBEDq2sTjTWElO8Eook1yLxtGyLuafynWIOZHVVnqvnnIWc2xG9hTYLdQUUjcdKdbFOnJuuUSongB1aKa0XK4aCnP1uOnSIwZEQjsip79Xvf6ovP5NTTZu3yXENNinjzhaRu24fxp3Z68qHSNrp9i5Sm6x2PLROLq7UvKlcVCF0dFR72LX71rMMDUVQBXOmReHJENMFFmgjAQxNxxhP5DYqaWo9tIUkXFIaIBJ4mK4JJNBWy8JmKD2zHE/lNgV4OSqOd6iYOCRDhT6Yuv3ARYlkWcfjHlwb3l54im1pRBtZulqhckXysWJZ+4kp+rZulJuoC3lIwFL72Wv8FhyzzZlNuknxwEAklPVJA6nazsgYeyYTNRcKrfkqy55DOQR2+JAClXSyJ4MYRDXVFsoiwOpBWuFhdk5QhsVK9hiHfuQbo4Nq8jAbDQ81hfzDkYpwRSdV3kCMq5dj8v5/whoc4suG9d3ulBJsWnrLDhGwnSPtbIXzBXB0VMopQYPgxGPazIfOvO7pcdmEgcM9sCREEgV6lyL9m8F7wY8vYxQVI0EpOSISov3wLIvaC0HMUAc2eF1ocUVHdIE4jAMi48UVVzNvNe5PrO64yEL9icS6Xh2jQ7uf/ko0vz14orPnny/vH9g6z7Wp8lOt3XZpCepuQVAh8pDIpkShiNZFTbyXp9fXvcn15dTlge8NGxT5mZ9sKRADYPkMjgW559HgrE2Mn+93tR48uMfYwZuabOZgtJSr7kahUgSpTvL2L+n/CkbHR6M0W/k/61HSYVDGcUZfsdRCfVICtf3TvPHYu/tOX5IHdBNU2cHj1Ed/i9u6JLAziCSrxKgqJYkjv2VLV7r/s311ZVr9i4rxzQGFshsCA2ZHEHuHfL0OT/dhmmrZFTPo12w5WYFaX8v1t3igbN8B+8uoTjIzcMoLbZeTsg9FhEFsFHAYfL+TcEdqg4drTbH/1hCLGRVbHGPKYfKAkmCuHQoMvLYP9bdZqutZqkdIDVKNXTgvn/IHaomdNN37L20aEIh57J4JwFLj1Go+3BZs8HoZX+Zd5dcnLMiiFLGMnsAud3XbM7qKFCdxeNZRNYedXEV2hEdu/XDyJmsccBaF3uIe5j6bFYLvVUkSl0XE091xpmZUkO3GUWoeoDZdk2nryKIs+kF/E+jHmz55leYEeCGj6E4HnYBabFclIJHpfgwRVuvtWFeXIbTRJmUPKCqS2c0+AC5dpcQjCxmAVx3JUAIoIstVnru0kp14AQxZmtJFu8ASM4xoHDPqbZWuuSwfxnYqWXxhOY+O3ps2AvXXOr+zdo79twLSEoUJQaPyAB102Ty6aHL7cbwB48Yt+uzATLGUqMylY4aohQcvLjm7nOZWstVoRSiUKHL4kRLztx8hDa0VzWHHUkWV9JkjVokutNqq9Ly0MV7AZRHlBZqr9xDzCUiLe5n6lwbDxzRF7wee+98QMfCHXVMX4GTZwzLgwFDqLSf9X5m9cKD+PfH7p3cSLMuYRxTIfMtuY6nmvmWWO+9F56q5olmyUoSycJ4wAmsz7QX/oH77V4n+dIbf4cAmw5mZ9yGHLJ2/6FjIBh8WXM+QML6XHrkt9jqp5ud1SICDuSIJFjRqHF/FWpXyQi7RcosQD1jqCktL/PQrACm0NRkODetE7YuHQuDDiuWSo0iwo59bTH182FspOTaUa1jDIeWi7G426iUqgrBpkzqY96jXTGokz3EYiNXEEfTg9OREL/3EalHw/q2KLOhfAEsQO7utbPBOcJIB7RG7ZxOjIylZmUEzRgBrRzJFsR7AwJHOaXvtDbZ0BJ6KDpCwFmtb21xxINVFRgljtYbxYQNF1cFEDXZfDiIqcSm1aN+MWPOipzFRwTPIWFAiLi8OdkitJRmQ2vhOGoTW9y52NXJt+d+yGHMRucW5ViKWYei9IcZBe82t/rCWUYZmXhkc0w6j4QsX0Sxd67UsMyDXSUBLa44G4DDDRulzJb62SJyQOfhzuJYTrGKcppN8eDitcU7Bz0GhMJDcHS2SjnC8i5xC9xn6wUodJ1bCPc516BFAsynSNQaPREV7rAYphWHePMpEAlhOJLxTJkXw8fkwtDwVCZIxDE0iffQkhUwYxEOPZFDyBTxHkVA0ZKZqjqUJEukzHgsiehWFZrfCOMHnY7u1uv3lrCEgzBD6oTSEt7jFGzwgDfQwrlDzT0yL04kCWMLGKnFOjw8Uii4OMExUa5FcjRz9OGMwXjx6VzHHhUiW7fcPAmwr9OLw7W2kKvO88cxOylyvAv7dxJ2BhjRCATIFMFgOKgp8uVpAFur7He3GX5kkX58Lcwx1SrfFOt4SuxvSvXeK+xgo82T1klznuesY+r7T399nhX2h+20X+rr96+vs8PUPI8qOduVnEIE3t9K/pmtNu8jW30m5fUtptr4GYpjUyc1ijkWZzXB8uJui1SdtPURWFIOMhIZLSaUTiPJB/DBeptk1ygvJvOtWh7GqRp0R73zHPNifIoNBFisDs6pW+Vwj9oR9XkO12RieRwjd9zfDLv7STSWMmXRURNPetq1heMggO8jTo+F9G3R5eZ8abM4aMTupKrXUFXGPdi8mbKP0GR6LUGIwvu3Vx8UBjjGCX2nsp61seceDCSp9Y6F6B5n3HMCCJ5oA/uUcnU/WZzRxED6fK5smE+CGRgPKETtYsljZn22EGKq4gg9hOUrQIMiFhqiey4OSC0szrQ5zkchzx3HViNEynUcSUHrUHT+IGPg3bo6o7nPRoZisSd3khQXOwhjNVtjjo7Wi5SaFpedClrWIL0LYA1FkMfi4Eyj1ep/IRRo2gphXxycOdYq2ZJAT+L2Ch73i+VyyOIcoDYJPmrslvAej0PuCI5YSiVMIw3LDvwWzyQgcKGe8mz0nwV/t95ygMbqqYeDiLQ0HL4ccGhpp5aZCGf3A0lIYabuHPcnod3d6lrjyNRp/fB5KQPakazEs/7MT1/Xn/8gp3vvVuumkUHnnglOp+PoKaVrWR5iAXUEHX1I1qLYefmjqmLk+d0CyVm7pODkoI/FaaRqluiYIZacQ/d/eXmvkhMxBacHXUfh5pIFWr5zkBOHOJ+ZkWZIKFLYvxO/exMs02gzhdD8Zgcslg9AWDtHS5EtcRYoNTgYD73pftl2nEfzkM+9tDYPHiXwjJIOOMa3UzKgUAqGnNdQRrNz2v0L3w7JTCI7NfC5LFirZ3Tp+2dzx1js2bElpohhSPUEbAfw7LtP3RUKMCwCyUgqMWBp+2nt3UNqCpNuz7FGLKlnPMB/9xypVHfgDlAx5qbugxmWn+Ntsfdsk84zjZzRlrbc+WCbN/3+PVR/WV1cv1gvMwIOhCMWkArQCv+GBU4v/+NU1c43X6nl0jw7PdOVrfOvr4EVqZR50spi1g6br594/Zmbb+h680PcW2TKqXELbp8w88aWD23MKFUcLc25Zk/JPZfNw/nuvIFmTKUVByNk1ntqdciuG7QxT28GEw3sPzK7Nvs1aK6xBXNta3BEofW2qV7fwEFatuhhmcld1tBDve69gQeeYKXOEBrMndSS4vYbbJaFYClna9abZ98AN2ch77zFfAxaqt3TdeYetIvGbbd4+0OJKso8Ej0kxgQ6uLRdiue4/uKm5lFasA8LxNum+ZZDaVVbP5PIkDQ5XqNt07FhvCFQ9WW6+colqbcZvPs1MAhBqLqhegMcGeo2h9qcyQXlIrXECmlID6HXbdP89g16ARpStM3HZs5/aHMmbPvU+fTOI9Jjwg13j0jCB+iQ3WPRHUNhJitLI/dtt5jgw7Rbi8lTuFUYzRPR9neCMZiLMRxWMiDnuinvvfvOEJ1YOSqiacVsTtv6Dt+cRcM6XNDsOCVlbK05cd+XU6KbIEYpoTWLaI3CBgDcaRJPW34LQ3XX0cokre7MKUHRMxaXnoqW0UriTfHr7huwo6SsKWoL1UFF5N1+U535AFhM6mgB5nMoEQ/xfE8/fX6DT3UmoH6TnUnLHaVjIx5ovqwaSIb9oSVDyKZglZqHfHTWvSN219ELDlxhRPcDYNJQLZR9M5dDBVX15d7xICP7PO5PdTHk+ZRs6uBgj6DW1HbEiwckqmgRB66eGUephmH/DXoYznKTB3HDua75Yr/Vs9eGbU3NXXo2b4YOLg7vv4FWqiHl6BZ1qaqj87LNnzbYqoX5gA/HG6X6ijMKlW2heztnNeNZzOjdMykOirojKa51YMKYaub5zZOujSYc787c5r2vwcHJc1s9XRv+4vrq8gWLfcfntmZmLzbkae4r+WUnnHyupjf/X82f/3nqXHWDQf7GZ9cTfqwlOlmLNHeCXv0TI6QeQRJ0AAA=&quot;"/>
    <we:property name="creatorSessionId" value="&quot;bc20e63a-cb27-472d-8c07-1a3eb946ec7f&quot;"/>
    <we:property name="creatorTenantId" value="&quot;7508f578-3320-485d-ad5b-3cb731ff1004&quot;"/>
    <we:property name="creatorUserId" value="&quot;100320039EEFCAE2&quot;"/>
    <we:property name="datasetId" value="&quot;324f2879-660f-460b-a83b-2a72f8d9ca25&quot;"/>
    <we:property name="embedUrl" value="&quot;/reportEmbed?reportId=07021e1b-22a5-4c58-9b0d-4499f3e2aad8&amp;config=eyJjbHVzdGVyVXJsIjoiaHR0cHM6Ly9XQUJJLUlORElBLUNFTlRSQUwtQS1QUklNQVJZLXJlZGlyZWN0LmFuYWx5c2lzLndpbmRvd3MubmV0IiwiZW1iZWRGZWF0dXJlcyI6eyJ1c2FnZU1ldHJpY3NWTmV4dCI6dHJ1ZX19&amp;disableSensitivityBanner=true&quot;"/>
    <we:property name="initialStateBookmark" value="&quot;H4sIAAAAAAAAA+1dbW8cR47+KwsB9804sF5Z3G+ON9gD9pINks3igEUgsEiWrV1ZMkajXHyB//uxZpTYkTQabctORrGRIIpmWtVkFfnwIYtd/eORnly8OuXXX/JLO/rj0Wfn5/96yat//SHQ0ZOjs6sP//rXv3zx9Ou/HH/59IvP/ePzV+uT87OLoz/+eLTm1XNb//3k4pJP5xD+4T++e3LEp6df8fP52+DTC3ty9MpWF+dnfHryf7a92L9ary7tzZMj++HV6fmK55DfrHltc9jv/XL/3e8d/jP5HVnWJ9/bNybr7adf26vz1frq91A7JlGLICOZBuwl+N9cbL/diLn/+nnTjWDPzs/WfHLmAszPhkROjcLImaxxwFppfn5xcvb89EqVt3/7t9ev5nxdvGD/6fPU/+l3nOO8eeOKghQKVCmyMMSkPaouHStxzoogShlLq5257ZeLN+p/drle+yTeGBJLj1God+xZs8HoZb94Jy99mW8RD0WTD9RLiyYUct5O8RJVa6tZagfwdUg1dOC+X9UdcnGoLJAkSI8FRUYeD522oaPVpgRYQixkVWyxheSE7IKJKICNAsQiS1WFkTUEGlh8KSAPozQWy1Ulow6OXbDlZgWJH2ptmIbLBpkNoSFT5rhUVQkcMSQMERTVksSRHrqqUgd0cyPmEUrUUuri2UukwqGMYhg7jkqofYMtJ6frK5jprz//4dXKsdMRdTvWU/2ez8T0aAOQK7vY4uGPR18YX1yuNij5+S+++Ob8ciX2tW3k/PxsfbJ+7ePMyx1nj9fcT+1oivPV6tzRePPl387XfHr8tX1vZ5fbL1+c/++zlTkKu+vDm+/8kzs1Fl7pLxX2X1Zqq89eb5T508nqJ8yOT67J+yEVccn9gtJSr7kahUgSpReIfBgT//Trr759zPN9Jf92moclBWoYJBfHiJLaNq799tO8NYunG/Jw/O3FFOYRT/qt2myXQGpuAXAQOGEhU3IsPKQluDy7uOzHl7+PFfilMtsFII+xMgJjGR7IVDxy570L8Mwn4Pn56kRc5etr8Oz89PLl2X2l1pOXx3KyPrGL6yL7p6+PNzz+5rw/+XVN4Qqejz+zcb6y4/LnwxHp6fBVOiiJ5MXz//jtpXkwQdiM+vkPh+O81zlCHoyRgIfTvMqqrGUcBnL+W7b5/qDkC89/Xxw/O3/5ilcnnrNfF2vz/R++fDSIstdETz3Zf/aCV+t7Gmm4bqQfcH7ffPdT7cOv+Oc7BY2r9d4K9wEF+G6bDbmPlFya8IgNPdX19OiwnGQvXP7WsXavGV4Ir30yb7XEW03gfzaT/QEn023vAWZ2v2na2heTsRWUHo0HdxucFtdQeqkgpJiEMnTALHl/DWXHWExDUkollWFtRKIyFpexMuXWchADROeIXAvhYrm6C1JUjQSk5IhKsHSsAYONq4RAqlCduJb9c7+2H9b9/IfbZh9zRYgYQik1cEvjQBKRPUjxaHKQa3psWQwkrG7zTVtnwTESJlu+iMAoJZiis6LS1K2jH0hCfw9O9OgW8h1dtovZh3Tr1X1SBmajYb0s9e4WrBUWZlZpo2IF228YO8YKVdLI2hEGcU21hdKXjoWanW43B9ZB2Xp2XrG//LsLWeMAAMmpapICsbayWMeqFSXVpKU6XoO2lA+M6TyI6x6a7b+rzNb4rdSWQrRBEKoVnvFoMRUYYFESJTCMnuj1tl3MJWMZxdxiThQMWi5AoeelY6mEGNzqSwImqD1zXOxIotodoxHZSXlo4LxnsSPNXcm5OwllJHB1cYT9+yg7owh3LWaYmgqgCufMi7c7OXICSiPwoAqjo+XFs9+qdIysnWJ3jPVVvQdc7CY8vpZpcKZEHC2jw+N+irhztOz8F0SIQH0hKrNTz8OAn6ff2+o52/HLmR2evj5ePf5No90qbaEoEcoYyiVQTLE0D8ptMRRhHGP06nbH7lw0Rly8n0gBSclCyWSd2AGAFmclKdSGUM0znRCGcwTjxZlENI2RPLmJJWoVKqUtnq9idXY1dNcx1zqiQN2/47zTraJoF3D5SkRHtxYb7Her37pi8CvX0nZsSf4GUhzSBsFGnsPZHdiIszSDvbUWvyH2zkZ6zOoEGqwDNYH9++QfZ8X5sdnnp+r3w6vfyua5Mw1Nzjor9BINP0WP9whM/3bp+8OXpZ98gPL6u3O0tSyikSWkgmSkteBwMrY82bVaWYuTpRiK9UzL2ZfWhDmmQADc2blqTsuZb/T0uxll7iPn3Gfz7dKxwCl5KQVir9njVHTyu7i2D9WpoCeUMXZKAZST7U/CdzLMykEKcRdU62FkhnAgdaMHeebBpGrvKPFTw01Io/TGkBC0u4na/jrRzuVrYKJmpVeWIlqU6oG0aD44wB/UEt6odZNoy4bUjWfFr2Mbi5HGSvIEr4Qyk2vROFpeXHAqynWIeSKrrfReHXIW59iM7BDYLdQUUjcdKS4vQ3JuuUSoDoA6NFNaLlcNhbm633TpEQMioR2Q0f8uCt03NNmafSwe7ztUC71VJF9FXVx2UQPMTKlhq53cNPQej4Ls2pYhVMRJd8H/adSDLTf7MJ+zYGGnIwTDBaTFcnmEDrGID1O09eo0KS/eFdBEmZRazdWlMxp8D7l2V7mNLGYB3PARCM4kFs9Y6blLKzX4QNEDWkuyuMotOceAwj2n2hzCJIf9+wI7tSweF91mR48Ne3HQKHU/TN8RbQtIShQlhh41QN3SywMAnmsl4Uffp3+7PldbbSw1KlPpqCGKpx+8eBvK1zK1lqtCKUTBs2RZHHupDPYR2tBe1XKzJIuzItk8rSTRjVZblZaHLt4bpjyitFCdJPYQPQojLc5kOtfGA0dUhB5773wPrnLHVhv1nhwxLA8GDKHS/oaNj6xCca9nQX7tqslWms2jBAdVVXxXrgOqfr8r1nuvglPVPB+BJc8jRLIw3mPv9SOtgj9yu/1UFX94VRxsGHLI2v2HjoFg8CnmfADA+liq47fM1XdXndNFBJzIEUmwolHj/l6AXb2C2C1SZgHqGUNNafnT+jQfDk+hqcnw3LRO2rp0LAw6rFgqNYoIO/e1xamfD2MjJdeOah1jOLVczMV9jkqpqhBsyqQ+5gPam4J6sodYbOQK4mx6cDqQxO99eOrBZH23KLNN+QJYgNzdamdpM8JI92gH3rmcGBlLzcoImjECWjmUqvn7IgIHuaQ3qug2tIQeio4QcJ7S0dpijwerKjBKHK03igkbLu/yRk02nx0zldi0utcvzpizImfxEcExJAwIERcjJFuEltJsMS4cR21ii5tmu3ry7dgPOYzZ5tqiHEox674s/XF6wc2qugfOMsrIxCObc9K5GbQ8iGLvXKlhmVu6JQEtrjgbgNMNG6XMxuV5VMM9ns7ZWRzLKVZRTrNZG1y8tnjnoMeAUHgIjs5WKUdYvjFlgfs8BgQUus4thIf0QWuRALN/tNboQFS4w2KaVpzizf7PhDCcyThS5sX0MbkwNBzKBIk4hibxAVqyAmYswqEncgqZIj6gCChaMlNVp5JkiZQZDwWIrlWh+R03ftRwdLdePx/NknAQZkidUFrCB/S/BHd4Ay2cO9TcI/NiIEkYW8BILdbh7pFCwcUAx0S5FsnRzNmHZwzGi/tynHtUiGzdcnMQYI/Ti921tpCrzs6jmD0pcr4L+3cSdjoY0QgEyBTBYDipKfKpD/DWKvvdx/38yiJ9+1aYQ6pVvivW4ZTY35XqvVfYwUabPVZJc54dVjH1/U1yH2eF/XEb7af6+sPr6+w0Nc/H+T3blZxCBN5/ksJHFm3eB1p9JOX1W6Zqa2cozk09qVHMsXhWEywv7rZI1ZO2PgJLykFGIqPFCaWnkeQD+GC9zWTXKC9O5lu1PIxTNejOeueT5Yv5KTYQYLE6OKdulcMDakfU55kFJpPL4xi54/6nQnf3oFvKlEVHTTzT064tHEYC+D789FCSvlt0uTqDpVkcNGL3pKrXUFXGA7J5M2Ufocm0WoIQhfdvrz4qDnCIC3qjsp61sWMPBpLUesdCtNjbQ80JIDjQBvYl5ep2shjRxED6fKI8zB7wgfEehahdWfKYqM8WQkxVnKGHsDwCNChioSG65eKA1MJipM1xHoIwdxxbjRAp13EgBa37svNH6QM36+qM5jYbGYrFntxIUlx+dBlWsw3n6Gi9SKlpcdmpoGUN0rsA1lAEeSx2zjRarf4vhAJNWyHsi50zx1olWxLoSXy+gvv9YrmcsngOUJsEHzV2S/iAgxA6gjOWUgnTSMOyE7/FKwkIXKinPBv9Z8HfZ285QWN16OEgIi0Npy/3eBvA7lNUiHB2P5CEFCZ057gfhHZ3q2uNI1OnzdmEUga0A4nEs/7Mz9/Wn38np2zfrdZVI4POPROcRsfRIaVrWe5iAXUEHX1I1qLYeflBRTHyPHoyedYuKXhy0MdiGKmaJTpniCXn0P2/vLxXyRMxBU8Puo7CzSULtHznICcOcZ49maZLKFLYvxO/exMs02gTQmge/InF8j0Y1s7RUmRLnAVKDU7GQ2+6X7YdrxVxl8+9tDYfPErgiJLu8bKY3YcqUigFQ84bKqPZc9r9gW+HZCaRPTXwtSxYqyO69P2rueuVOI6OLTFFDEOqA7DdI8++++UphQIMi0AykkoMWNr+tPbuITWFmW7PsUYsqWe8h/3ePeRsc0kdoGLMTd0GMyw+kkla7D3bTOeZRs5oS1vufLDtRT+/h+rPq/PLV5swExrMVymNiXw+uZFkGyVPLv7rRNXOfn7blrw4OdWVbQA4RGdZDpEkVFs253D9tj/alOcZzAcfHrcYkHPd1g9uXpmCabcWk9udVRjNZ2/HlVk4YIOoMFfN0sj9tiu32Bks5WzNenOICnD1wOCd6s1zKFPtjmmZe9AuGvfPSaKKMl+zNCTGBDq4tF1SDVAuUkus4DPTQ+j1Nl1/eYNegIYUbfOUufkf2j52dNsNQghUfUWbw7uk3qaF79fAIIS5os3/AnBkqGnXDXLcHN/d3BkL9mGBtvHtzhuQVrXNiywMSZPTsm3/y80bbDdtPUWLWEAqQCv8E0t9e/V82du1OzirRSplPgNoMWuH7ZFod4rFvUWmnBq34J4bZkTbpXeVKs7jJwqxu0zPJdw2R7+8gWZMpRWnyWTWe2p1yK4btDFf5RZMNLD/yOza7NegucYWzLWtwbmu1utT9fYGnj5kix4wMrm/G3oQqntv4CFB3N07g+PF3OMv6VaHf3NVNKzD/TM7T0kZW2ueuO9buei4E6OU0JpFtEZhSwDuFMuNw29hqG5TWpmk1Z0rFxTdLrj0VLSMVhJvi19334CdJWVNUVuoTioi73aJ6pkPgMWkzhZgHvOKeB+X8EXu8+y+6pmA+k12moajc8dGPNA8rBpIhv0+J0PIpmCVmqNZ9Kx7Byxt3BqcuMKIDtPApKFaKPtWLocKqurh3vkgI/s67jeoGPI8H4M6ONkjqDW1nWA2WyC1iBNXt79RqmHYf4Mehme5yRG24UQPD/a3Bp7NxLam5lFsNm+GDi4O77+BVqoh5egz6lJVZ+flNnvacqsW5rvfnG+U6n49CpXbItZ1OG7Gs5jRu0MsDop6B1oSE8ZUM883T7o2mnDcXLnttW/JwdFLWz3fTPz55friFYt9xWe2ycxebZOnua/kX3vCyWdqevX/q/nzv088V91ykL/z6eWkHxuJjn5iHCczEbv7D6ZQRxsV5s7Rm/8HlX783jt0AAA=&quot;"/>
    <we:property name="isFiltersActionButtonVisible" value="true"/>
    <we:property name="isVisualContainerHeaderHidden" value="false"/>
    <we:property name="pageDisplayName" value="&quot;Main_KPI&quot;"/>
    <we:property name="pageName" value="&quot;ReportSection16b73cde20cf3ed17b51&quot;"/>
    <we:property name="pptInsertionSessionID" value="&quot;ED875F5B-53AD-43F1-8828-A308B0F229C7&quot;"/>
    <we:property name="reportEmbeddedTime" value="&quot;2024-07-19T14:43:47.436Z&quot;"/>
    <we:property name="reportName" value="&quot;Wavecon_dashboard_analysis1&quot;"/>
    <we:property name="reportState" value="&quot;CONNECTED&quot;"/>
    <we:property name="reportUrl" value="&quot;/groups/me/reports/07021e1b-22a5-4c58-9b0d-4499f3e2aad8/ReportSection16b73cde20cf3ed17b51?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464</TotalTime>
  <Words>1913</Words>
  <Application>Microsoft Office PowerPoint</Application>
  <PresentationFormat>Custom</PresentationFormat>
  <Paragraphs>108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ADLaM Display</vt:lpstr>
      <vt:lpstr>Aptos</vt:lpstr>
      <vt:lpstr>Aptos Black</vt:lpstr>
      <vt:lpstr>Aptos Display</vt:lpstr>
      <vt:lpstr>Arial</vt:lpstr>
      <vt:lpstr>Bahnschrift</vt:lpstr>
      <vt:lpstr>DroidSerif-Bold</vt:lpstr>
      <vt:lpstr>manrope</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Sriarj  A</cp:lastModifiedBy>
  <cp:revision>36</cp:revision>
  <dcterms:created xsi:type="dcterms:W3CDTF">2024-07-19T09:49:16Z</dcterms:created>
  <dcterms:modified xsi:type="dcterms:W3CDTF">2024-07-20T10:20:53Z</dcterms:modified>
</cp:coreProperties>
</file>