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webextensions/webextension1.xml" ContentType="application/vnd.ms-office.webextension+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6" r:id="rId1"/>
  </p:sldMasterIdLst>
  <p:notesMasterIdLst>
    <p:notesMasterId r:id="rId14"/>
  </p:notesMasterIdLst>
  <p:sldIdLst>
    <p:sldId id="271" r:id="rId2"/>
    <p:sldId id="270" r:id="rId3"/>
    <p:sldId id="272" r:id="rId4"/>
    <p:sldId id="273" r:id="rId5"/>
    <p:sldId id="257" r:id="rId6"/>
    <p:sldId id="264" r:id="rId7"/>
    <p:sldId id="258" r:id="rId8"/>
    <p:sldId id="265" r:id="rId9"/>
    <p:sldId id="266" r:id="rId10"/>
    <p:sldId id="267" r:id="rId11"/>
    <p:sldId id="268" r:id="rId12"/>
    <p:sldId id="269" r:id="rId13"/>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5033" autoAdjust="0"/>
  </p:normalViewPr>
  <p:slideViewPr>
    <p:cSldViewPr snapToGrid="0" snapToObjects="1">
      <p:cViewPr varScale="1">
        <p:scale>
          <a:sx n="65" d="100"/>
          <a:sy n="65" d="100"/>
        </p:scale>
        <p:origin x="830" y="6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9206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endParaRPr lang="en-US" dirty="0"/>
          </a:p>
        </p:txBody>
      </p:sp>
    </p:spTree>
    <p:extLst>
      <p:ext uri="{BB962C8B-B14F-4D97-AF65-F5344CB8AC3E}">
        <p14:creationId xmlns:p14="http://schemas.microsoft.com/office/powerpoint/2010/main" val="2235660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dirty="0"/>
          </a:p>
        </p:txBody>
      </p:sp>
    </p:spTree>
    <p:extLst>
      <p:ext uri="{BB962C8B-B14F-4D97-AF65-F5344CB8AC3E}">
        <p14:creationId xmlns:p14="http://schemas.microsoft.com/office/powerpoint/2010/main" val="2958069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endParaRPr lang="en-US" dirty="0"/>
          </a:p>
        </p:txBody>
      </p:sp>
    </p:spTree>
    <p:extLst>
      <p:ext uri="{BB962C8B-B14F-4D97-AF65-F5344CB8AC3E}">
        <p14:creationId xmlns:p14="http://schemas.microsoft.com/office/powerpoint/2010/main" val="2597052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endParaRPr lang="en-US" dirty="0"/>
          </a:p>
        </p:txBody>
      </p:sp>
    </p:spTree>
    <p:extLst>
      <p:ext uri="{BB962C8B-B14F-4D97-AF65-F5344CB8AC3E}">
        <p14:creationId xmlns:p14="http://schemas.microsoft.com/office/powerpoint/2010/main" val="3710771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endParaRPr lang="en-US" dirty="0"/>
          </a:p>
        </p:txBody>
      </p:sp>
    </p:spTree>
    <p:extLst>
      <p:ext uri="{BB962C8B-B14F-4D97-AF65-F5344CB8AC3E}">
        <p14:creationId xmlns:p14="http://schemas.microsoft.com/office/powerpoint/2010/main" val="3237032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dirty="0"/>
          </a:p>
        </p:txBody>
      </p:sp>
    </p:spTree>
    <p:extLst>
      <p:ext uri="{BB962C8B-B14F-4D97-AF65-F5344CB8AC3E}">
        <p14:creationId xmlns:p14="http://schemas.microsoft.com/office/powerpoint/2010/main" val="20405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dirty="0"/>
          </a:p>
        </p:txBody>
      </p:sp>
    </p:spTree>
    <p:extLst>
      <p:ext uri="{BB962C8B-B14F-4D97-AF65-F5344CB8AC3E}">
        <p14:creationId xmlns:p14="http://schemas.microsoft.com/office/powerpoint/2010/main" val="2556936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dirty="0"/>
          </a:p>
        </p:txBody>
      </p:sp>
    </p:spTree>
    <p:extLst>
      <p:ext uri="{BB962C8B-B14F-4D97-AF65-F5344CB8AC3E}">
        <p14:creationId xmlns:p14="http://schemas.microsoft.com/office/powerpoint/2010/main" val="1766615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dirty="0"/>
          </a:p>
        </p:txBody>
      </p:sp>
    </p:spTree>
    <p:extLst>
      <p:ext uri="{BB962C8B-B14F-4D97-AF65-F5344CB8AC3E}">
        <p14:creationId xmlns:p14="http://schemas.microsoft.com/office/powerpoint/2010/main" val="2296527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3AFC2-1796-EAD2-187A-24440F3D95E7}"/>
              </a:ext>
            </a:extLst>
          </p:cNvPr>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p>
        </p:txBody>
      </p:sp>
      <p:sp>
        <p:nvSpPr>
          <p:cNvPr id="3" name="Subtitle 2">
            <a:extLst>
              <a:ext uri="{FF2B5EF4-FFF2-40B4-BE49-F238E27FC236}">
                <a16:creationId xmlns:a16="http://schemas.microsoft.com/office/drawing/2014/main" id="{EA66EC9B-4EA7-9F94-EDBE-56337CCE1BB1}"/>
              </a:ext>
            </a:extLst>
          </p:cNvPr>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p>
        </p:txBody>
      </p:sp>
      <p:sp>
        <p:nvSpPr>
          <p:cNvPr id="4" name="Date Placeholder 3">
            <a:extLst>
              <a:ext uri="{FF2B5EF4-FFF2-40B4-BE49-F238E27FC236}">
                <a16:creationId xmlns:a16="http://schemas.microsoft.com/office/drawing/2014/main" id="{E4321C4C-A0AB-61A1-C376-61FCC8316A80}"/>
              </a:ext>
            </a:extLst>
          </p:cNvPr>
          <p:cNvSpPr>
            <a:spLocks noGrp="1"/>
          </p:cNvSpPr>
          <p:nvPr>
            <p:ph type="dt" sz="half" idx="10"/>
          </p:nvPr>
        </p:nvSpPr>
        <p:spPr/>
        <p:txBody>
          <a:bodyPr/>
          <a:lstStyle/>
          <a:p>
            <a:fld id="{C764DE79-268F-4C1A-8933-263129D2AF90}" type="datetimeFigureOut">
              <a:rPr lang="en-US" smtClean="0"/>
              <a:t>7/20/2024</a:t>
            </a:fld>
            <a:endParaRPr lang="en-US" dirty="0"/>
          </a:p>
        </p:txBody>
      </p:sp>
      <p:sp>
        <p:nvSpPr>
          <p:cNvPr id="5" name="Footer Placeholder 4">
            <a:extLst>
              <a:ext uri="{FF2B5EF4-FFF2-40B4-BE49-F238E27FC236}">
                <a16:creationId xmlns:a16="http://schemas.microsoft.com/office/drawing/2014/main" id="{22100D9A-0480-653A-10BA-ED9E25C913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EB4ED19-06AA-4352-EBED-3EDA40BF6DAA}"/>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335391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2353B-F578-EECF-07BC-AE5611173E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9508D5-B6F3-ABCF-A167-516A6BF12E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C893EE-4A21-458A-254F-379417025A52}"/>
              </a:ext>
            </a:extLst>
          </p:cNvPr>
          <p:cNvSpPr>
            <a:spLocks noGrp="1"/>
          </p:cNvSpPr>
          <p:nvPr>
            <p:ph type="dt" sz="half" idx="10"/>
          </p:nvPr>
        </p:nvSpPr>
        <p:spPr/>
        <p:txBody>
          <a:bodyPr/>
          <a:lstStyle/>
          <a:p>
            <a:fld id="{C764DE79-268F-4C1A-8933-263129D2AF90}" type="datetimeFigureOut">
              <a:rPr lang="en-US" smtClean="0"/>
              <a:t>7/20/2024</a:t>
            </a:fld>
            <a:endParaRPr lang="en-US" dirty="0"/>
          </a:p>
        </p:txBody>
      </p:sp>
      <p:sp>
        <p:nvSpPr>
          <p:cNvPr id="5" name="Footer Placeholder 4">
            <a:extLst>
              <a:ext uri="{FF2B5EF4-FFF2-40B4-BE49-F238E27FC236}">
                <a16:creationId xmlns:a16="http://schemas.microsoft.com/office/drawing/2014/main" id="{B66616AD-114D-37F6-20C3-18C3511FC5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A951AB-8E45-21AC-2D7B-EFF4301FBF09}"/>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4308087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58980F-54DD-6CD5-96F7-C09CB5C0A7C0}"/>
              </a:ext>
            </a:extLst>
          </p:cNvPr>
          <p:cNvSpPr>
            <a:spLocks noGrp="1"/>
          </p:cNvSpPr>
          <p:nvPr>
            <p:ph type="title" orient="vert"/>
          </p:nvPr>
        </p:nvSpPr>
        <p:spPr>
          <a:xfrm>
            <a:off x="10469880" y="438150"/>
            <a:ext cx="3154680" cy="697420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6B14ED-8983-19F0-1196-F4C3EEB85729}"/>
              </a:ext>
            </a:extLst>
          </p:cNvPr>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673E5-7F4E-E97E-8146-8AD6466A3FF4}"/>
              </a:ext>
            </a:extLst>
          </p:cNvPr>
          <p:cNvSpPr>
            <a:spLocks noGrp="1"/>
          </p:cNvSpPr>
          <p:nvPr>
            <p:ph type="dt" sz="half" idx="10"/>
          </p:nvPr>
        </p:nvSpPr>
        <p:spPr/>
        <p:txBody>
          <a:bodyPr/>
          <a:lstStyle/>
          <a:p>
            <a:fld id="{C764DE79-268F-4C1A-8933-263129D2AF90}" type="datetimeFigureOut">
              <a:rPr lang="en-US" smtClean="0"/>
              <a:t>7/20/2024</a:t>
            </a:fld>
            <a:endParaRPr lang="en-US" dirty="0"/>
          </a:p>
        </p:txBody>
      </p:sp>
      <p:sp>
        <p:nvSpPr>
          <p:cNvPr id="5" name="Footer Placeholder 4">
            <a:extLst>
              <a:ext uri="{FF2B5EF4-FFF2-40B4-BE49-F238E27FC236}">
                <a16:creationId xmlns:a16="http://schemas.microsoft.com/office/drawing/2014/main" id="{3B8B166B-8168-FD2C-EED3-832117E20B9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2E1ACE-8C12-CBDC-9A6C-3FF3AB27CCD6}"/>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6844325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176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C6CE4-B826-74C2-EC54-0D110A35A6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48091D-FB39-ED35-32EC-4BC140F897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0D9536-2BF6-A4EF-783C-6A284F020B10}"/>
              </a:ext>
            </a:extLst>
          </p:cNvPr>
          <p:cNvSpPr>
            <a:spLocks noGrp="1"/>
          </p:cNvSpPr>
          <p:nvPr>
            <p:ph type="dt" sz="half" idx="10"/>
          </p:nvPr>
        </p:nvSpPr>
        <p:spPr/>
        <p:txBody>
          <a:bodyPr/>
          <a:lstStyle/>
          <a:p>
            <a:fld id="{C764DE79-268F-4C1A-8933-263129D2AF90}" type="datetimeFigureOut">
              <a:rPr lang="en-US" smtClean="0"/>
              <a:t>7/20/2024</a:t>
            </a:fld>
            <a:endParaRPr lang="en-US" dirty="0"/>
          </a:p>
        </p:txBody>
      </p:sp>
      <p:sp>
        <p:nvSpPr>
          <p:cNvPr id="5" name="Footer Placeholder 4">
            <a:extLst>
              <a:ext uri="{FF2B5EF4-FFF2-40B4-BE49-F238E27FC236}">
                <a16:creationId xmlns:a16="http://schemas.microsoft.com/office/drawing/2014/main" id="{8A0CA523-EBB3-DA18-364D-D507D141D0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75E1C40-4F49-2503-17B3-730C1CDB29CB}"/>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2724612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C271A-E3C0-A9DE-9614-95EF011B4222}"/>
              </a:ext>
            </a:extLst>
          </p:cNvPr>
          <p:cNvSpPr>
            <a:spLocks noGrp="1"/>
          </p:cNvSpPr>
          <p:nvPr>
            <p:ph type="title"/>
          </p:nvPr>
        </p:nvSpPr>
        <p:spPr>
          <a:xfrm>
            <a:off x="998220" y="2051686"/>
            <a:ext cx="12618720" cy="3423284"/>
          </a:xfrm>
        </p:spPr>
        <p:txBody>
          <a:bodyPr anchor="b"/>
          <a:lstStyle>
            <a:lvl1pPr>
              <a:defRPr sz="7200"/>
            </a:lvl1pPr>
          </a:lstStyle>
          <a:p>
            <a:r>
              <a:rPr lang="en-US"/>
              <a:t>Click to edit Master title style</a:t>
            </a:r>
          </a:p>
        </p:txBody>
      </p:sp>
      <p:sp>
        <p:nvSpPr>
          <p:cNvPr id="3" name="Text Placeholder 2">
            <a:extLst>
              <a:ext uri="{FF2B5EF4-FFF2-40B4-BE49-F238E27FC236}">
                <a16:creationId xmlns:a16="http://schemas.microsoft.com/office/drawing/2014/main" id="{FD3CB8F2-3D71-75CC-3E04-BEB75F728FDA}"/>
              </a:ext>
            </a:extLst>
          </p:cNvPr>
          <p:cNvSpPr>
            <a:spLocks noGrp="1"/>
          </p:cNvSpPr>
          <p:nvPr>
            <p:ph type="body" idx="1"/>
          </p:nvPr>
        </p:nvSpPr>
        <p:spPr>
          <a:xfrm>
            <a:off x="998220" y="5507356"/>
            <a:ext cx="12618720" cy="1800224"/>
          </a:xfrm>
        </p:spPr>
        <p:txBody>
          <a:bodyPr/>
          <a:lstStyle>
            <a:lvl1pPr marL="0" indent="0">
              <a:buNone/>
              <a:defRPr sz="2880">
                <a:solidFill>
                  <a:schemeClr val="tx1">
                    <a:tint val="82000"/>
                  </a:schemeClr>
                </a:solidFill>
              </a:defRPr>
            </a:lvl1pPr>
            <a:lvl2pPr marL="548640" indent="0">
              <a:buNone/>
              <a:defRPr sz="2400">
                <a:solidFill>
                  <a:schemeClr val="tx1">
                    <a:tint val="82000"/>
                  </a:schemeClr>
                </a:solidFill>
              </a:defRPr>
            </a:lvl2pPr>
            <a:lvl3pPr marL="1097280" indent="0">
              <a:buNone/>
              <a:defRPr sz="2160">
                <a:solidFill>
                  <a:schemeClr val="tx1">
                    <a:tint val="82000"/>
                  </a:schemeClr>
                </a:solidFill>
              </a:defRPr>
            </a:lvl3pPr>
            <a:lvl4pPr marL="1645920" indent="0">
              <a:buNone/>
              <a:defRPr sz="1920">
                <a:solidFill>
                  <a:schemeClr val="tx1">
                    <a:tint val="82000"/>
                  </a:schemeClr>
                </a:solidFill>
              </a:defRPr>
            </a:lvl4pPr>
            <a:lvl5pPr marL="2194560" indent="0">
              <a:buNone/>
              <a:defRPr sz="1920">
                <a:solidFill>
                  <a:schemeClr val="tx1">
                    <a:tint val="82000"/>
                  </a:schemeClr>
                </a:solidFill>
              </a:defRPr>
            </a:lvl5pPr>
            <a:lvl6pPr marL="2743200" indent="0">
              <a:buNone/>
              <a:defRPr sz="1920">
                <a:solidFill>
                  <a:schemeClr val="tx1">
                    <a:tint val="82000"/>
                  </a:schemeClr>
                </a:solidFill>
              </a:defRPr>
            </a:lvl6pPr>
            <a:lvl7pPr marL="3291840" indent="0">
              <a:buNone/>
              <a:defRPr sz="1920">
                <a:solidFill>
                  <a:schemeClr val="tx1">
                    <a:tint val="82000"/>
                  </a:schemeClr>
                </a:solidFill>
              </a:defRPr>
            </a:lvl7pPr>
            <a:lvl8pPr marL="3840480" indent="0">
              <a:buNone/>
              <a:defRPr sz="1920">
                <a:solidFill>
                  <a:schemeClr val="tx1">
                    <a:tint val="82000"/>
                  </a:schemeClr>
                </a:solidFill>
              </a:defRPr>
            </a:lvl8pPr>
            <a:lvl9pPr marL="4389120" indent="0">
              <a:buNone/>
              <a:defRPr sz="192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1A530D-F5A0-64AB-60A0-EF871DAC955D}"/>
              </a:ext>
            </a:extLst>
          </p:cNvPr>
          <p:cNvSpPr>
            <a:spLocks noGrp="1"/>
          </p:cNvSpPr>
          <p:nvPr>
            <p:ph type="dt" sz="half" idx="10"/>
          </p:nvPr>
        </p:nvSpPr>
        <p:spPr/>
        <p:txBody>
          <a:bodyPr/>
          <a:lstStyle/>
          <a:p>
            <a:fld id="{C764DE79-268F-4C1A-8933-263129D2AF90}" type="datetimeFigureOut">
              <a:rPr lang="en-US" smtClean="0"/>
              <a:t>7/20/2024</a:t>
            </a:fld>
            <a:endParaRPr lang="en-US" dirty="0"/>
          </a:p>
        </p:txBody>
      </p:sp>
      <p:sp>
        <p:nvSpPr>
          <p:cNvPr id="5" name="Footer Placeholder 4">
            <a:extLst>
              <a:ext uri="{FF2B5EF4-FFF2-40B4-BE49-F238E27FC236}">
                <a16:creationId xmlns:a16="http://schemas.microsoft.com/office/drawing/2014/main" id="{AF4DD17D-A004-A9AC-B144-BAF8CF7D64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3C936AB-A0FA-89C9-B811-2584FAEF70E9}"/>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1385116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A7F5B-CD6D-8CA6-2F35-060FC7B916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9BD576-86F1-CA78-6B7B-885A40B37D0F}"/>
              </a:ext>
            </a:extLst>
          </p:cNvPr>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2708D8-5334-5C36-A0E2-52AF8FA79E07}"/>
              </a:ext>
            </a:extLst>
          </p:cNvPr>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68047C-8940-5C71-1CE5-DCE5E19E7E08}"/>
              </a:ext>
            </a:extLst>
          </p:cNvPr>
          <p:cNvSpPr>
            <a:spLocks noGrp="1"/>
          </p:cNvSpPr>
          <p:nvPr>
            <p:ph type="dt" sz="half" idx="10"/>
          </p:nvPr>
        </p:nvSpPr>
        <p:spPr/>
        <p:txBody>
          <a:bodyPr/>
          <a:lstStyle/>
          <a:p>
            <a:fld id="{C764DE79-268F-4C1A-8933-263129D2AF90}" type="datetimeFigureOut">
              <a:rPr lang="en-US" smtClean="0"/>
              <a:t>7/20/2024</a:t>
            </a:fld>
            <a:endParaRPr lang="en-US" dirty="0"/>
          </a:p>
        </p:txBody>
      </p:sp>
      <p:sp>
        <p:nvSpPr>
          <p:cNvPr id="6" name="Footer Placeholder 5">
            <a:extLst>
              <a:ext uri="{FF2B5EF4-FFF2-40B4-BE49-F238E27FC236}">
                <a16:creationId xmlns:a16="http://schemas.microsoft.com/office/drawing/2014/main" id="{F06CD0AD-C6E8-7592-5850-4F68193966E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66AD853-BF93-C383-C234-95D26C5CA964}"/>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9658082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8BCE5-E7CD-7F34-06D8-71BE2A189064}"/>
              </a:ext>
            </a:extLst>
          </p:cNvPr>
          <p:cNvSpPr>
            <a:spLocks noGrp="1"/>
          </p:cNvSpPr>
          <p:nvPr>
            <p:ph type="title"/>
          </p:nvPr>
        </p:nvSpPr>
        <p:spPr>
          <a:xfrm>
            <a:off x="1007746" y="438150"/>
            <a:ext cx="12618720" cy="1590676"/>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FAFC9C-2FF4-6A88-7053-023920767FF6}"/>
              </a:ext>
            </a:extLst>
          </p:cNvPr>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a:extLst>
              <a:ext uri="{FF2B5EF4-FFF2-40B4-BE49-F238E27FC236}">
                <a16:creationId xmlns:a16="http://schemas.microsoft.com/office/drawing/2014/main" id="{AFA4A618-14D0-8D0E-3862-031010846736}"/>
              </a:ext>
            </a:extLst>
          </p:cNvPr>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05238D-EE5B-9893-2F99-9CFCCD6187E6}"/>
              </a:ext>
            </a:extLst>
          </p:cNvPr>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a:extLst>
              <a:ext uri="{FF2B5EF4-FFF2-40B4-BE49-F238E27FC236}">
                <a16:creationId xmlns:a16="http://schemas.microsoft.com/office/drawing/2014/main" id="{679D95D4-2E95-1747-E319-AC688113942D}"/>
              </a:ext>
            </a:extLst>
          </p:cNvPr>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0EBABE-D87B-CCA8-75CA-1BE9465DB686}"/>
              </a:ext>
            </a:extLst>
          </p:cNvPr>
          <p:cNvSpPr>
            <a:spLocks noGrp="1"/>
          </p:cNvSpPr>
          <p:nvPr>
            <p:ph type="dt" sz="half" idx="10"/>
          </p:nvPr>
        </p:nvSpPr>
        <p:spPr/>
        <p:txBody>
          <a:bodyPr/>
          <a:lstStyle/>
          <a:p>
            <a:fld id="{C764DE79-268F-4C1A-8933-263129D2AF90}" type="datetimeFigureOut">
              <a:rPr lang="en-US" smtClean="0"/>
              <a:t>7/20/2024</a:t>
            </a:fld>
            <a:endParaRPr lang="en-US" dirty="0"/>
          </a:p>
        </p:txBody>
      </p:sp>
      <p:sp>
        <p:nvSpPr>
          <p:cNvPr id="8" name="Footer Placeholder 7">
            <a:extLst>
              <a:ext uri="{FF2B5EF4-FFF2-40B4-BE49-F238E27FC236}">
                <a16:creationId xmlns:a16="http://schemas.microsoft.com/office/drawing/2014/main" id="{2AF2BBC0-16E9-74C2-3F20-52EFF587BB4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8CDF752-F6C6-986E-CAE1-89D296E56D6D}"/>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2369849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6B455-1950-0826-34C6-76231F023D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B8228-5CF1-27C9-C921-12864EACA94D}"/>
              </a:ext>
            </a:extLst>
          </p:cNvPr>
          <p:cNvSpPr>
            <a:spLocks noGrp="1"/>
          </p:cNvSpPr>
          <p:nvPr>
            <p:ph type="dt" sz="half" idx="10"/>
          </p:nvPr>
        </p:nvSpPr>
        <p:spPr/>
        <p:txBody>
          <a:bodyPr/>
          <a:lstStyle/>
          <a:p>
            <a:fld id="{C764DE79-268F-4C1A-8933-263129D2AF90}" type="datetimeFigureOut">
              <a:rPr lang="en-US" smtClean="0"/>
              <a:t>7/20/2024</a:t>
            </a:fld>
            <a:endParaRPr lang="en-US" dirty="0"/>
          </a:p>
        </p:txBody>
      </p:sp>
      <p:sp>
        <p:nvSpPr>
          <p:cNvPr id="4" name="Footer Placeholder 3">
            <a:extLst>
              <a:ext uri="{FF2B5EF4-FFF2-40B4-BE49-F238E27FC236}">
                <a16:creationId xmlns:a16="http://schemas.microsoft.com/office/drawing/2014/main" id="{2B89C530-FDB4-2BF1-AB2C-B940B906EE7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E6AFFCA-651D-90AB-8982-EBA375971856}"/>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8167260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097976-7CA0-2BE8-43A4-EF350E2F796D}"/>
              </a:ext>
            </a:extLst>
          </p:cNvPr>
          <p:cNvSpPr>
            <a:spLocks noGrp="1"/>
          </p:cNvSpPr>
          <p:nvPr>
            <p:ph type="dt" sz="half" idx="10"/>
          </p:nvPr>
        </p:nvSpPr>
        <p:spPr/>
        <p:txBody>
          <a:bodyPr/>
          <a:lstStyle/>
          <a:p>
            <a:fld id="{C764DE79-268F-4C1A-8933-263129D2AF90}" type="datetimeFigureOut">
              <a:rPr lang="en-US" smtClean="0"/>
              <a:t>7/20/2024</a:t>
            </a:fld>
            <a:endParaRPr lang="en-US" dirty="0"/>
          </a:p>
        </p:txBody>
      </p:sp>
      <p:sp>
        <p:nvSpPr>
          <p:cNvPr id="3" name="Footer Placeholder 2">
            <a:extLst>
              <a:ext uri="{FF2B5EF4-FFF2-40B4-BE49-F238E27FC236}">
                <a16:creationId xmlns:a16="http://schemas.microsoft.com/office/drawing/2014/main" id="{C2556F7A-465F-7707-E81D-F7490F89248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B58181C-AF1E-958F-73C7-C7C86140F26E}"/>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7982846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27BB5-71AC-D82B-C4A5-EEC6AC76326A}"/>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p>
        </p:txBody>
      </p:sp>
      <p:sp>
        <p:nvSpPr>
          <p:cNvPr id="3" name="Content Placeholder 2">
            <a:extLst>
              <a:ext uri="{FF2B5EF4-FFF2-40B4-BE49-F238E27FC236}">
                <a16:creationId xmlns:a16="http://schemas.microsoft.com/office/drawing/2014/main" id="{17F37930-A495-9FFB-8661-0738F21992A4}"/>
              </a:ext>
            </a:extLst>
          </p:cNvPr>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FA5B72-D91C-364A-303D-9459F4E9AFD6}"/>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5597060C-5E0E-0103-DE9A-0E446DB1428F}"/>
              </a:ext>
            </a:extLst>
          </p:cNvPr>
          <p:cNvSpPr>
            <a:spLocks noGrp="1"/>
          </p:cNvSpPr>
          <p:nvPr>
            <p:ph type="dt" sz="half" idx="10"/>
          </p:nvPr>
        </p:nvSpPr>
        <p:spPr/>
        <p:txBody>
          <a:bodyPr/>
          <a:lstStyle/>
          <a:p>
            <a:fld id="{C764DE79-268F-4C1A-8933-263129D2AF90}" type="datetimeFigureOut">
              <a:rPr lang="en-US" smtClean="0"/>
              <a:t>7/20/2024</a:t>
            </a:fld>
            <a:endParaRPr lang="en-US" dirty="0"/>
          </a:p>
        </p:txBody>
      </p:sp>
      <p:sp>
        <p:nvSpPr>
          <p:cNvPr id="6" name="Footer Placeholder 5">
            <a:extLst>
              <a:ext uri="{FF2B5EF4-FFF2-40B4-BE49-F238E27FC236}">
                <a16:creationId xmlns:a16="http://schemas.microsoft.com/office/drawing/2014/main" id="{2745EC5C-5369-32BA-7522-6BD47A1D709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8D1DC60-938D-F492-2397-42A0275FD8A9}"/>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1703464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A0551-290A-49AF-F9B4-95C0CD786C9E}"/>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p>
        </p:txBody>
      </p:sp>
      <p:sp>
        <p:nvSpPr>
          <p:cNvPr id="3" name="Picture Placeholder 2">
            <a:extLst>
              <a:ext uri="{FF2B5EF4-FFF2-40B4-BE49-F238E27FC236}">
                <a16:creationId xmlns:a16="http://schemas.microsoft.com/office/drawing/2014/main" id="{A84CDEF0-B5BA-5D81-E7A9-37616621CED8}"/>
              </a:ext>
            </a:extLst>
          </p:cNvPr>
          <p:cNvSpPr>
            <a:spLocks noGrp="1"/>
          </p:cNvSpPr>
          <p:nvPr>
            <p:ph type="pic" idx="1"/>
          </p:nvPr>
        </p:nvSpPr>
        <p:spPr>
          <a:xfrm>
            <a:off x="6219826" y="1184911"/>
            <a:ext cx="7406640" cy="584835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en-US"/>
          </a:p>
        </p:txBody>
      </p:sp>
      <p:sp>
        <p:nvSpPr>
          <p:cNvPr id="4" name="Text Placeholder 3">
            <a:extLst>
              <a:ext uri="{FF2B5EF4-FFF2-40B4-BE49-F238E27FC236}">
                <a16:creationId xmlns:a16="http://schemas.microsoft.com/office/drawing/2014/main" id="{376F9CE2-7496-743F-B773-42B0A586FDF5}"/>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6C3C5398-2E79-6895-A6E9-0FA4CFAFD30B}"/>
              </a:ext>
            </a:extLst>
          </p:cNvPr>
          <p:cNvSpPr>
            <a:spLocks noGrp="1"/>
          </p:cNvSpPr>
          <p:nvPr>
            <p:ph type="dt" sz="half" idx="10"/>
          </p:nvPr>
        </p:nvSpPr>
        <p:spPr/>
        <p:txBody>
          <a:bodyPr/>
          <a:lstStyle/>
          <a:p>
            <a:fld id="{C764DE79-268F-4C1A-8933-263129D2AF90}" type="datetimeFigureOut">
              <a:rPr lang="en-US" smtClean="0"/>
              <a:t>7/20/2024</a:t>
            </a:fld>
            <a:endParaRPr lang="en-US" dirty="0"/>
          </a:p>
        </p:txBody>
      </p:sp>
      <p:sp>
        <p:nvSpPr>
          <p:cNvPr id="6" name="Footer Placeholder 5">
            <a:extLst>
              <a:ext uri="{FF2B5EF4-FFF2-40B4-BE49-F238E27FC236}">
                <a16:creationId xmlns:a16="http://schemas.microsoft.com/office/drawing/2014/main" id="{4F482DBF-4F2A-E423-84F1-155A3C280EE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2EA5E94-EABE-EE9C-E5F1-EB07A6EE4890}"/>
              </a:ext>
            </a:extLst>
          </p:cNvPr>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9398617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5D112B-FADF-0A29-FB00-0FE02B960C45}"/>
              </a:ext>
            </a:extLst>
          </p:cNvPr>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E6F4F9-D669-BB97-248B-AD9C59BBDBB8}"/>
              </a:ext>
            </a:extLst>
          </p:cNvPr>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BBC2F7-CBC7-5FA1-0024-03703F2D8DFA}"/>
              </a:ext>
            </a:extLst>
          </p:cNvPr>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82000"/>
                  </a:schemeClr>
                </a:solidFill>
              </a:defRPr>
            </a:lvl1pPr>
          </a:lstStyle>
          <a:p>
            <a:fld id="{C764DE79-268F-4C1A-8933-263129D2AF90}" type="datetimeFigureOut">
              <a:rPr lang="en-US" smtClean="0"/>
              <a:t>7/20/2024</a:t>
            </a:fld>
            <a:endParaRPr lang="en-US" dirty="0"/>
          </a:p>
        </p:txBody>
      </p:sp>
      <p:sp>
        <p:nvSpPr>
          <p:cNvPr id="5" name="Footer Placeholder 4">
            <a:extLst>
              <a:ext uri="{FF2B5EF4-FFF2-40B4-BE49-F238E27FC236}">
                <a16:creationId xmlns:a16="http://schemas.microsoft.com/office/drawing/2014/main" id="{D0355DC1-19A0-36D7-AE7F-4942D7BB0DA0}"/>
              </a:ext>
            </a:extLst>
          </p:cNvPr>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C57E14FF-5FC9-77AD-300E-22FB84DEE3C0}"/>
              </a:ext>
            </a:extLst>
          </p:cNvPr>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82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836696449"/>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hyperlink" Target="https://www.linkedin.com/in/sriraj-acharya-6ab036275/" TargetMode="Externa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31.jp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35.jpg"/><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6.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sv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svg"/></Relationships>
</file>

<file path=ppt/slides/_rels/slide6.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7.png"/><Relationship Id="rId3" Type="http://schemas.openxmlformats.org/officeDocument/2006/relationships/image" Target="../media/image5.png"/><Relationship Id="rId7" Type="http://schemas.openxmlformats.org/officeDocument/2006/relationships/image" Target="../media/image10.png"/><Relationship Id="rId12"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9.png"/><Relationship Id="rId11" Type="http://schemas.openxmlformats.org/officeDocument/2006/relationships/image" Target="../media/image15.png"/><Relationship Id="rId5" Type="http://schemas.openxmlformats.org/officeDocument/2006/relationships/image" Target="../media/image8.png"/><Relationship Id="rId10" Type="http://schemas.openxmlformats.org/officeDocument/2006/relationships/image" Target="../media/image14.svg"/><Relationship Id="rId4" Type="http://schemas.openxmlformats.org/officeDocument/2006/relationships/image" Target="../media/image2.png"/><Relationship Id="rId9" Type="http://schemas.openxmlformats.org/officeDocument/2006/relationships/image" Target="../media/image12.png"/><Relationship Id="rId1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svg"/><Relationship Id="rId3" Type="http://schemas.openxmlformats.org/officeDocument/2006/relationships/image" Target="../media/image2.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21.png"/><Relationship Id="rId11" Type="http://schemas.openxmlformats.org/officeDocument/2006/relationships/image" Target="../media/image26.sv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0B4ECB-AEAC-5B98-2022-344DA700C8D2}"/>
              </a:ext>
            </a:extLst>
          </p:cNvPr>
          <p:cNvPicPr>
            <a:picLocks noChangeAspect="1"/>
          </p:cNvPicPr>
          <p:nvPr/>
        </p:nvPicPr>
        <p:blipFill>
          <a:blip r:embed="rId3"/>
          <a:stretch>
            <a:fillRect/>
          </a:stretch>
        </p:blipFill>
        <p:spPr>
          <a:xfrm>
            <a:off x="0" y="0"/>
            <a:ext cx="9300117" cy="8229600"/>
          </a:xfrm>
          <a:prstGeom prst="rect">
            <a:avLst/>
          </a:prstGeom>
        </p:spPr>
      </p:pic>
      <p:sp>
        <p:nvSpPr>
          <p:cNvPr id="3" name="Rectangle: Rounded Corners 2">
            <a:extLst>
              <a:ext uri="{FF2B5EF4-FFF2-40B4-BE49-F238E27FC236}">
                <a16:creationId xmlns:a16="http://schemas.microsoft.com/office/drawing/2014/main" id="{0C38AA7D-50DD-A3E4-F7D1-2F2F5D8B435C}"/>
              </a:ext>
            </a:extLst>
          </p:cNvPr>
          <p:cNvSpPr/>
          <p:nvPr/>
        </p:nvSpPr>
        <p:spPr>
          <a:xfrm>
            <a:off x="1109549" y="825191"/>
            <a:ext cx="7225991" cy="1405055"/>
          </a:xfrm>
          <a:prstGeom prst="roundRect">
            <a:avLst/>
          </a:prstGeom>
          <a:solidFill>
            <a:srgbClr val="002060"/>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lnSpc>
                <a:spcPts val="7452"/>
              </a:lnSpc>
            </a:pPr>
            <a:r>
              <a:rPr lang="en-US" sz="4000" dirty="0" err="1">
                <a:solidFill>
                  <a:schemeClr val="bg1"/>
                </a:solidFill>
                <a:latin typeface="ADLaM Display" panose="02010000000000000000" pitchFamily="2" charset="0"/>
                <a:ea typeface="ADLaM Display" panose="02010000000000000000" pitchFamily="2" charset="0"/>
                <a:cs typeface="ADLaM Display" panose="02010000000000000000" pitchFamily="2" charset="0"/>
              </a:rPr>
              <a:t>Wavecon</a:t>
            </a:r>
            <a:r>
              <a:rPr lang="en-US" sz="40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 Telecom Analysis</a:t>
            </a:r>
          </a:p>
        </p:txBody>
      </p:sp>
      <p:pic>
        <p:nvPicPr>
          <p:cNvPr id="6" name="Image 1" descr="preencoded.png">
            <a:extLst>
              <a:ext uri="{FF2B5EF4-FFF2-40B4-BE49-F238E27FC236}">
                <a16:creationId xmlns:a16="http://schemas.microsoft.com/office/drawing/2014/main" id="{353FE39A-D110-D542-F73F-7FEF169B97AB}"/>
              </a:ext>
            </a:extLst>
          </p:cNvPr>
          <p:cNvPicPr>
            <a:picLocks noChangeAspect="1"/>
          </p:cNvPicPr>
          <p:nvPr/>
        </p:nvPicPr>
        <p:blipFill>
          <a:blip r:embed="rId4"/>
          <a:stretch>
            <a:fillRect/>
          </a:stretch>
        </p:blipFill>
        <p:spPr>
          <a:xfrm flipH="1">
            <a:off x="9545445" y="0"/>
            <a:ext cx="5084955" cy="8229600"/>
          </a:xfrm>
          <a:prstGeom prst="rect">
            <a:avLst/>
          </a:prstGeom>
        </p:spPr>
      </p:pic>
      <p:sp>
        <p:nvSpPr>
          <p:cNvPr id="7" name="Rectangle: Rounded Corners 6">
            <a:extLst>
              <a:ext uri="{FF2B5EF4-FFF2-40B4-BE49-F238E27FC236}">
                <a16:creationId xmlns:a16="http://schemas.microsoft.com/office/drawing/2014/main" id="{7406FE24-A239-5497-85AE-AD89BA21D5BA}"/>
              </a:ext>
            </a:extLst>
          </p:cNvPr>
          <p:cNvSpPr/>
          <p:nvPr/>
        </p:nvSpPr>
        <p:spPr>
          <a:xfrm>
            <a:off x="1761896" y="2732051"/>
            <a:ext cx="6032809" cy="591015"/>
          </a:xfrm>
          <a:prstGeom prst="roundRect">
            <a:avLst/>
          </a:prstGeom>
          <a:solidFill>
            <a:srgbClr val="002060"/>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lnSpc>
                <a:spcPts val="3111"/>
              </a:lnSpc>
            </a:pPr>
            <a:r>
              <a:rPr lang="en-US"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5G LAUNCH IMPACT ON WAVECON'S REVENUE</a:t>
            </a:r>
            <a:endParaRPr lang="en-US"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0" name="Rectangle: Rounded Corners 9">
            <a:extLst>
              <a:ext uri="{FF2B5EF4-FFF2-40B4-BE49-F238E27FC236}">
                <a16:creationId xmlns:a16="http://schemas.microsoft.com/office/drawing/2014/main" id="{533C1C73-086F-4EA0-829D-8D630B4D1223}"/>
              </a:ext>
            </a:extLst>
          </p:cNvPr>
          <p:cNvSpPr/>
          <p:nvPr/>
        </p:nvSpPr>
        <p:spPr>
          <a:xfrm>
            <a:off x="5260588" y="7159085"/>
            <a:ext cx="3749597" cy="880947"/>
          </a:xfrm>
          <a:prstGeom prst="roundRect">
            <a:avLst/>
          </a:prstGeom>
          <a:solidFill>
            <a:srgbClr val="002060"/>
          </a:solidFill>
          <a:ln>
            <a:noFill/>
          </a:ln>
        </p:spPr>
        <p:style>
          <a:lnRef idx="2">
            <a:schemeClr val="accent1"/>
          </a:lnRef>
          <a:fillRef idx="1">
            <a:schemeClr val="lt1"/>
          </a:fillRef>
          <a:effectRef idx="0">
            <a:schemeClr val="accent1"/>
          </a:effectRef>
          <a:fontRef idx="minor">
            <a:schemeClr val="dk1"/>
          </a:fontRef>
        </p:style>
        <p:txBody>
          <a:bodyPr rtlCol="0" anchor="ctr"/>
          <a:lstStyle/>
          <a:p>
            <a:pPr>
              <a:lnSpc>
                <a:spcPts val="3403"/>
              </a:lnSpc>
            </a:pPr>
            <a:r>
              <a:rPr lang="en-US" sz="2000" b="1" dirty="0">
                <a:solidFill>
                  <a:schemeClr val="bg1"/>
                </a:solidFill>
                <a:latin typeface="Bahnschrift" panose="020B0502040204020203" pitchFamily="34" charset="0"/>
                <a:ea typeface="Barlow" pitchFamily="34" charset="-122"/>
                <a:cs typeface="Barlow" pitchFamily="34" charset="-120"/>
              </a:rPr>
              <a:t>Presented by : </a:t>
            </a:r>
            <a:r>
              <a:rPr lang="en-US" sz="2000" b="1" dirty="0" err="1">
                <a:solidFill>
                  <a:schemeClr val="bg1"/>
                </a:solidFill>
                <a:latin typeface="Bahnschrift" panose="020B0502040204020203" pitchFamily="34" charset="0"/>
                <a:ea typeface="Barlow" pitchFamily="34" charset="-122"/>
                <a:cs typeface="Barlow" pitchFamily="34" charset="-120"/>
              </a:rPr>
              <a:t>Sriraj</a:t>
            </a:r>
            <a:r>
              <a:rPr lang="en-US" sz="2000" b="1" dirty="0">
                <a:solidFill>
                  <a:schemeClr val="bg1"/>
                </a:solidFill>
                <a:latin typeface="Bahnschrift" panose="020B0502040204020203" pitchFamily="34" charset="0"/>
                <a:ea typeface="Barlow" pitchFamily="34" charset="-122"/>
                <a:cs typeface="Barlow" pitchFamily="34" charset="-120"/>
              </a:rPr>
              <a:t> Acharya</a:t>
            </a:r>
            <a:endParaRPr lang="en-US" sz="2000" dirty="0">
              <a:solidFill>
                <a:schemeClr val="bg1"/>
              </a:solidFill>
              <a:latin typeface="Bahnschrift" panose="020B0502040204020203" pitchFamily="34" charset="0"/>
            </a:endParaRPr>
          </a:p>
        </p:txBody>
      </p:sp>
      <p:pic>
        <p:nvPicPr>
          <p:cNvPr id="24" name="Picture 23" descr="A tower with lights around it&#10;&#10;Description automatically generated">
            <a:extLst>
              <a:ext uri="{FF2B5EF4-FFF2-40B4-BE49-F238E27FC236}">
                <a16:creationId xmlns:a16="http://schemas.microsoft.com/office/drawing/2014/main" id="{311F0809-3355-F608-E684-B45BE35128B5}"/>
              </a:ext>
            </a:extLst>
          </p:cNvPr>
          <p:cNvPicPr>
            <a:picLocks noChangeAspect="1"/>
          </p:cNvPicPr>
          <p:nvPr/>
        </p:nvPicPr>
        <p:blipFill>
          <a:blip r:embed="rId5"/>
          <a:stretch>
            <a:fillRect/>
          </a:stretch>
        </p:blipFill>
        <p:spPr>
          <a:xfrm>
            <a:off x="9300117" y="3"/>
            <a:ext cx="5330283" cy="8229599"/>
          </a:xfrm>
          <a:prstGeom prst="rect">
            <a:avLst/>
          </a:prstGeom>
        </p:spPr>
      </p:pic>
      <p:pic>
        <p:nvPicPr>
          <p:cNvPr id="26" name="Picture 25" descr="A screenshot of a phone&#10;&#10;Description automatically generated">
            <a:hlinkClick r:id="rId6"/>
            <a:extLst>
              <a:ext uri="{FF2B5EF4-FFF2-40B4-BE49-F238E27FC236}">
                <a16:creationId xmlns:a16="http://schemas.microsoft.com/office/drawing/2014/main" id="{71F2E6F9-A83E-0174-122E-E1C9AF305708}"/>
              </a:ext>
            </a:extLst>
          </p:cNvPr>
          <p:cNvPicPr>
            <a:picLocks noChangeAspect="1"/>
          </p:cNvPicPr>
          <p:nvPr/>
        </p:nvPicPr>
        <p:blipFill>
          <a:blip r:embed="rId7"/>
          <a:stretch>
            <a:fillRect/>
          </a:stretch>
        </p:blipFill>
        <p:spPr>
          <a:xfrm>
            <a:off x="2663831" y="4906535"/>
            <a:ext cx="6346354" cy="2021391"/>
          </a:xfrm>
          <a:prstGeom prst="rect">
            <a:avLst/>
          </a:prstGeom>
        </p:spPr>
      </p:pic>
    </p:spTree>
    <p:extLst>
      <p:ext uri="{BB962C8B-B14F-4D97-AF65-F5344CB8AC3E}">
        <p14:creationId xmlns:p14="http://schemas.microsoft.com/office/powerpoint/2010/main" val="366362174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preencoded.png">
            <a:extLst>
              <a:ext uri="{FF2B5EF4-FFF2-40B4-BE49-F238E27FC236}">
                <a16:creationId xmlns:a16="http://schemas.microsoft.com/office/drawing/2014/main" id="{E6D3D1A4-096E-7D52-CEA0-C7CF8A97A5E4}"/>
              </a:ext>
            </a:extLst>
          </p:cNvPr>
          <p:cNvPicPr>
            <a:picLocks noChangeAspect="1"/>
          </p:cNvPicPr>
          <p:nvPr/>
        </p:nvPicPr>
        <p:blipFill>
          <a:blip r:embed="rId3"/>
          <a:stretch>
            <a:fillRect/>
          </a:stretch>
        </p:blipFill>
        <p:spPr>
          <a:xfrm>
            <a:off x="0" y="0"/>
            <a:ext cx="14630400" cy="8229600"/>
          </a:xfrm>
          <a:prstGeom prst="rect">
            <a:avLst/>
          </a:prstGeom>
        </p:spPr>
      </p:pic>
      <p:sp>
        <p:nvSpPr>
          <p:cNvPr id="10" name="Shape 2">
            <a:extLst>
              <a:ext uri="{FF2B5EF4-FFF2-40B4-BE49-F238E27FC236}">
                <a16:creationId xmlns:a16="http://schemas.microsoft.com/office/drawing/2014/main" id="{53130A64-6B64-A687-8FF7-7B3560898250}"/>
              </a:ext>
            </a:extLst>
          </p:cNvPr>
          <p:cNvSpPr/>
          <p:nvPr/>
        </p:nvSpPr>
        <p:spPr>
          <a:xfrm>
            <a:off x="468353" y="183996"/>
            <a:ext cx="13515279" cy="841533"/>
          </a:xfrm>
          <a:prstGeom prst="roundRect">
            <a:avLst>
              <a:gd name="adj" fmla="val 14104"/>
            </a:avLst>
          </a:prstGeom>
          <a:solidFill>
            <a:srgbClr val="0A081B"/>
          </a:solidFill>
          <a:ln w="30480">
            <a:solidFill>
              <a:srgbClr val="16FFBB"/>
            </a:solidFill>
            <a:prstDash val="solid"/>
          </a:ln>
        </p:spPr>
        <p:txBody>
          <a:bodyPr/>
          <a:lstStyle/>
          <a:p>
            <a:r>
              <a:rPr lang="en-US" sz="4400" dirty="0">
                <a:solidFill>
                  <a:schemeClr val="bg1"/>
                </a:solidFill>
              </a:rPr>
              <a:t>Recommendation</a:t>
            </a:r>
          </a:p>
        </p:txBody>
      </p:sp>
      <p:sp>
        <p:nvSpPr>
          <p:cNvPr id="5" name="Rectangle: Rounded Corners 4">
            <a:extLst>
              <a:ext uri="{FF2B5EF4-FFF2-40B4-BE49-F238E27FC236}">
                <a16:creationId xmlns:a16="http://schemas.microsoft.com/office/drawing/2014/main" id="{076E5F5D-3069-9BA7-4EA8-54DF10B1267A}"/>
              </a:ext>
            </a:extLst>
          </p:cNvPr>
          <p:cNvSpPr/>
          <p:nvPr/>
        </p:nvSpPr>
        <p:spPr>
          <a:xfrm>
            <a:off x="568711" y="1209527"/>
            <a:ext cx="13258800" cy="6836079"/>
          </a:xfrm>
          <a:prstGeom prst="roundRect">
            <a:avLst>
              <a:gd name="adj" fmla="val 361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5478FBB4-2C01-0F0E-30F8-58DD34C191EA}"/>
              </a:ext>
            </a:extLst>
          </p:cNvPr>
          <p:cNvSpPr txBox="1"/>
          <p:nvPr/>
        </p:nvSpPr>
        <p:spPr>
          <a:xfrm>
            <a:off x="802890" y="1378170"/>
            <a:ext cx="7649737" cy="408623"/>
          </a:xfrm>
          <a:prstGeom prst="round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1. Enhancing Underperforming Plans for Revenue Growth</a:t>
            </a:r>
          </a:p>
        </p:txBody>
      </p:sp>
      <p:pic>
        <p:nvPicPr>
          <p:cNvPr id="9" name="Picture 8" descr="A close up of a number&#10;&#10;Description automatically generated with medium confidence">
            <a:extLst>
              <a:ext uri="{FF2B5EF4-FFF2-40B4-BE49-F238E27FC236}">
                <a16:creationId xmlns:a16="http://schemas.microsoft.com/office/drawing/2014/main" id="{F37FA38C-AC22-0670-D3B3-D6BCA92BD1B3}"/>
              </a:ext>
            </a:extLst>
          </p:cNvPr>
          <p:cNvPicPr>
            <a:picLocks noChangeAspect="1"/>
          </p:cNvPicPr>
          <p:nvPr/>
        </p:nvPicPr>
        <p:blipFill>
          <a:blip r:embed="rId4"/>
          <a:stretch>
            <a:fillRect/>
          </a:stretch>
        </p:blipFill>
        <p:spPr>
          <a:xfrm>
            <a:off x="802888" y="1955436"/>
            <a:ext cx="10972800" cy="1349296"/>
          </a:xfrm>
          <a:prstGeom prst="rect">
            <a:avLst/>
          </a:prstGeom>
        </p:spPr>
      </p:pic>
      <p:sp>
        <p:nvSpPr>
          <p:cNvPr id="11" name="TextBox 10">
            <a:extLst>
              <a:ext uri="{FF2B5EF4-FFF2-40B4-BE49-F238E27FC236}">
                <a16:creationId xmlns:a16="http://schemas.microsoft.com/office/drawing/2014/main" id="{F3948BA0-AAD5-9280-177E-59EEF5F828AD}"/>
              </a:ext>
            </a:extLst>
          </p:cNvPr>
          <p:cNvSpPr txBox="1"/>
          <p:nvPr/>
        </p:nvSpPr>
        <p:spPr>
          <a:xfrm>
            <a:off x="802890" y="3591686"/>
            <a:ext cx="7649737" cy="408623"/>
          </a:xfrm>
          <a:prstGeom prst="round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2. Total Unsubscribed Users (TUSU change)</a:t>
            </a:r>
          </a:p>
        </p:txBody>
      </p:sp>
      <p:pic>
        <p:nvPicPr>
          <p:cNvPr id="13" name="Picture 12" descr="A screenshot of a computer&#10;&#10;Description automatically generated">
            <a:extLst>
              <a:ext uri="{FF2B5EF4-FFF2-40B4-BE49-F238E27FC236}">
                <a16:creationId xmlns:a16="http://schemas.microsoft.com/office/drawing/2014/main" id="{21E3788B-38B7-FFDB-05F7-F9B06EE24BB0}"/>
              </a:ext>
            </a:extLst>
          </p:cNvPr>
          <p:cNvPicPr>
            <a:picLocks noChangeAspect="1"/>
          </p:cNvPicPr>
          <p:nvPr/>
        </p:nvPicPr>
        <p:blipFill>
          <a:blip r:embed="rId5"/>
          <a:stretch>
            <a:fillRect/>
          </a:stretch>
        </p:blipFill>
        <p:spPr>
          <a:xfrm>
            <a:off x="3691057" y="4287266"/>
            <a:ext cx="5586761" cy="3415863"/>
          </a:xfrm>
          <a:prstGeom prst="rect">
            <a:avLst/>
          </a:prstGeom>
        </p:spPr>
      </p:pic>
      <p:pic>
        <p:nvPicPr>
          <p:cNvPr id="23" name="Picture 22" descr="A red and white sign&#10;&#10;Description automatically generated">
            <a:extLst>
              <a:ext uri="{FF2B5EF4-FFF2-40B4-BE49-F238E27FC236}">
                <a16:creationId xmlns:a16="http://schemas.microsoft.com/office/drawing/2014/main" id="{8D2AF049-C4E9-32FA-0A15-59D9FD0B6B19}"/>
              </a:ext>
            </a:extLst>
          </p:cNvPr>
          <p:cNvPicPr>
            <a:picLocks noChangeAspect="1"/>
          </p:cNvPicPr>
          <p:nvPr/>
        </p:nvPicPr>
        <p:blipFill>
          <a:blip r:embed="rId6"/>
          <a:stretch>
            <a:fillRect/>
          </a:stretch>
        </p:blipFill>
        <p:spPr>
          <a:xfrm>
            <a:off x="10178277" y="5179302"/>
            <a:ext cx="3194825" cy="853509"/>
          </a:xfrm>
          <a:prstGeom prst="rect">
            <a:avLst/>
          </a:prstGeom>
        </p:spPr>
      </p:pic>
      <p:pic>
        <p:nvPicPr>
          <p:cNvPr id="25" name="Picture 24" descr="A clock and coin with a dollar sign&#10;&#10;Description automatically generated">
            <a:extLst>
              <a:ext uri="{FF2B5EF4-FFF2-40B4-BE49-F238E27FC236}">
                <a16:creationId xmlns:a16="http://schemas.microsoft.com/office/drawing/2014/main" id="{3C0F0450-BB7E-7302-F59A-FF3308773454}"/>
              </a:ext>
            </a:extLst>
          </p:cNvPr>
          <p:cNvPicPr>
            <a:picLocks noChangeAspect="1"/>
          </p:cNvPicPr>
          <p:nvPr/>
        </p:nvPicPr>
        <p:blipFill>
          <a:blip r:embed="rId7"/>
          <a:stretch>
            <a:fillRect/>
          </a:stretch>
        </p:blipFill>
        <p:spPr>
          <a:xfrm>
            <a:off x="12210585" y="1786793"/>
            <a:ext cx="1237787" cy="1239209"/>
          </a:xfrm>
          <a:prstGeom prst="rect">
            <a:avLst/>
          </a:prstGeom>
        </p:spPr>
      </p:pic>
    </p:spTree>
    <p:extLst>
      <p:ext uri="{BB962C8B-B14F-4D97-AF65-F5344CB8AC3E}">
        <p14:creationId xmlns:p14="http://schemas.microsoft.com/office/powerpoint/2010/main" val="233439555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preencoded.png">
            <a:extLst>
              <a:ext uri="{FF2B5EF4-FFF2-40B4-BE49-F238E27FC236}">
                <a16:creationId xmlns:a16="http://schemas.microsoft.com/office/drawing/2014/main" id="{E6D3D1A4-096E-7D52-CEA0-C7CF8A97A5E4}"/>
              </a:ext>
            </a:extLst>
          </p:cNvPr>
          <p:cNvPicPr>
            <a:picLocks noChangeAspect="1"/>
          </p:cNvPicPr>
          <p:nvPr/>
        </p:nvPicPr>
        <p:blipFill>
          <a:blip r:embed="rId3"/>
          <a:stretch>
            <a:fillRect/>
          </a:stretch>
        </p:blipFill>
        <p:spPr>
          <a:xfrm>
            <a:off x="0" y="0"/>
            <a:ext cx="14630400" cy="8229600"/>
          </a:xfrm>
          <a:prstGeom prst="rect">
            <a:avLst/>
          </a:prstGeom>
        </p:spPr>
      </p:pic>
      <p:sp>
        <p:nvSpPr>
          <p:cNvPr id="10" name="Shape 2">
            <a:extLst>
              <a:ext uri="{FF2B5EF4-FFF2-40B4-BE49-F238E27FC236}">
                <a16:creationId xmlns:a16="http://schemas.microsoft.com/office/drawing/2014/main" id="{53130A64-6B64-A687-8FF7-7B3560898250}"/>
              </a:ext>
            </a:extLst>
          </p:cNvPr>
          <p:cNvSpPr/>
          <p:nvPr/>
        </p:nvSpPr>
        <p:spPr>
          <a:xfrm>
            <a:off x="468353" y="183996"/>
            <a:ext cx="13515279" cy="841533"/>
          </a:xfrm>
          <a:prstGeom prst="roundRect">
            <a:avLst>
              <a:gd name="adj" fmla="val 14104"/>
            </a:avLst>
          </a:prstGeom>
          <a:solidFill>
            <a:srgbClr val="0A081B"/>
          </a:solidFill>
          <a:ln w="30480">
            <a:solidFill>
              <a:srgbClr val="16FFBB"/>
            </a:solidFill>
            <a:prstDash val="solid"/>
          </a:ln>
        </p:spPr>
        <p:txBody>
          <a:bodyPr/>
          <a:lstStyle/>
          <a:p>
            <a:r>
              <a:rPr lang="en-US" sz="4400" dirty="0">
                <a:solidFill>
                  <a:schemeClr val="bg1"/>
                </a:solidFill>
              </a:rPr>
              <a:t>Recommendation</a:t>
            </a:r>
          </a:p>
        </p:txBody>
      </p:sp>
      <p:sp>
        <p:nvSpPr>
          <p:cNvPr id="5" name="Rectangle: Rounded Corners 4">
            <a:extLst>
              <a:ext uri="{FF2B5EF4-FFF2-40B4-BE49-F238E27FC236}">
                <a16:creationId xmlns:a16="http://schemas.microsoft.com/office/drawing/2014/main" id="{076E5F5D-3069-9BA7-4EA8-54DF10B1267A}"/>
              </a:ext>
            </a:extLst>
          </p:cNvPr>
          <p:cNvSpPr/>
          <p:nvPr/>
        </p:nvSpPr>
        <p:spPr>
          <a:xfrm>
            <a:off x="568712" y="1209527"/>
            <a:ext cx="13258800" cy="6836079"/>
          </a:xfrm>
          <a:prstGeom prst="roundRect">
            <a:avLst>
              <a:gd name="adj" fmla="val 361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5478FBB4-2C01-0F0E-30F8-58DD34C191EA}"/>
              </a:ext>
            </a:extLst>
          </p:cNvPr>
          <p:cNvSpPr txBox="1"/>
          <p:nvPr/>
        </p:nvSpPr>
        <p:spPr>
          <a:xfrm>
            <a:off x="925554" y="1378170"/>
            <a:ext cx="7649737" cy="408623"/>
          </a:xfrm>
          <a:prstGeom prst="roundRect">
            <a:avLst/>
          </a:prstGeom>
          <a:ln/>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3.Success and Future Growth of Top Performing Plan</a:t>
            </a:r>
          </a:p>
        </p:txBody>
      </p:sp>
      <p:pic>
        <p:nvPicPr>
          <p:cNvPr id="14" name="Picture 13">
            <a:extLst>
              <a:ext uri="{FF2B5EF4-FFF2-40B4-BE49-F238E27FC236}">
                <a16:creationId xmlns:a16="http://schemas.microsoft.com/office/drawing/2014/main" id="{18506004-7746-AA21-7635-50E831BC0434}"/>
              </a:ext>
            </a:extLst>
          </p:cNvPr>
          <p:cNvPicPr>
            <a:picLocks noChangeAspect="1"/>
          </p:cNvPicPr>
          <p:nvPr/>
        </p:nvPicPr>
        <p:blipFill>
          <a:blip r:embed="rId4"/>
          <a:stretch>
            <a:fillRect/>
          </a:stretch>
        </p:blipFill>
        <p:spPr>
          <a:xfrm>
            <a:off x="1884557" y="3813719"/>
            <a:ext cx="7828155" cy="735981"/>
          </a:xfrm>
          <a:prstGeom prst="rect">
            <a:avLst/>
          </a:prstGeom>
        </p:spPr>
      </p:pic>
      <p:pic>
        <p:nvPicPr>
          <p:cNvPr id="18" name="Picture 17" descr="A screenshot of a cell phone&#10;&#10;Description automatically generated">
            <a:extLst>
              <a:ext uri="{FF2B5EF4-FFF2-40B4-BE49-F238E27FC236}">
                <a16:creationId xmlns:a16="http://schemas.microsoft.com/office/drawing/2014/main" id="{61E58682-B9ED-71C2-FA05-1552372DA8E6}"/>
              </a:ext>
            </a:extLst>
          </p:cNvPr>
          <p:cNvPicPr>
            <a:picLocks noChangeAspect="1"/>
          </p:cNvPicPr>
          <p:nvPr/>
        </p:nvPicPr>
        <p:blipFill>
          <a:blip r:embed="rId5"/>
          <a:stretch>
            <a:fillRect/>
          </a:stretch>
        </p:blipFill>
        <p:spPr>
          <a:xfrm>
            <a:off x="1795441" y="2814296"/>
            <a:ext cx="7917273" cy="999421"/>
          </a:xfrm>
          <a:prstGeom prst="rect">
            <a:avLst/>
          </a:prstGeom>
        </p:spPr>
      </p:pic>
      <p:pic>
        <p:nvPicPr>
          <p:cNvPr id="30" name="Picture 29" descr="A person in a suit and tie with a graph and arrow pointing up&#10;&#10;Description automatically generated">
            <a:extLst>
              <a:ext uri="{FF2B5EF4-FFF2-40B4-BE49-F238E27FC236}">
                <a16:creationId xmlns:a16="http://schemas.microsoft.com/office/drawing/2014/main" id="{189DB828-F896-0CDB-1A47-ED24DDC12534}"/>
              </a:ext>
            </a:extLst>
          </p:cNvPr>
          <p:cNvPicPr>
            <a:picLocks noChangeAspect="1"/>
          </p:cNvPicPr>
          <p:nvPr/>
        </p:nvPicPr>
        <p:blipFill>
          <a:blip r:embed="rId6"/>
          <a:stretch>
            <a:fillRect/>
          </a:stretch>
        </p:blipFill>
        <p:spPr>
          <a:xfrm>
            <a:off x="10370635" y="5408344"/>
            <a:ext cx="3267307" cy="2503913"/>
          </a:xfrm>
          <a:prstGeom prst="rect">
            <a:avLst/>
          </a:prstGeom>
        </p:spPr>
      </p:pic>
    </p:spTree>
    <p:extLst>
      <p:ext uri="{BB962C8B-B14F-4D97-AF65-F5344CB8AC3E}">
        <p14:creationId xmlns:p14="http://schemas.microsoft.com/office/powerpoint/2010/main" val="226133344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4630034"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 y="0"/>
            <a:ext cx="14630034"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1" name="Group 10">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2970" y="1"/>
            <a:ext cx="5114410" cy="3123317"/>
            <a:chOff x="6867015" y="-1"/>
            <a:chExt cx="5324985" cy="3251912"/>
          </a:xfrm>
          <a:solidFill>
            <a:schemeClr val="accent5">
              <a:alpha val="5000"/>
            </a:schemeClr>
          </a:solidFill>
        </p:grpSpPr>
        <p:sp>
          <p:nvSpPr>
            <p:cNvPr id="12" name="Freeform: Shape 11">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393194" y="74822"/>
            <a:ext cx="7234436" cy="8154778"/>
            <a:chOff x="6160995" y="62352"/>
            <a:chExt cx="6028697" cy="6795648"/>
          </a:xfrm>
        </p:grpSpPr>
        <p:sp>
          <p:nvSpPr>
            <p:cNvPr id="18" name="Freeform: Shape 17">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Rounded Corners 1">
            <a:extLst>
              <a:ext uri="{FF2B5EF4-FFF2-40B4-BE49-F238E27FC236}">
                <a16:creationId xmlns:a16="http://schemas.microsoft.com/office/drawing/2014/main" id="{95393DF3-A578-03A2-2F27-FF23AABEDAFD}"/>
              </a:ext>
            </a:extLst>
          </p:cNvPr>
          <p:cNvSpPr/>
          <p:nvPr/>
        </p:nvSpPr>
        <p:spPr>
          <a:xfrm>
            <a:off x="965606" y="1266117"/>
            <a:ext cx="6912863" cy="56973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p>
            <a:pPr>
              <a:lnSpc>
                <a:spcPct val="90000"/>
              </a:lnSpc>
              <a:spcBef>
                <a:spcPct val="0"/>
              </a:spcBef>
              <a:spcAft>
                <a:spcPts val="600"/>
              </a:spcAft>
            </a:pPr>
            <a:r>
              <a:rPr lang="en-US" sz="4800" kern="1200" cap="all" spc="200">
                <a:solidFill>
                  <a:schemeClr val="tx2"/>
                </a:solidFill>
                <a:latin typeface="+mj-lt"/>
                <a:ea typeface="+mj-ea"/>
                <a:cs typeface="+mj-cs"/>
              </a:rPr>
              <a:t>Thank You</a:t>
            </a:r>
          </a:p>
        </p:txBody>
      </p:sp>
    </p:spTree>
    <p:extLst>
      <p:ext uri="{BB962C8B-B14F-4D97-AF65-F5344CB8AC3E}">
        <p14:creationId xmlns:p14="http://schemas.microsoft.com/office/powerpoint/2010/main" val="23389692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9CED6197-B178-C079-B330-891A1031D9AC}"/>
              </a:ext>
            </a:extLst>
          </p:cNvPr>
          <p:cNvPicPr>
            <a:picLocks noChangeAspect="1"/>
          </p:cNvPicPr>
          <p:nvPr/>
        </p:nvPicPr>
        <p:blipFill>
          <a:blip r:embed="rId3"/>
          <a:stretch>
            <a:fillRect/>
          </a:stretch>
        </p:blipFill>
        <p:spPr>
          <a:xfrm>
            <a:off x="0" y="0"/>
            <a:ext cx="14630400" cy="8229600"/>
          </a:xfrm>
          <a:prstGeom prst="rect">
            <a:avLst/>
          </a:prstGeom>
        </p:spPr>
      </p:pic>
      <p:pic>
        <p:nvPicPr>
          <p:cNvPr id="3" name="Image 1" descr="preencoded.png">
            <a:extLst>
              <a:ext uri="{FF2B5EF4-FFF2-40B4-BE49-F238E27FC236}">
                <a16:creationId xmlns:a16="http://schemas.microsoft.com/office/drawing/2014/main" id="{227CB483-79BA-A8E3-4458-6E690805A873}"/>
              </a:ext>
            </a:extLst>
          </p:cNvPr>
          <p:cNvPicPr>
            <a:picLocks noChangeAspect="1"/>
          </p:cNvPicPr>
          <p:nvPr/>
        </p:nvPicPr>
        <p:blipFill>
          <a:blip r:embed="rId4"/>
          <a:stretch>
            <a:fillRect/>
          </a:stretch>
        </p:blipFill>
        <p:spPr>
          <a:xfrm>
            <a:off x="1" y="0"/>
            <a:ext cx="14630399" cy="19299096"/>
          </a:xfrm>
          <a:prstGeom prst="rect">
            <a:avLst/>
          </a:prstGeom>
        </p:spPr>
      </p:pic>
      <p:sp>
        <p:nvSpPr>
          <p:cNvPr id="4" name="Shape 2">
            <a:extLst>
              <a:ext uri="{FF2B5EF4-FFF2-40B4-BE49-F238E27FC236}">
                <a16:creationId xmlns:a16="http://schemas.microsoft.com/office/drawing/2014/main" id="{50347225-2420-10E1-F59C-C457C693910F}"/>
              </a:ext>
            </a:extLst>
          </p:cNvPr>
          <p:cNvSpPr/>
          <p:nvPr/>
        </p:nvSpPr>
        <p:spPr>
          <a:xfrm>
            <a:off x="278780" y="320067"/>
            <a:ext cx="14072840" cy="1037063"/>
          </a:xfrm>
          <a:prstGeom prst="roundRect">
            <a:avLst>
              <a:gd name="adj" fmla="val 14104"/>
            </a:avLst>
          </a:prstGeom>
          <a:solidFill>
            <a:srgbClr val="0A081B"/>
          </a:solidFill>
          <a:ln w="30480">
            <a:solidFill>
              <a:srgbClr val="16FFBB"/>
            </a:solidFill>
            <a:prstDash val="solid"/>
          </a:ln>
        </p:spPr>
        <p:txBody>
          <a:bodyPr/>
          <a:lstStyle/>
          <a:p>
            <a:pPr algn="ctr">
              <a:lnSpc>
                <a:spcPts val="5400"/>
              </a:lnSpc>
            </a:pPr>
            <a:r>
              <a:rPr lang="en-US" sz="2800" b="1" dirty="0">
                <a:solidFill>
                  <a:schemeClr val="bg1"/>
                </a:solidFill>
                <a:latin typeface="DroidSerif-Bold"/>
              </a:rPr>
              <a:t>Introduction</a:t>
            </a:r>
            <a:endParaRPr lang="en-US" sz="4000" dirty="0">
              <a:solidFill>
                <a:schemeClr val="bg1"/>
              </a:solidFill>
            </a:endParaRPr>
          </a:p>
        </p:txBody>
      </p:sp>
      <p:sp>
        <p:nvSpPr>
          <p:cNvPr id="22" name="Shape 2">
            <a:extLst>
              <a:ext uri="{FF2B5EF4-FFF2-40B4-BE49-F238E27FC236}">
                <a16:creationId xmlns:a16="http://schemas.microsoft.com/office/drawing/2014/main" id="{A698AA3F-2FA8-3571-0D0F-440BAD0CEC7B}"/>
              </a:ext>
            </a:extLst>
          </p:cNvPr>
          <p:cNvSpPr/>
          <p:nvPr/>
        </p:nvSpPr>
        <p:spPr>
          <a:xfrm>
            <a:off x="6333895" y="1914691"/>
            <a:ext cx="8017727" cy="5411663"/>
          </a:xfrm>
          <a:prstGeom prst="roundRect">
            <a:avLst>
              <a:gd name="adj" fmla="val 14104"/>
            </a:avLst>
          </a:prstGeom>
          <a:solidFill>
            <a:srgbClr val="0A081B"/>
          </a:solidFill>
          <a:ln w="30480">
            <a:solidFill>
              <a:srgbClr val="16FFBB"/>
            </a:solidFill>
            <a:prstDash val="solid"/>
          </a:ln>
        </p:spPr>
        <p:txBody>
          <a:bodyPr/>
          <a:lstStyle/>
          <a:p>
            <a:pPr>
              <a:lnSpc>
                <a:spcPts val="5400"/>
              </a:lnSpc>
            </a:pPr>
            <a:r>
              <a:rPr lang="en-US" sz="1600" dirty="0" err="1">
                <a:solidFill>
                  <a:schemeClr val="bg1"/>
                </a:solidFill>
                <a:latin typeface="ADLaM Display" panose="02010000000000000000" pitchFamily="2" charset="0"/>
                <a:ea typeface="ADLaM Display" panose="02010000000000000000" pitchFamily="2" charset="0"/>
                <a:cs typeface="ADLaM Display" panose="02010000000000000000" pitchFamily="2" charset="0"/>
              </a:rPr>
              <a:t>Wavecon</a:t>
            </a:r>
            <a:r>
              <a:rPr lang="en-US" sz="1600"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 a leading telecom provider in India, introduced its 5G services in May 2022 across major cities alongside other telecom companies. This analysis examines the performance of Wavecon's 5G rollout in 15 key urban centers Mumbai , Delhi , Bangalore, Hyderabad, aiming to uncover insights into the impact of 5G on revenue, plan performance, and key performance indicators (KPIs). The findings will inform strategic decisions for future growth and optimization.</a:t>
            </a:r>
          </a:p>
        </p:txBody>
      </p:sp>
      <p:pic>
        <p:nvPicPr>
          <p:cNvPr id="23" name="Picture 22" descr="A city in the sky&#10;&#10;Description automatically generated">
            <a:extLst>
              <a:ext uri="{FF2B5EF4-FFF2-40B4-BE49-F238E27FC236}">
                <a16:creationId xmlns:a16="http://schemas.microsoft.com/office/drawing/2014/main" id="{E3C51D3D-8ADF-CB7A-6FF5-993E2DCBCD10}"/>
              </a:ext>
            </a:extLst>
          </p:cNvPr>
          <p:cNvPicPr>
            <a:picLocks noChangeAspect="1"/>
          </p:cNvPicPr>
          <p:nvPr/>
        </p:nvPicPr>
        <p:blipFill>
          <a:blip r:embed="rId5"/>
          <a:stretch>
            <a:fillRect/>
          </a:stretch>
        </p:blipFill>
        <p:spPr>
          <a:xfrm>
            <a:off x="278782" y="1677191"/>
            <a:ext cx="5664820" cy="6340536"/>
          </a:xfrm>
          <a:prstGeom prst="rect">
            <a:avLst/>
          </a:prstGeom>
        </p:spPr>
      </p:pic>
    </p:spTree>
    <p:extLst>
      <p:ext uri="{BB962C8B-B14F-4D97-AF65-F5344CB8AC3E}">
        <p14:creationId xmlns:p14="http://schemas.microsoft.com/office/powerpoint/2010/main" val="27019575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9CED6197-B178-C079-B330-891A1031D9AC}"/>
              </a:ext>
            </a:extLst>
          </p:cNvPr>
          <p:cNvPicPr>
            <a:picLocks noChangeAspect="1"/>
          </p:cNvPicPr>
          <p:nvPr/>
        </p:nvPicPr>
        <p:blipFill>
          <a:blip r:embed="rId3"/>
          <a:stretch>
            <a:fillRect/>
          </a:stretch>
        </p:blipFill>
        <p:spPr>
          <a:xfrm>
            <a:off x="0" y="0"/>
            <a:ext cx="14630400" cy="8229600"/>
          </a:xfrm>
          <a:prstGeom prst="rect">
            <a:avLst/>
          </a:prstGeom>
        </p:spPr>
      </p:pic>
      <p:pic>
        <p:nvPicPr>
          <p:cNvPr id="3" name="Image 1" descr="preencoded.png">
            <a:extLst>
              <a:ext uri="{FF2B5EF4-FFF2-40B4-BE49-F238E27FC236}">
                <a16:creationId xmlns:a16="http://schemas.microsoft.com/office/drawing/2014/main" id="{227CB483-79BA-A8E3-4458-6E690805A873}"/>
              </a:ext>
            </a:extLst>
          </p:cNvPr>
          <p:cNvPicPr>
            <a:picLocks noChangeAspect="1"/>
          </p:cNvPicPr>
          <p:nvPr/>
        </p:nvPicPr>
        <p:blipFill>
          <a:blip r:embed="rId4"/>
          <a:stretch>
            <a:fillRect/>
          </a:stretch>
        </p:blipFill>
        <p:spPr>
          <a:xfrm>
            <a:off x="1" y="0"/>
            <a:ext cx="14630399" cy="8229600"/>
          </a:xfrm>
          <a:prstGeom prst="rect">
            <a:avLst/>
          </a:prstGeom>
        </p:spPr>
      </p:pic>
      <p:sp>
        <p:nvSpPr>
          <p:cNvPr id="4" name="Shape 2">
            <a:extLst>
              <a:ext uri="{FF2B5EF4-FFF2-40B4-BE49-F238E27FC236}">
                <a16:creationId xmlns:a16="http://schemas.microsoft.com/office/drawing/2014/main" id="{50347225-2420-10E1-F59C-C457C693910F}"/>
              </a:ext>
            </a:extLst>
          </p:cNvPr>
          <p:cNvSpPr/>
          <p:nvPr/>
        </p:nvSpPr>
        <p:spPr>
          <a:xfrm>
            <a:off x="1192192" y="320067"/>
            <a:ext cx="9850056" cy="1037063"/>
          </a:xfrm>
          <a:prstGeom prst="roundRect">
            <a:avLst>
              <a:gd name="adj" fmla="val 14104"/>
            </a:avLst>
          </a:prstGeom>
          <a:solidFill>
            <a:srgbClr val="0A081B"/>
          </a:solidFill>
          <a:ln w="30480">
            <a:solidFill>
              <a:srgbClr val="16FFBB"/>
            </a:solidFill>
            <a:prstDash val="solid"/>
          </a:ln>
        </p:spPr>
        <p:txBody>
          <a:bodyPr/>
          <a:lstStyle/>
          <a:p>
            <a:pPr>
              <a:lnSpc>
                <a:spcPts val="5400"/>
              </a:lnSpc>
            </a:pPr>
            <a:r>
              <a:rPr lang="en-US" sz="2800" b="1" dirty="0">
                <a:solidFill>
                  <a:schemeClr val="bg1"/>
                </a:solidFill>
                <a:latin typeface="DroidSerif-Bold"/>
              </a:rPr>
              <a:t>Objectives</a:t>
            </a:r>
            <a:endParaRPr lang="en-US" sz="4000" dirty="0">
              <a:solidFill>
                <a:schemeClr val="bg1"/>
              </a:solidFill>
            </a:endParaRPr>
          </a:p>
        </p:txBody>
      </p:sp>
      <p:sp>
        <p:nvSpPr>
          <p:cNvPr id="5" name="Shape 2">
            <a:extLst>
              <a:ext uri="{FF2B5EF4-FFF2-40B4-BE49-F238E27FC236}">
                <a16:creationId xmlns:a16="http://schemas.microsoft.com/office/drawing/2014/main" id="{5DED7934-4880-DF3A-22CF-45AA256F6B61}"/>
              </a:ext>
            </a:extLst>
          </p:cNvPr>
          <p:cNvSpPr/>
          <p:nvPr/>
        </p:nvSpPr>
        <p:spPr>
          <a:xfrm>
            <a:off x="1099598" y="1804470"/>
            <a:ext cx="11902727" cy="4875220"/>
          </a:xfrm>
          <a:prstGeom prst="roundRect">
            <a:avLst>
              <a:gd name="adj" fmla="val 14104"/>
            </a:avLst>
          </a:prstGeom>
          <a:solidFill>
            <a:srgbClr val="0A081B"/>
          </a:solidFill>
          <a:ln w="30480">
            <a:solidFill>
              <a:srgbClr val="16FFBB"/>
            </a:solidFill>
            <a:prstDash val="solid"/>
          </a:ln>
        </p:spPr>
        <p:txBody>
          <a:bodyPr/>
          <a:lstStyle/>
          <a:p>
            <a:pPr algn="l">
              <a:buFont typeface="+mj-lt"/>
              <a:buAutoNum type="arabicPeriod"/>
            </a:pPr>
            <a:r>
              <a:rPr lang="en-US" sz="2400" dirty="0">
                <a:solidFill>
                  <a:schemeClr val="bg1"/>
                </a:solidFill>
                <a:latin typeface="manrope"/>
              </a:rPr>
              <a:t>What is the impact of the 5G launch on our revenue?</a:t>
            </a:r>
          </a:p>
          <a:p>
            <a:pPr algn="l"/>
            <a:endParaRPr lang="en-US" sz="2400" dirty="0">
              <a:solidFill>
                <a:schemeClr val="bg1"/>
              </a:solidFill>
              <a:latin typeface="manrope"/>
            </a:endParaRPr>
          </a:p>
          <a:p>
            <a:pPr algn="l"/>
            <a:r>
              <a:rPr lang="en-US" sz="2400" dirty="0">
                <a:solidFill>
                  <a:schemeClr val="bg1"/>
                </a:solidFill>
                <a:latin typeface="manrope"/>
              </a:rPr>
              <a:t>2.Which KPI is underperforming after the 5G launch?</a:t>
            </a:r>
          </a:p>
          <a:p>
            <a:pPr algn="l"/>
            <a:endParaRPr lang="en-US" sz="2400" dirty="0">
              <a:solidFill>
                <a:schemeClr val="bg1"/>
              </a:solidFill>
              <a:latin typeface="manrope"/>
            </a:endParaRPr>
          </a:p>
          <a:p>
            <a:pPr algn="l"/>
            <a:r>
              <a:rPr lang="en-US" sz="2400" dirty="0">
                <a:solidFill>
                  <a:schemeClr val="bg1"/>
                </a:solidFill>
                <a:latin typeface="manrope"/>
              </a:rPr>
              <a:t>3.After the 5G launch, which plans are performing well in terms of revenue? Which plans are not performing well?</a:t>
            </a:r>
          </a:p>
          <a:p>
            <a:pPr algn="l"/>
            <a:endParaRPr lang="en-US" sz="2400" dirty="0">
              <a:solidFill>
                <a:schemeClr val="bg1"/>
              </a:solidFill>
              <a:latin typeface="manrope"/>
            </a:endParaRPr>
          </a:p>
          <a:p>
            <a:pPr algn="l"/>
            <a:r>
              <a:rPr lang="en-US" sz="2400" dirty="0">
                <a:solidFill>
                  <a:schemeClr val="bg1"/>
                </a:solidFill>
                <a:latin typeface="manrope"/>
              </a:rPr>
              <a:t>4.Is there any plan affected largely by the 5G launch? Should we continue or discontinue that plan?</a:t>
            </a:r>
          </a:p>
          <a:p>
            <a:pPr algn="l"/>
            <a:endParaRPr lang="en-US" sz="2400" dirty="0">
              <a:solidFill>
                <a:schemeClr val="bg1"/>
              </a:solidFill>
              <a:latin typeface="manrope"/>
            </a:endParaRPr>
          </a:p>
          <a:p>
            <a:pPr algn="l"/>
            <a:r>
              <a:rPr lang="en-US" sz="2400" dirty="0">
                <a:solidFill>
                  <a:schemeClr val="bg1"/>
                </a:solidFill>
                <a:latin typeface="manrope"/>
              </a:rPr>
              <a:t>5.Is there any plan that is discontinued after the 5G launch? What is the reason for it?`</a:t>
            </a:r>
          </a:p>
        </p:txBody>
      </p:sp>
    </p:spTree>
    <p:extLst>
      <p:ext uri="{BB962C8B-B14F-4D97-AF65-F5344CB8AC3E}">
        <p14:creationId xmlns:p14="http://schemas.microsoft.com/office/powerpoint/2010/main" val="94197206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1" descr="preencoded.png">
            <a:extLst>
              <a:ext uri="{FF2B5EF4-FFF2-40B4-BE49-F238E27FC236}">
                <a16:creationId xmlns:a16="http://schemas.microsoft.com/office/drawing/2014/main" id="{E08E1FBF-41DC-99C2-B80C-6D15C8A421E2}"/>
              </a:ext>
            </a:extLst>
          </p:cNvPr>
          <p:cNvPicPr>
            <a:picLocks noChangeAspect="1"/>
          </p:cNvPicPr>
          <p:nvPr/>
        </p:nvPicPr>
        <p:blipFill>
          <a:blip r:embed="rId2"/>
          <a:stretch>
            <a:fillRect/>
          </a:stretch>
        </p:blipFill>
        <p:spPr>
          <a:xfrm>
            <a:off x="1" y="0"/>
            <a:ext cx="14630399" cy="8229600"/>
          </a:xfrm>
          <a:prstGeom prst="rect">
            <a:avLst/>
          </a:prstGeom>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a:extLst>
                  <a:ext uri="{FF2B5EF4-FFF2-40B4-BE49-F238E27FC236}">
                    <a16:creationId xmlns:a16="http://schemas.microsoft.com/office/drawing/2014/main" id="{24C52D4A-7302-89A1-F9E0-D7D47B63E5D1}"/>
                  </a:ext>
                </a:extLst>
              </p:cNvPr>
              <p:cNvGraphicFramePr>
                <a:graphicFrameLocks noGrp="1"/>
              </p:cNvGraphicFramePr>
              <p:nvPr>
                <p:extLst>
                  <p:ext uri="{D42A27DB-BD31-4B8C-83A1-F6EECF244321}">
                    <p14:modId xmlns:p14="http://schemas.microsoft.com/office/powerpoint/2010/main" val="1080915292"/>
                  </p:ext>
                </p:extLst>
              </p:nvPr>
            </p:nvGraphicFramePr>
            <p:xfrm>
              <a:off x="619759" y="1052944"/>
              <a:ext cx="13238481" cy="677025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1">
                <a:extLst>
                  <a:ext uri="{FF2B5EF4-FFF2-40B4-BE49-F238E27FC236}">
                    <a16:creationId xmlns:a16="http://schemas.microsoft.com/office/drawing/2014/main" id="{24C52D4A-7302-89A1-F9E0-D7D47B63E5D1}"/>
                  </a:ext>
                </a:extLst>
              </p:cNvPr>
              <p:cNvPicPr>
                <a:picLocks noGrp="1" noRot="1" noChangeAspect="1" noMove="1" noResize="1" noEditPoints="1" noAdjustHandles="1" noChangeArrowheads="1" noChangeShapeType="1"/>
              </p:cNvPicPr>
              <p:nvPr/>
            </p:nvPicPr>
            <p:blipFill>
              <a:blip r:embed="rId4"/>
              <a:stretch>
                <a:fillRect/>
              </a:stretch>
            </p:blipFill>
            <p:spPr>
              <a:xfrm>
                <a:off x="619759" y="1052944"/>
                <a:ext cx="13238481" cy="6770255"/>
              </a:xfrm>
              <a:prstGeom prst="rect">
                <a:avLst/>
              </a:prstGeom>
            </p:spPr>
          </p:pic>
        </mc:Fallback>
      </mc:AlternateContent>
      <p:sp>
        <p:nvSpPr>
          <p:cNvPr id="3" name="Shape 2">
            <a:extLst>
              <a:ext uri="{FF2B5EF4-FFF2-40B4-BE49-F238E27FC236}">
                <a16:creationId xmlns:a16="http://schemas.microsoft.com/office/drawing/2014/main" id="{C4D0E716-50F8-7437-8D2F-B50F937B1AAA}"/>
              </a:ext>
            </a:extLst>
          </p:cNvPr>
          <p:cNvSpPr/>
          <p:nvPr/>
        </p:nvSpPr>
        <p:spPr>
          <a:xfrm>
            <a:off x="942109" y="124691"/>
            <a:ext cx="12704618" cy="817418"/>
          </a:xfrm>
          <a:prstGeom prst="roundRect">
            <a:avLst>
              <a:gd name="adj" fmla="val 14104"/>
            </a:avLst>
          </a:prstGeom>
          <a:solidFill>
            <a:srgbClr val="0A081B"/>
          </a:solidFill>
          <a:ln w="30480">
            <a:solidFill>
              <a:srgbClr val="16FFBB"/>
            </a:solidFill>
            <a:prstDash val="solid"/>
          </a:ln>
        </p:spPr>
        <p:txBody>
          <a:bodyPr/>
          <a:lstStyle/>
          <a:p>
            <a:pPr algn="ctr">
              <a:lnSpc>
                <a:spcPts val="5400"/>
              </a:lnSpc>
            </a:pPr>
            <a:r>
              <a:rPr lang="en-US" sz="2800" b="1" dirty="0">
                <a:solidFill>
                  <a:schemeClr val="bg1"/>
                </a:solidFill>
                <a:latin typeface="DroidSerif-Bold"/>
              </a:rPr>
              <a:t>Dashboard</a:t>
            </a:r>
            <a:endParaRPr lang="en-US" sz="4000" dirty="0">
              <a:solidFill>
                <a:schemeClr val="bg1"/>
              </a:solidFill>
            </a:endParaRPr>
          </a:p>
        </p:txBody>
      </p:sp>
    </p:spTree>
    <p:extLst>
      <p:ext uri="{BB962C8B-B14F-4D97-AF65-F5344CB8AC3E}">
        <p14:creationId xmlns:p14="http://schemas.microsoft.com/office/powerpoint/2010/main" val="2608053340"/>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4" name="Image 1" descr="preencoded.png"/>
          <p:cNvPicPr>
            <a:picLocks noChangeAspect="1"/>
          </p:cNvPicPr>
          <p:nvPr/>
        </p:nvPicPr>
        <p:blipFill>
          <a:blip r:embed="rId3"/>
          <a:stretch>
            <a:fillRect/>
          </a:stretch>
        </p:blipFill>
        <p:spPr>
          <a:xfrm>
            <a:off x="0" y="0"/>
            <a:ext cx="14630400" cy="8229600"/>
          </a:xfrm>
          <a:prstGeom prst="rect">
            <a:avLst/>
          </a:prstGeom>
        </p:spPr>
      </p:pic>
      <p:sp>
        <p:nvSpPr>
          <p:cNvPr id="7" name="Shape 2"/>
          <p:cNvSpPr/>
          <p:nvPr/>
        </p:nvSpPr>
        <p:spPr>
          <a:xfrm>
            <a:off x="5992265" y="1991361"/>
            <a:ext cx="7973123" cy="4833282"/>
          </a:xfrm>
          <a:prstGeom prst="roundRect">
            <a:avLst>
              <a:gd name="adj" fmla="val 14104"/>
            </a:avLst>
          </a:prstGeom>
          <a:solidFill>
            <a:srgbClr val="0A081B"/>
          </a:solidFill>
          <a:ln w="30480">
            <a:solidFill>
              <a:srgbClr val="16FFBB"/>
            </a:solidFill>
            <a:prstDash val="solid"/>
          </a:ln>
        </p:spPr>
        <p:txBody>
          <a:bodyPr/>
          <a:lstStyle/>
          <a:p>
            <a:endParaRPr lang="en-US" dirty="0"/>
          </a:p>
        </p:txBody>
      </p:sp>
      <p:sp>
        <p:nvSpPr>
          <p:cNvPr id="8" name="Text 3"/>
          <p:cNvSpPr/>
          <p:nvPr/>
        </p:nvSpPr>
        <p:spPr>
          <a:xfrm>
            <a:off x="6475333" y="2340513"/>
            <a:ext cx="2743200" cy="342900"/>
          </a:xfrm>
          <a:prstGeom prst="rect">
            <a:avLst/>
          </a:prstGeom>
          <a:noFill/>
          <a:ln/>
        </p:spPr>
        <p:txBody>
          <a:bodyPr wrap="none" rtlCol="0" anchor="t"/>
          <a:lstStyle/>
          <a:p>
            <a:pPr>
              <a:lnSpc>
                <a:spcPts val="2700"/>
              </a:lnSpc>
            </a:pPr>
            <a:r>
              <a:rPr lang="en-US" sz="2160" b="1" dirty="0">
                <a:solidFill>
                  <a:srgbClr val="E0E4E6"/>
                </a:solidFill>
                <a:latin typeface="Spline Sans" pitchFamily="34" charset="0"/>
                <a:ea typeface="Spline Sans" pitchFamily="34" charset="-122"/>
                <a:cs typeface="Spline Sans" pitchFamily="34" charset="-120"/>
              </a:rPr>
              <a:t>Revenue Dip</a:t>
            </a:r>
            <a:endParaRPr lang="en-US" sz="2160" dirty="0"/>
          </a:p>
        </p:txBody>
      </p:sp>
      <p:sp>
        <p:nvSpPr>
          <p:cNvPr id="9" name="Text 4"/>
          <p:cNvSpPr/>
          <p:nvPr/>
        </p:nvSpPr>
        <p:spPr>
          <a:xfrm>
            <a:off x="6282293" y="2857821"/>
            <a:ext cx="7393065" cy="1580199"/>
          </a:xfrm>
          <a:prstGeom prst="rect">
            <a:avLst/>
          </a:prstGeom>
          <a:noFill/>
          <a:ln/>
        </p:spPr>
        <p:txBody>
          <a:bodyPr wrap="square" rtlCol="0" anchor="t"/>
          <a:lstStyle/>
          <a:p>
            <a:pPr>
              <a:lnSpc>
                <a:spcPts val="3111"/>
              </a:lnSpc>
            </a:pPr>
            <a:r>
              <a:rPr lang="en-US" sz="2000" dirty="0">
                <a:solidFill>
                  <a:schemeClr val="bg1"/>
                </a:solidFill>
              </a:rPr>
              <a:t>Before 5G was launched, Wavecon's revenue was $16 billion. After the launch, revenue dropped slightly to $15.9 billion. This suggests a need to investigate what caused this change and find ways to increase revenue.</a:t>
            </a:r>
            <a:endParaRPr lang="en-US" sz="1944" dirty="0">
              <a:solidFill>
                <a:schemeClr val="bg1"/>
              </a:solidFill>
            </a:endParaRPr>
          </a:p>
        </p:txBody>
      </p:sp>
      <p:pic>
        <p:nvPicPr>
          <p:cNvPr id="15" name="Picture 14" descr="A close up of a number&#10;&#10;Description automatically generated">
            <a:extLst>
              <a:ext uri="{FF2B5EF4-FFF2-40B4-BE49-F238E27FC236}">
                <a16:creationId xmlns:a16="http://schemas.microsoft.com/office/drawing/2014/main" id="{0F0252B1-8E77-6077-CA8C-D01BE39441E2}"/>
              </a:ext>
            </a:extLst>
          </p:cNvPr>
          <p:cNvPicPr>
            <a:picLocks noChangeAspect="1"/>
          </p:cNvPicPr>
          <p:nvPr/>
        </p:nvPicPr>
        <p:blipFill>
          <a:blip r:embed="rId4"/>
          <a:stretch>
            <a:fillRect/>
          </a:stretch>
        </p:blipFill>
        <p:spPr>
          <a:xfrm>
            <a:off x="1141336" y="1248941"/>
            <a:ext cx="3018073" cy="1817648"/>
          </a:xfrm>
          <a:prstGeom prst="rect">
            <a:avLst/>
          </a:prstGeom>
        </p:spPr>
      </p:pic>
      <p:pic>
        <p:nvPicPr>
          <p:cNvPr id="17" name="Picture 16" descr="A close up of a number&#10;&#10;Description automatically generated">
            <a:extLst>
              <a:ext uri="{FF2B5EF4-FFF2-40B4-BE49-F238E27FC236}">
                <a16:creationId xmlns:a16="http://schemas.microsoft.com/office/drawing/2014/main" id="{BB0EDEEF-52B8-F4E5-4A1F-1D7D9941FEB2}"/>
              </a:ext>
            </a:extLst>
          </p:cNvPr>
          <p:cNvPicPr>
            <a:picLocks noChangeAspect="1"/>
          </p:cNvPicPr>
          <p:nvPr/>
        </p:nvPicPr>
        <p:blipFill>
          <a:blip r:embed="rId5"/>
          <a:stretch>
            <a:fillRect/>
          </a:stretch>
        </p:blipFill>
        <p:spPr>
          <a:xfrm>
            <a:off x="1141333" y="4242079"/>
            <a:ext cx="3017707" cy="1679215"/>
          </a:xfrm>
          <a:prstGeom prst="rect">
            <a:avLst/>
          </a:prstGeom>
        </p:spPr>
      </p:pic>
      <p:pic>
        <p:nvPicPr>
          <p:cNvPr id="19" name="Graphic 18" descr="Bar graph with downward trend with solid fill">
            <a:extLst>
              <a:ext uri="{FF2B5EF4-FFF2-40B4-BE49-F238E27FC236}">
                <a16:creationId xmlns:a16="http://schemas.microsoft.com/office/drawing/2014/main" id="{CD41998C-16DF-FE8C-4EC6-153E9F0883F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19072" y="4624485"/>
            <a:ext cx="914400" cy="914400"/>
          </a:xfrm>
          <a:prstGeom prst="rect">
            <a:avLst/>
          </a:prstGeom>
        </p:spPr>
      </p:pic>
      <p:pic>
        <p:nvPicPr>
          <p:cNvPr id="21" name="Graphic 20" descr="Bar graph with upward trend with solid fill">
            <a:extLst>
              <a:ext uri="{FF2B5EF4-FFF2-40B4-BE49-F238E27FC236}">
                <a16:creationId xmlns:a16="http://schemas.microsoft.com/office/drawing/2014/main" id="{FE2430F3-ECE3-8130-C327-37115B7AFF5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348979" y="1780921"/>
            <a:ext cx="914400" cy="914400"/>
          </a:xfrm>
          <a:prstGeom prst="rect">
            <a:avLst/>
          </a:prstGeom>
        </p:spPr>
      </p:pic>
      <p:sp>
        <p:nvSpPr>
          <p:cNvPr id="22" name="Shape 2">
            <a:extLst>
              <a:ext uri="{FF2B5EF4-FFF2-40B4-BE49-F238E27FC236}">
                <a16:creationId xmlns:a16="http://schemas.microsoft.com/office/drawing/2014/main" id="{AC07511E-EE88-7F19-CEEF-643A7024289E}"/>
              </a:ext>
            </a:extLst>
          </p:cNvPr>
          <p:cNvSpPr/>
          <p:nvPr/>
        </p:nvSpPr>
        <p:spPr>
          <a:xfrm>
            <a:off x="1310641" y="102467"/>
            <a:ext cx="12364720" cy="901145"/>
          </a:xfrm>
          <a:prstGeom prst="roundRect">
            <a:avLst>
              <a:gd name="adj" fmla="val 14104"/>
            </a:avLst>
          </a:prstGeom>
          <a:solidFill>
            <a:srgbClr val="0A081B"/>
          </a:solidFill>
          <a:ln w="30480">
            <a:solidFill>
              <a:srgbClr val="16FFBB"/>
            </a:solidFill>
            <a:prstDash val="solid"/>
          </a:ln>
        </p:spPr>
        <p:txBody>
          <a:bodyPr/>
          <a:lstStyle/>
          <a:p>
            <a:pPr>
              <a:lnSpc>
                <a:spcPts val="5400"/>
              </a:lnSpc>
            </a:pPr>
            <a:r>
              <a:rPr lang="en-US" sz="2800" b="1" dirty="0">
                <a:solidFill>
                  <a:schemeClr val="bg1"/>
                </a:solidFill>
                <a:latin typeface="DroidSerif-Bold"/>
              </a:rPr>
              <a:t>1.What is the impact of the 5G launch on revenue ?</a:t>
            </a:r>
            <a:endParaRPr lang="en-US" sz="4000" dirty="0">
              <a:solidFill>
                <a:schemeClr val="bg1"/>
              </a:solidFill>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7" name="Shape 2"/>
          <p:cNvSpPr/>
          <p:nvPr/>
        </p:nvSpPr>
        <p:spPr>
          <a:xfrm>
            <a:off x="6350439" y="1152671"/>
            <a:ext cx="7415927" cy="1780103"/>
          </a:xfrm>
          <a:prstGeom prst="roundRect">
            <a:avLst>
              <a:gd name="adj" fmla="val 14104"/>
            </a:avLst>
          </a:prstGeom>
          <a:solidFill>
            <a:srgbClr val="0A081B"/>
          </a:solidFill>
          <a:ln w="30480">
            <a:solidFill>
              <a:srgbClr val="16FFBB"/>
            </a:solidFill>
            <a:prstDash val="solid"/>
          </a:ln>
        </p:spPr>
        <p:txBody>
          <a:bodyPr/>
          <a:lstStyle/>
          <a:p>
            <a:endParaRPr lang="en-US" dirty="0"/>
          </a:p>
        </p:txBody>
      </p:sp>
      <p:sp>
        <p:nvSpPr>
          <p:cNvPr id="10" name="Shape 5"/>
          <p:cNvSpPr/>
          <p:nvPr/>
        </p:nvSpPr>
        <p:spPr>
          <a:xfrm>
            <a:off x="6272288" y="3330114"/>
            <a:ext cx="7494077" cy="2086759"/>
          </a:xfrm>
          <a:prstGeom prst="roundRect">
            <a:avLst>
              <a:gd name="adj" fmla="val 14104"/>
            </a:avLst>
          </a:prstGeom>
          <a:solidFill>
            <a:srgbClr val="0A081B"/>
          </a:solidFill>
          <a:ln w="30480">
            <a:solidFill>
              <a:srgbClr val="29DDDA"/>
            </a:solidFill>
            <a:prstDash val="solid"/>
          </a:ln>
        </p:spPr>
        <p:txBody>
          <a:bodyPr/>
          <a:lstStyle/>
          <a:p>
            <a:endParaRPr lang="en-US" dirty="0"/>
          </a:p>
        </p:txBody>
      </p:sp>
      <p:sp>
        <p:nvSpPr>
          <p:cNvPr id="5" name="Shape 2">
            <a:extLst>
              <a:ext uri="{FF2B5EF4-FFF2-40B4-BE49-F238E27FC236}">
                <a16:creationId xmlns:a16="http://schemas.microsoft.com/office/drawing/2014/main" id="{B76A368E-AEB6-6721-464E-1012874F3F3C}"/>
              </a:ext>
            </a:extLst>
          </p:cNvPr>
          <p:cNvSpPr/>
          <p:nvPr/>
        </p:nvSpPr>
        <p:spPr>
          <a:xfrm>
            <a:off x="383417" y="189571"/>
            <a:ext cx="8433203" cy="685800"/>
          </a:xfrm>
          <a:prstGeom prst="roundRect">
            <a:avLst>
              <a:gd name="adj" fmla="val 14104"/>
            </a:avLst>
          </a:prstGeom>
          <a:solidFill>
            <a:srgbClr val="0A081B"/>
          </a:solidFill>
          <a:ln w="30480">
            <a:solidFill>
              <a:srgbClr val="16FFBB"/>
            </a:solidFill>
            <a:prstDash val="solid"/>
          </a:ln>
        </p:spPr>
        <p:txBody>
          <a:bodyPr/>
          <a:lstStyle/>
          <a:p>
            <a:r>
              <a:rPr lang="en-US" sz="2800" b="1" dirty="0">
                <a:solidFill>
                  <a:schemeClr val="bg1"/>
                </a:solidFill>
                <a:latin typeface="DroidSerif-Bold"/>
              </a:rPr>
              <a:t>2. Which KPI is underperforming after the 5G launch?</a:t>
            </a:r>
            <a:endParaRPr lang="en-US" sz="2800" dirty="0">
              <a:solidFill>
                <a:schemeClr val="bg1"/>
              </a:solidFill>
            </a:endParaRPr>
          </a:p>
        </p:txBody>
      </p:sp>
      <p:sp>
        <p:nvSpPr>
          <p:cNvPr id="16" name="Shape 5">
            <a:extLst>
              <a:ext uri="{FF2B5EF4-FFF2-40B4-BE49-F238E27FC236}">
                <a16:creationId xmlns:a16="http://schemas.microsoft.com/office/drawing/2014/main" id="{9AE6F3EC-9C4A-8215-6E86-C2DC930D9D85}"/>
              </a:ext>
            </a:extLst>
          </p:cNvPr>
          <p:cNvSpPr/>
          <p:nvPr/>
        </p:nvSpPr>
        <p:spPr>
          <a:xfrm>
            <a:off x="6350439" y="5804207"/>
            <a:ext cx="7415927" cy="2086759"/>
          </a:xfrm>
          <a:prstGeom prst="roundRect">
            <a:avLst>
              <a:gd name="adj" fmla="val 14104"/>
            </a:avLst>
          </a:prstGeom>
          <a:solidFill>
            <a:srgbClr val="0A081B"/>
          </a:solidFill>
          <a:ln w="30480">
            <a:solidFill>
              <a:srgbClr val="29DDDA"/>
            </a:solidFill>
            <a:prstDash val="solid"/>
          </a:ln>
        </p:spPr>
        <p:txBody>
          <a:bodyPr/>
          <a:lstStyle/>
          <a:p>
            <a:endParaRPr lang="en-US" dirty="0"/>
          </a:p>
        </p:txBody>
      </p:sp>
      <p:pic>
        <p:nvPicPr>
          <p:cNvPr id="18" name="Picture 17" descr="A close up of a number&#10;&#10;Description automatically generated">
            <a:extLst>
              <a:ext uri="{FF2B5EF4-FFF2-40B4-BE49-F238E27FC236}">
                <a16:creationId xmlns:a16="http://schemas.microsoft.com/office/drawing/2014/main" id="{2E2B8D68-1FEC-65AE-4500-B51717A0576E}"/>
              </a:ext>
            </a:extLst>
          </p:cNvPr>
          <p:cNvPicPr>
            <a:picLocks noChangeAspect="1"/>
          </p:cNvPicPr>
          <p:nvPr/>
        </p:nvPicPr>
        <p:blipFill>
          <a:blip r:embed="rId5"/>
          <a:stretch>
            <a:fillRect/>
          </a:stretch>
        </p:blipFill>
        <p:spPr>
          <a:xfrm>
            <a:off x="383417" y="1293546"/>
            <a:ext cx="2241395" cy="1103969"/>
          </a:xfrm>
          <a:prstGeom prst="rect">
            <a:avLst/>
          </a:prstGeom>
        </p:spPr>
      </p:pic>
      <p:pic>
        <p:nvPicPr>
          <p:cNvPr id="19" name="Picture 18" descr="A close up of a number&#10;&#10;Description automatically generated">
            <a:extLst>
              <a:ext uri="{FF2B5EF4-FFF2-40B4-BE49-F238E27FC236}">
                <a16:creationId xmlns:a16="http://schemas.microsoft.com/office/drawing/2014/main" id="{4B7A5866-2E12-78D3-BA6B-52370D5D3415}"/>
              </a:ext>
            </a:extLst>
          </p:cNvPr>
          <p:cNvPicPr>
            <a:picLocks noChangeAspect="1"/>
          </p:cNvPicPr>
          <p:nvPr/>
        </p:nvPicPr>
        <p:blipFill>
          <a:blip r:embed="rId6"/>
          <a:stretch>
            <a:fillRect/>
          </a:stretch>
        </p:blipFill>
        <p:spPr>
          <a:xfrm>
            <a:off x="3330221" y="1293545"/>
            <a:ext cx="2370935" cy="1103969"/>
          </a:xfrm>
          <a:prstGeom prst="rect">
            <a:avLst/>
          </a:prstGeom>
        </p:spPr>
      </p:pic>
      <p:pic>
        <p:nvPicPr>
          <p:cNvPr id="20" name="Graphic 19" descr="Bar graph with downward trend with solid fill">
            <a:extLst>
              <a:ext uri="{FF2B5EF4-FFF2-40B4-BE49-F238E27FC236}">
                <a16:creationId xmlns:a16="http://schemas.microsoft.com/office/drawing/2014/main" id="{96C0F4C6-ECC1-B373-7661-7AC4A55699F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13196" y="2423018"/>
            <a:ext cx="546411" cy="460471"/>
          </a:xfrm>
          <a:prstGeom prst="rect">
            <a:avLst/>
          </a:prstGeom>
        </p:spPr>
      </p:pic>
      <p:pic>
        <p:nvPicPr>
          <p:cNvPr id="21" name="Graphic 20" descr="Bar graph with upward trend with solid fill">
            <a:extLst>
              <a:ext uri="{FF2B5EF4-FFF2-40B4-BE49-F238E27FC236}">
                <a16:creationId xmlns:a16="http://schemas.microsoft.com/office/drawing/2014/main" id="{29414321-584F-2E85-946C-01A605BAF84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78050" y="2423018"/>
            <a:ext cx="465153" cy="465153"/>
          </a:xfrm>
          <a:prstGeom prst="rect">
            <a:avLst/>
          </a:prstGeom>
        </p:spPr>
      </p:pic>
      <p:sp>
        <p:nvSpPr>
          <p:cNvPr id="22" name="TextBox 21">
            <a:extLst>
              <a:ext uri="{FF2B5EF4-FFF2-40B4-BE49-F238E27FC236}">
                <a16:creationId xmlns:a16="http://schemas.microsoft.com/office/drawing/2014/main" id="{18017EAD-E440-DF07-2982-50EFD4AED55B}"/>
              </a:ext>
            </a:extLst>
          </p:cNvPr>
          <p:cNvSpPr txBox="1"/>
          <p:nvPr/>
        </p:nvSpPr>
        <p:spPr>
          <a:xfrm>
            <a:off x="6657279" y="1427358"/>
            <a:ext cx="2159341" cy="369332"/>
          </a:xfrm>
          <a:prstGeom prst="rect">
            <a:avLst/>
          </a:prstGeom>
          <a:noFill/>
        </p:spPr>
        <p:txBody>
          <a:bodyPr wrap="square" rtlCol="0">
            <a:spAutoFit/>
          </a:bodyPr>
          <a:lstStyle/>
          <a:p>
            <a:r>
              <a:rPr lang="en-US"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Total Revenue</a:t>
            </a:r>
          </a:p>
        </p:txBody>
      </p:sp>
      <p:sp>
        <p:nvSpPr>
          <p:cNvPr id="25" name="TextBox 24">
            <a:extLst>
              <a:ext uri="{FF2B5EF4-FFF2-40B4-BE49-F238E27FC236}">
                <a16:creationId xmlns:a16="http://schemas.microsoft.com/office/drawing/2014/main" id="{1F0307A2-9843-1CC3-AE07-AAE6FE6CA1C4}"/>
              </a:ext>
            </a:extLst>
          </p:cNvPr>
          <p:cNvSpPr txBox="1"/>
          <p:nvPr/>
        </p:nvSpPr>
        <p:spPr>
          <a:xfrm>
            <a:off x="6869151" y="2042722"/>
            <a:ext cx="6233532" cy="646331"/>
          </a:xfrm>
          <a:prstGeom prst="rect">
            <a:avLst/>
          </a:prstGeom>
          <a:noFill/>
        </p:spPr>
        <p:txBody>
          <a:bodyPr wrap="square" rtlCol="0">
            <a:spAutoFit/>
          </a:bodyPr>
          <a:lstStyle/>
          <a:p>
            <a:r>
              <a:rPr lang="en-US"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Total revenue slightly decreased from $16 billion to $15.9 billion.</a:t>
            </a:r>
          </a:p>
        </p:txBody>
      </p:sp>
      <p:pic>
        <p:nvPicPr>
          <p:cNvPr id="27" name="Picture 26" descr="A close up of a number&#10;&#10;Description automatically generated">
            <a:extLst>
              <a:ext uri="{FF2B5EF4-FFF2-40B4-BE49-F238E27FC236}">
                <a16:creationId xmlns:a16="http://schemas.microsoft.com/office/drawing/2014/main" id="{2819BACE-F4F0-496B-AD17-7380F97DA57F}"/>
              </a:ext>
            </a:extLst>
          </p:cNvPr>
          <p:cNvPicPr>
            <a:picLocks noChangeAspect="1"/>
          </p:cNvPicPr>
          <p:nvPr/>
        </p:nvPicPr>
        <p:blipFill>
          <a:blip r:embed="rId11"/>
          <a:stretch>
            <a:fillRect/>
          </a:stretch>
        </p:blipFill>
        <p:spPr>
          <a:xfrm>
            <a:off x="291208" y="3562818"/>
            <a:ext cx="2333605" cy="1103969"/>
          </a:xfrm>
          <a:prstGeom prst="rect">
            <a:avLst/>
          </a:prstGeom>
        </p:spPr>
      </p:pic>
      <p:pic>
        <p:nvPicPr>
          <p:cNvPr id="29" name="Picture 28" descr="A close up of a number&#10;&#10;Description automatically generated">
            <a:extLst>
              <a:ext uri="{FF2B5EF4-FFF2-40B4-BE49-F238E27FC236}">
                <a16:creationId xmlns:a16="http://schemas.microsoft.com/office/drawing/2014/main" id="{8600023D-8268-7888-018F-27F805175D31}"/>
              </a:ext>
            </a:extLst>
          </p:cNvPr>
          <p:cNvPicPr>
            <a:picLocks noChangeAspect="1"/>
          </p:cNvPicPr>
          <p:nvPr/>
        </p:nvPicPr>
        <p:blipFill>
          <a:blip r:embed="rId12"/>
          <a:stretch>
            <a:fillRect/>
          </a:stretch>
        </p:blipFill>
        <p:spPr>
          <a:xfrm>
            <a:off x="3289399" y="3562817"/>
            <a:ext cx="2333604" cy="1103969"/>
          </a:xfrm>
          <a:prstGeom prst="rect">
            <a:avLst/>
          </a:prstGeom>
        </p:spPr>
      </p:pic>
      <p:sp>
        <p:nvSpPr>
          <p:cNvPr id="32" name="TextBox 31">
            <a:extLst>
              <a:ext uri="{FF2B5EF4-FFF2-40B4-BE49-F238E27FC236}">
                <a16:creationId xmlns:a16="http://schemas.microsoft.com/office/drawing/2014/main" id="{962C6A0A-B21C-F309-4D44-B7224C0EB521}"/>
              </a:ext>
            </a:extLst>
          </p:cNvPr>
          <p:cNvSpPr txBox="1"/>
          <p:nvPr/>
        </p:nvSpPr>
        <p:spPr>
          <a:xfrm>
            <a:off x="6819388" y="3674529"/>
            <a:ext cx="2159341" cy="369332"/>
          </a:xfrm>
          <a:prstGeom prst="rect">
            <a:avLst/>
          </a:prstGeom>
          <a:noFill/>
        </p:spPr>
        <p:txBody>
          <a:bodyPr wrap="square" rtlCol="0">
            <a:spAutoFit/>
          </a:bodyPr>
          <a:lstStyle/>
          <a:p>
            <a:r>
              <a:rPr lang="en-US"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Active Users</a:t>
            </a:r>
          </a:p>
        </p:txBody>
      </p:sp>
      <p:sp>
        <p:nvSpPr>
          <p:cNvPr id="35" name="TextBox 34">
            <a:extLst>
              <a:ext uri="{FF2B5EF4-FFF2-40B4-BE49-F238E27FC236}">
                <a16:creationId xmlns:a16="http://schemas.microsoft.com/office/drawing/2014/main" id="{8D3312F3-80DF-7366-190F-220B3E531CF5}"/>
              </a:ext>
            </a:extLst>
          </p:cNvPr>
          <p:cNvSpPr txBox="1"/>
          <p:nvPr/>
        </p:nvSpPr>
        <p:spPr>
          <a:xfrm>
            <a:off x="6819390" y="4181710"/>
            <a:ext cx="6060271" cy="646331"/>
          </a:xfrm>
          <a:prstGeom prst="rect">
            <a:avLst/>
          </a:prstGeom>
          <a:noFill/>
        </p:spPr>
        <p:txBody>
          <a:bodyPr wrap="square" rtlCol="0">
            <a:spAutoFit/>
          </a:bodyPr>
          <a:lstStyle/>
          <a:p>
            <a:r>
              <a:rPr lang="en-US"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The active user base decreased from 84.4 million to 77.4 million</a:t>
            </a:r>
            <a:endParaRPr lang="en-US"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6" name="TextBox 35">
            <a:extLst>
              <a:ext uri="{FF2B5EF4-FFF2-40B4-BE49-F238E27FC236}">
                <a16:creationId xmlns:a16="http://schemas.microsoft.com/office/drawing/2014/main" id="{8DB27EC3-3C23-ED6B-6529-F644840CE989}"/>
              </a:ext>
            </a:extLst>
          </p:cNvPr>
          <p:cNvSpPr txBox="1"/>
          <p:nvPr/>
        </p:nvSpPr>
        <p:spPr>
          <a:xfrm>
            <a:off x="6819390" y="6002213"/>
            <a:ext cx="4599463" cy="369332"/>
          </a:xfrm>
          <a:prstGeom prst="rect">
            <a:avLst/>
          </a:prstGeom>
          <a:noFill/>
        </p:spPr>
        <p:txBody>
          <a:bodyPr wrap="square" rtlCol="0">
            <a:spAutoFit/>
          </a:bodyPr>
          <a:lstStyle/>
          <a:p>
            <a:r>
              <a:rPr lang="en-US"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Total  Unsubscribed Users</a:t>
            </a:r>
          </a:p>
        </p:txBody>
      </p:sp>
      <p:sp>
        <p:nvSpPr>
          <p:cNvPr id="37" name="TextBox 36">
            <a:extLst>
              <a:ext uri="{FF2B5EF4-FFF2-40B4-BE49-F238E27FC236}">
                <a16:creationId xmlns:a16="http://schemas.microsoft.com/office/drawing/2014/main" id="{C1042C85-2733-2E71-9FB3-0BD3318702D3}"/>
              </a:ext>
            </a:extLst>
          </p:cNvPr>
          <p:cNvSpPr txBox="1"/>
          <p:nvPr/>
        </p:nvSpPr>
        <p:spPr>
          <a:xfrm>
            <a:off x="6819391" y="6459392"/>
            <a:ext cx="6060271" cy="923330"/>
          </a:xfrm>
          <a:prstGeom prst="rect">
            <a:avLst/>
          </a:prstGeom>
          <a:noFill/>
        </p:spPr>
        <p:txBody>
          <a:bodyPr wrap="square" rtlCol="0">
            <a:spAutoFit/>
          </a:bodyPr>
          <a:lstStyle/>
          <a:p>
            <a:endParaRPr lang="en-US" dirty="0">
              <a:solidFill>
                <a:schemeClr val="bg1"/>
              </a:solidFill>
              <a:latin typeface="ADLaM Display" panose="02010000000000000000" pitchFamily="2" charset="0"/>
              <a:ea typeface="ADLaM Display" panose="02010000000000000000" pitchFamily="2" charset="0"/>
              <a:cs typeface="ADLaM Display" panose="02010000000000000000" pitchFamily="2" charset="0"/>
            </a:endParaRPr>
          </a:p>
          <a:p>
            <a:r>
              <a:rPr lang="en-US"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The total number of unsubscribed users increased from 5.6 million to 7 million</a:t>
            </a:r>
          </a:p>
        </p:txBody>
      </p:sp>
      <p:pic>
        <p:nvPicPr>
          <p:cNvPr id="39" name="Picture 38" descr="A close up of a number&#10;&#10;Description automatically generated">
            <a:extLst>
              <a:ext uri="{FF2B5EF4-FFF2-40B4-BE49-F238E27FC236}">
                <a16:creationId xmlns:a16="http://schemas.microsoft.com/office/drawing/2014/main" id="{CB2272AA-020B-B822-21A3-1CBBA887E5AB}"/>
              </a:ext>
            </a:extLst>
          </p:cNvPr>
          <p:cNvPicPr>
            <a:picLocks noChangeAspect="1"/>
          </p:cNvPicPr>
          <p:nvPr/>
        </p:nvPicPr>
        <p:blipFill>
          <a:blip r:embed="rId13"/>
          <a:stretch>
            <a:fillRect/>
          </a:stretch>
        </p:blipFill>
        <p:spPr>
          <a:xfrm>
            <a:off x="351563" y="5907410"/>
            <a:ext cx="2159063" cy="1103969"/>
          </a:xfrm>
          <a:prstGeom prst="rect">
            <a:avLst/>
          </a:prstGeom>
        </p:spPr>
      </p:pic>
      <p:pic>
        <p:nvPicPr>
          <p:cNvPr id="41" name="Picture 40" descr="A close up of a number&#10;&#10;Description automatically generated">
            <a:extLst>
              <a:ext uri="{FF2B5EF4-FFF2-40B4-BE49-F238E27FC236}">
                <a16:creationId xmlns:a16="http://schemas.microsoft.com/office/drawing/2014/main" id="{B6A36491-9005-235A-051A-764FAAB62B7D}"/>
              </a:ext>
            </a:extLst>
          </p:cNvPr>
          <p:cNvPicPr>
            <a:picLocks noChangeAspect="1"/>
          </p:cNvPicPr>
          <p:nvPr/>
        </p:nvPicPr>
        <p:blipFill>
          <a:blip r:embed="rId14"/>
          <a:stretch>
            <a:fillRect/>
          </a:stretch>
        </p:blipFill>
        <p:spPr>
          <a:xfrm>
            <a:off x="3289399" y="5907410"/>
            <a:ext cx="2333604" cy="1103969"/>
          </a:xfrm>
          <a:prstGeom prst="rect">
            <a:avLst/>
          </a:prstGeom>
        </p:spPr>
      </p:pic>
      <p:pic>
        <p:nvPicPr>
          <p:cNvPr id="42" name="Graphic 41" descr="Bar graph with upward trend with solid fill">
            <a:extLst>
              <a:ext uri="{FF2B5EF4-FFF2-40B4-BE49-F238E27FC236}">
                <a16:creationId xmlns:a16="http://schemas.microsoft.com/office/drawing/2014/main" id="{648463B0-4478-49D8-402A-3026E778101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82198" y="4666346"/>
            <a:ext cx="465153" cy="465153"/>
          </a:xfrm>
          <a:prstGeom prst="rect">
            <a:avLst/>
          </a:prstGeom>
        </p:spPr>
      </p:pic>
      <p:pic>
        <p:nvPicPr>
          <p:cNvPr id="43" name="Graphic 42" descr="Bar graph with upward trend with solid fill">
            <a:extLst>
              <a:ext uri="{FF2B5EF4-FFF2-40B4-BE49-F238E27FC236}">
                <a16:creationId xmlns:a16="http://schemas.microsoft.com/office/drawing/2014/main" id="{D39FA350-3C14-B217-2009-0CE513366CA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278049" y="7047886"/>
            <a:ext cx="465153" cy="465153"/>
          </a:xfrm>
          <a:prstGeom prst="rect">
            <a:avLst/>
          </a:prstGeom>
        </p:spPr>
      </p:pic>
      <p:pic>
        <p:nvPicPr>
          <p:cNvPr id="44" name="Graphic 43" descr="Bar graph with downward trend with solid fill">
            <a:extLst>
              <a:ext uri="{FF2B5EF4-FFF2-40B4-BE49-F238E27FC236}">
                <a16:creationId xmlns:a16="http://schemas.microsoft.com/office/drawing/2014/main" id="{C0396ED1-C609-E8F4-FFC9-8D9BB35FBA9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13196" y="4689186"/>
            <a:ext cx="546411" cy="460471"/>
          </a:xfrm>
          <a:prstGeom prst="rect">
            <a:avLst/>
          </a:prstGeom>
        </p:spPr>
      </p:pic>
      <p:pic>
        <p:nvPicPr>
          <p:cNvPr id="45" name="Graphic 44" descr="Bar graph with downward trend with solid fill">
            <a:extLst>
              <a:ext uri="{FF2B5EF4-FFF2-40B4-BE49-F238E27FC236}">
                <a16:creationId xmlns:a16="http://schemas.microsoft.com/office/drawing/2014/main" id="{0E94CE65-E5E8-E8DA-F8AC-3A517BEF04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54744" y="7123993"/>
            <a:ext cx="546411" cy="460471"/>
          </a:xfrm>
          <a:prstGeom prst="rect">
            <a:avLst/>
          </a:prstGeom>
        </p:spPr>
      </p:pic>
    </p:spTree>
    <p:extLst>
      <p:ext uri="{BB962C8B-B14F-4D97-AF65-F5344CB8AC3E}">
        <p14:creationId xmlns:p14="http://schemas.microsoft.com/office/powerpoint/2010/main" val="244434772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11" name="Image 1" descr="preencoded.png">
            <a:extLst>
              <a:ext uri="{FF2B5EF4-FFF2-40B4-BE49-F238E27FC236}">
                <a16:creationId xmlns:a16="http://schemas.microsoft.com/office/drawing/2014/main" id="{392B9114-AA43-E7D8-414E-73461E99B539}"/>
              </a:ext>
            </a:extLst>
          </p:cNvPr>
          <p:cNvPicPr>
            <a:picLocks noChangeAspect="1"/>
          </p:cNvPicPr>
          <p:nvPr/>
        </p:nvPicPr>
        <p:blipFill>
          <a:blip r:embed="rId3"/>
          <a:stretch>
            <a:fillRect/>
          </a:stretch>
        </p:blipFill>
        <p:spPr>
          <a:xfrm>
            <a:off x="0" y="0"/>
            <a:ext cx="14630400" cy="8229600"/>
          </a:xfrm>
          <a:prstGeom prst="rect">
            <a:avLst/>
          </a:prstGeom>
        </p:spPr>
      </p:pic>
      <p:sp>
        <p:nvSpPr>
          <p:cNvPr id="10" name="Shape 2">
            <a:extLst>
              <a:ext uri="{FF2B5EF4-FFF2-40B4-BE49-F238E27FC236}">
                <a16:creationId xmlns:a16="http://schemas.microsoft.com/office/drawing/2014/main" id="{53130A64-6B64-A687-8FF7-7B3560898250}"/>
              </a:ext>
            </a:extLst>
          </p:cNvPr>
          <p:cNvSpPr/>
          <p:nvPr/>
        </p:nvSpPr>
        <p:spPr>
          <a:xfrm>
            <a:off x="468352" y="320066"/>
            <a:ext cx="12779299" cy="928873"/>
          </a:xfrm>
          <a:prstGeom prst="roundRect">
            <a:avLst>
              <a:gd name="adj" fmla="val 14104"/>
            </a:avLst>
          </a:prstGeom>
          <a:solidFill>
            <a:srgbClr val="0A081B"/>
          </a:solidFill>
          <a:ln w="30480">
            <a:solidFill>
              <a:srgbClr val="16FFBB"/>
            </a:solidFill>
            <a:prstDash val="solid"/>
          </a:ln>
        </p:spPr>
        <p:txBody>
          <a:bodyPr/>
          <a:lstStyle/>
          <a:p>
            <a:r>
              <a:rPr lang="en-US" sz="2400" b="1" dirty="0">
                <a:solidFill>
                  <a:schemeClr val="bg1"/>
                </a:solidFill>
                <a:latin typeface="DroidSerif-Bold"/>
              </a:rPr>
              <a:t>3.After the 5G launch, which plans are performing well in terms of revenue? Which plans are not performing well?</a:t>
            </a:r>
            <a:endParaRPr lang="en-US" sz="4800" dirty="0">
              <a:solidFill>
                <a:schemeClr val="bg1"/>
              </a:solidFill>
            </a:endParaRPr>
          </a:p>
        </p:txBody>
      </p:sp>
      <p:pic>
        <p:nvPicPr>
          <p:cNvPr id="13" name="Picture 12" descr="A close up of a charge pack&#10;&#10;Description automatically generated">
            <a:extLst>
              <a:ext uri="{FF2B5EF4-FFF2-40B4-BE49-F238E27FC236}">
                <a16:creationId xmlns:a16="http://schemas.microsoft.com/office/drawing/2014/main" id="{E8352991-7491-4F57-D0FE-700B3455DFC0}"/>
              </a:ext>
            </a:extLst>
          </p:cNvPr>
          <p:cNvPicPr>
            <a:picLocks noChangeAspect="1"/>
          </p:cNvPicPr>
          <p:nvPr/>
        </p:nvPicPr>
        <p:blipFill>
          <a:blip r:embed="rId4"/>
          <a:stretch>
            <a:fillRect/>
          </a:stretch>
        </p:blipFill>
        <p:spPr>
          <a:xfrm>
            <a:off x="468352" y="3134937"/>
            <a:ext cx="6556917" cy="1341467"/>
          </a:xfrm>
          <a:prstGeom prst="rect">
            <a:avLst/>
          </a:prstGeom>
        </p:spPr>
      </p:pic>
      <p:pic>
        <p:nvPicPr>
          <p:cNvPr id="15" name="Picture 14" descr="A close up of a number&#10;&#10;Description automatically generated">
            <a:extLst>
              <a:ext uri="{FF2B5EF4-FFF2-40B4-BE49-F238E27FC236}">
                <a16:creationId xmlns:a16="http://schemas.microsoft.com/office/drawing/2014/main" id="{2BA21B55-6EA4-4C2B-399B-B3C7CAEDC47E}"/>
              </a:ext>
            </a:extLst>
          </p:cNvPr>
          <p:cNvPicPr>
            <a:picLocks noChangeAspect="1"/>
          </p:cNvPicPr>
          <p:nvPr/>
        </p:nvPicPr>
        <p:blipFill>
          <a:blip r:embed="rId5"/>
          <a:stretch>
            <a:fillRect/>
          </a:stretch>
        </p:blipFill>
        <p:spPr>
          <a:xfrm>
            <a:off x="468352" y="4700165"/>
            <a:ext cx="6556917" cy="1437771"/>
          </a:xfrm>
          <a:prstGeom prst="rect">
            <a:avLst/>
          </a:prstGeom>
        </p:spPr>
      </p:pic>
      <p:pic>
        <p:nvPicPr>
          <p:cNvPr id="17" name="Picture 16" descr="A white background with black text&#10;&#10;Description automatically generated">
            <a:extLst>
              <a:ext uri="{FF2B5EF4-FFF2-40B4-BE49-F238E27FC236}">
                <a16:creationId xmlns:a16="http://schemas.microsoft.com/office/drawing/2014/main" id="{FBC6CE5B-68C5-3E61-E555-82EAC71FCAFA}"/>
              </a:ext>
            </a:extLst>
          </p:cNvPr>
          <p:cNvPicPr>
            <a:picLocks noChangeAspect="1"/>
          </p:cNvPicPr>
          <p:nvPr/>
        </p:nvPicPr>
        <p:blipFill>
          <a:blip r:embed="rId6"/>
          <a:stretch>
            <a:fillRect/>
          </a:stretch>
        </p:blipFill>
        <p:spPr>
          <a:xfrm>
            <a:off x="411360" y="6361697"/>
            <a:ext cx="6670899" cy="1437771"/>
          </a:xfrm>
          <a:prstGeom prst="rect">
            <a:avLst/>
          </a:prstGeom>
        </p:spPr>
      </p:pic>
      <p:pic>
        <p:nvPicPr>
          <p:cNvPr id="19" name="Picture 18" descr="A close up of a number&#10;&#10;Description automatically generated">
            <a:extLst>
              <a:ext uri="{FF2B5EF4-FFF2-40B4-BE49-F238E27FC236}">
                <a16:creationId xmlns:a16="http://schemas.microsoft.com/office/drawing/2014/main" id="{D8076548-B3E1-FD4E-E7F2-EE74FADCD8D0}"/>
              </a:ext>
            </a:extLst>
          </p:cNvPr>
          <p:cNvPicPr>
            <a:picLocks noChangeAspect="1"/>
          </p:cNvPicPr>
          <p:nvPr/>
        </p:nvPicPr>
        <p:blipFill>
          <a:blip r:embed="rId7"/>
          <a:stretch>
            <a:fillRect/>
          </a:stretch>
        </p:blipFill>
        <p:spPr>
          <a:xfrm>
            <a:off x="7845872" y="3134937"/>
            <a:ext cx="6556917" cy="1341467"/>
          </a:xfrm>
          <a:prstGeom prst="rect">
            <a:avLst/>
          </a:prstGeom>
        </p:spPr>
      </p:pic>
      <p:pic>
        <p:nvPicPr>
          <p:cNvPr id="21" name="Picture 20" descr="A screen shot of a phone&#10;&#10;Description automatically generated">
            <a:extLst>
              <a:ext uri="{FF2B5EF4-FFF2-40B4-BE49-F238E27FC236}">
                <a16:creationId xmlns:a16="http://schemas.microsoft.com/office/drawing/2014/main" id="{2406FFF8-46D6-9E3B-ECBA-486CFA7F5DF9}"/>
              </a:ext>
            </a:extLst>
          </p:cNvPr>
          <p:cNvPicPr>
            <a:picLocks noChangeAspect="1"/>
          </p:cNvPicPr>
          <p:nvPr/>
        </p:nvPicPr>
        <p:blipFill>
          <a:blip r:embed="rId8"/>
          <a:stretch>
            <a:fillRect/>
          </a:stretch>
        </p:blipFill>
        <p:spPr>
          <a:xfrm>
            <a:off x="7845872" y="4700165"/>
            <a:ext cx="6556917" cy="1437771"/>
          </a:xfrm>
          <a:prstGeom prst="rect">
            <a:avLst/>
          </a:prstGeom>
        </p:spPr>
      </p:pic>
      <p:pic>
        <p:nvPicPr>
          <p:cNvPr id="23" name="Picture 22" descr="A close up of a number&#10;&#10;Description automatically generated">
            <a:extLst>
              <a:ext uri="{FF2B5EF4-FFF2-40B4-BE49-F238E27FC236}">
                <a16:creationId xmlns:a16="http://schemas.microsoft.com/office/drawing/2014/main" id="{4F84AAFA-CA81-C289-E672-F2864457C2DD}"/>
              </a:ext>
            </a:extLst>
          </p:cNvPr>
          <p:cNvPicPr>
            <a:picLocks noChangeAspect="1"/>
          </p:cNvPicPr>
          <p:nvPr/>
        </p:nvPicPr>
        <p:blipFill>
          <a:blip r:embed="rId9"/>
          <a:stretch>
            <a:fillRect/>
          </a:stretch>
        </p:blipFill>
        <p:spPr>
          <a:xfrm>
            <a:off x="7845872" y="6345727"/>
            <a:ext cx="6556917" cy="1453741"/>
          </a:xfrm>
          <a:prstGeom prst="rect">
            <a:avLst/>
          </a:prstGeom>
        </p:spPr>
      </p:pic>
      <p:sp>
        <p:nvSpPr>
          <p:cNvPr id="24" name="Rectangle: Rounded Corners 23">
            <a:extLst>
              <a:ext uri="{FF2B5EF4-FFF2-40B4-BE49-F238E27FC236}">
                <a16:creationId xmlns:a16="http://schemas.microsoft.com/office/drawing/2014/main" id="{9219F14D-9437-1BF3-2851-8287800BD981}"/>
              </a:ext>
            </a:extLst>
          </p:cNvPr>
          <p:cNvSpPr/>
          <p:nvPr/>
        </p:nvSpPr>
        <p:spPr>
          <a:xfrm>
            <a:off x="613317" y="1681101"/>
            <a:ext cx="6144323" cy="102096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ln w="0"/>
                <a:solidFill>
                  <a:schemeClr val="bg1"/>
                </a:solidFill>
                <a:effectLst>
                  <a:outerShdw blurRad="38100" dist="19050" dir="2700000" algn="tl" rotWithShape="0">
                    <a:schemeClr val="dk1">
                      <a:alpha val="40000"/>
                    </a:schemeClr>
                  </a:outerShdw>
                </a:effectLst>
                <a:highlight>
                  <a:srgbClr val="00FF00"/>
                </a:highlight>
                <a:latin typeface="Aptos Black" panose="020B0004020202020204" pitchFamily="34" charset="0"/>
                <a:ea typeface="ADLaM Display" panose="02010000000000000000" pitchFamily="2" charset="0"/>
                <a:cs typeface="ADLaM Display" panose="02010000000000000000" pitchFamily="2" charset="0"/>
              </a:rPr>
              <a:t>Good performing Plan After 5G Launch</a:t>
            </a:r>
          </a:p>
        </p:txBody>
      </p:sp>
      <p:sp>
        <p:nvSpPr>
          <p:cNvPr id="25" name="Rectangle: Rounded Corners 24">
            <a:extLst>
              <a:ext uri="{FF2B5EF4-FFF2-40B4-BE49-F238E27FC236}">
                <a16:creationId xmlns:a16="http://schemas.microsoft.com/office/drawing/2014/main" id="{93663848-0755-D1CF-8B6A-BD0F1BEC6CE8}"/>
              </a:ext>
            </a:extLst>
          </p:cNvPr>
          <p:cNvSpPr/>
          <p:nvPr/>
        </p:nvSpPr>
        <p:spPr>
          <a:xfrm>
            <a:off x="8285356" y="1631906"/>
            <a:ext cx="5642517" cy="102096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dirty="0">
                <a:ln w="0"/>
                <a:solidFill>
                  <a:schemeClr val="bg1"/>
                </a:solidFill>
                <a:effectLst>
                  <a:outerShdw blurRad="38100" dist="19050" dir="2700000" algn="tl" rotWithShape="0">
                    <a:schemeClr val="dk1">
                      <a:alpha val="40000"/>
                    </a:schemeClr>
                  </a:outerShdw>
                </a:effectLst>
                <a:highlight>
                  <a:srgbClr val="FF0000"/>
                </a:highlight>
                <a:latin typeface="Aptos Black" panose="020B0004020202020204" pitchFamily="34" charset="0"/>
                <a:ea typeface="ADLaM Display" panose="02010000000000000000" pitchFamily="2" charset="0"/>
                <a:cs typeface="ADLaM Display" panose="02010000000000000000" pitchFamily="2" charset="0"/>
              </a:rPr>
              <a:t>Bad performing Plan After 5G Launch</a:t>
            </a:r>
          </a:p>
        </p:txBody>
      </p:sp>
      <p:pic>
        <p:nvPicPr>
          <p:cNvPr id="28" name="Graphic 27" descr="Award ribbon with star">
            <a:extLst>
              <a:ext uri="{FF2B5EF4-FFF2-40B4-BE49-F238E27FC236}">
                <a16:creationId xmlns:a16="http://schemas.microsoft.com/office/drawing/2014/main" id="{7108E610-D061-66A4-C333-25870BE9B8C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68352" y="1539584"/>
            <a:ext cx="1438501" cy="1371595"/>
          </a:xfrm>
          <a:prstGeom prst="rect">
            <a:avLst/>
          </a:prstGeom>
        </p:spPr>
      </p:pic>
      <p:pic>
        <p:nvPicPr>
          <p:cNvPr id="32" name="Graphic 31" descr="Thumbs Down outline">
            <a:extLst>
              <a:ext uri="{FF2B5EF4-FFF2-40B4-BE49-F238E27FC236}">
                <a16:creationId xmlns:a16="http://schemas.microsoft.com/office/drawing/2014/main" id="{9D991AB0-F70C-6B12-ED6F-8215B98C968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463777" y="1738473"/>
            <a:ext cx="635619" cy="9144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preencoded.png">
            <a:extLst>
              <a:ext uri="{FF2B5EF4-FFF2-40B4-BE49-F238E27FC236}">
                <a16:creationId xmlns:a16="http://schemas.microsoft.com/office/drawing/2014/main" id="{E6D3D1A4-096E-7D52-CEA0-C7CF8A97A5E4}"/>
              </a:ext>
            </a:extLst>
          </p:cNvPr>
          <p:cNvPicPr>
            <a:picLocks noChangeAspect="1"/>
          </p:cNvPicPr>
          <p:nvPr/>
        </p:nvPicPr>
        <p:blipFill>
          <a:blip r:embed="rId3"/>
          <a:stretch>
            <a:fillRect/>
          </a:stretch>
        </p:blipFill>
        <p:spPr>
          <a:xfrm>
            <a:off x="0" y="0"/>
            <a:ext cx="14630400" cy="8229600"/>
          </a:xfrm>
          <a:prstGeom prst="rect">
            <a:avLst/>
          </a:prstGeom>
        </p:spPr>
      </p:pic>
      <p:sp>
        <p:nvSpPr>
          <p:cNvPr id="10" name="Shape 2">
            <a:extLst>
              <a:ext uri="{FF2B5EF4-FFF2-40B4-BE49-F238E27FC236}">
                <a16:creationId xmlns:a16="http://schemas.microsoft.com/office/drawing/2014/main" id="{53130A64-6B64-A687-8FF7-7B3560898250}"/>
              </a:ext>
            </a:extLst>
          </p:cNvPr>
          <p:cNvSpPr/>
          <p:nvPr/>
        </p:nvSpPr>
        <p:spPr>
          <a:xfrm>
            <a:off x="490656" y="320066"/>
            <a:ext cx="13782907" cy="928873"/>
          </a:xfrm>
          <a:prstGeom prst="roundRect">
            <a:avLst>
              <a:gd name="adj" fmla="val 14104"/>
            </a:avLst>
          </a:prstGeom>
          <a:solidFill>
            <a:srgbClr val="0A081B"/>
          </a:solidFill>
          <a:ln w="30480">
            <a:solidFill>
              <a:srgbClr val="16FFBB"/>
            </a:solidFill>
            <a:prstDash val="solid"/>
          </a:ln>
        </p:spPr>
        <p:txBody>
          <a:bodyPr/>
          <a:lstStyle/>
          <a:p>
            <a:r>
              <a:rPr lang="en-US" sz="2800" b="1" dirty="0">
                <a:solidFill>
                  <a:schemeClr val="bg1"/>
                </a:solidFill>
                <a:latin typeface="DroidSerif-Bold"/>
              </a:rPr>
              <a:t>4.</a:t>
            </a:r>
            <a:r>
              <a:rPr lang="en-US" sz="2000" b="1" dirty="0">
                <a:solidFill>
                  <a:schemeClr val="bg1"/>
                </a:solidFill>
                <a:latin typeface="DroidSerif-Bold"/>
              </a:rPr>
              <a:t> </a:t>
            </a:r>
            <a:r>
              <a:rPr lang="en-US" sz="2400" b="1" dirty="0">
                <a:solidFill>
                  <a:schemeClr val="bg1"/>
                </a:solidFill>
                <a:latin typeface="DroidSerif-Bold"/>
              </a:rPr>
              <a:t>Is there any plan affected largely by the 5G launch? Should we continue or discontinue that plan? </a:t>
            </a:r>
            <a:endParaRPr lang="en-US" sz="8800" dirty="0">
              <a:solidFill>
                <a:schemeClr val="bg1"/>
              </a:solidFill>
              <a:latin typeface="DroidSerif-Bold"/>
              <a:ea typeface="Adobe Gothic Std B" panose="020B0800000000000000" pitchFamily="34" charset="-128"/>
            </a:endParaRPr>
          </a:p>
        </p:txBody>
      </p:sp>
      <p:sp>
        <p:nvSpPr>
          <p:cNvPr id="3" name="Rectangle: Rounded Corners 2">
            <a:extLst>
              <a:ext uri="{FF2B5EF4-FFF2-40B4-BE49-F238E27FC236}">
                <a16:creationId xmlns:a16="http://schemas.microsoft.com/office/drawing/2014/main" id="{7BD27235-D75E-9F75-94EA-10CC0DED8E07}"/>
              </a:ext>
            </a:extLst>
          </p:cNvPr>
          <p:cNvSpPr/>
          <p:nvPr/>
        </p:nvSpPr>
        <p:spPr>
          <a:xfrm>
            <a:off x="646772" y="1569003"/>
            <a:ext cx="6668429" cy="575735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P1: Smart Recharge Pack (2 GB / Day Combo for 3 Months)</a:t>
            </a:r>
            <a:endParaRPr lang="en-US" dirty="0">
              <a:solidFill>
                <a:schemeClr val="tx1"/>
              </a:solidFill>
            </a:endParaRPr>
          </a:p>
          <a:p>
            <a:pPr>
              <a:buFont typeface="Arial" panose="020B0604020202020204" pitchFamily="34" charset="0"/>
              <a:buChar char="•"/>
            </a:pPr>
            <a:r>
              <a:rPr lang="en-US" b="1" dirty="0">
                <a:solidFill>
                  <a:schemeClr val="tx1"/>
                </a:solidFill>
              </a:rPr>
              <a:t>Revenue Before:</a:t>
            </a:r>
            <a:r>
              <a:rPr lang="en-US" dirty="0">
                <a:solidFill>
                  <a:schemeClr val="tx1"/>
                </a:solidFill>
              </a:rPr>
              <a:t> $1.8 billion</a:t>
            </a:r>
          </a:p>
          <a:p>
            <a:pPr>
              <a:buFont typeface="Arial" panose="020B0604020202020204" pitchFamily="34" charset="0"/>
              <a:buChar char="•"/>
            </a:pPr>
            <a:r>
              <a:rPr lang="en-US" b="1" dirty="0">
                <a:solidFill>
                  <a:schemeClr val="tx1"/>
                </a:solidFill>
              </a:rPr>
              <a:t>Revenue After:</a:t>
            </a:r>
            <a:r>
              <a:rPr lang="en-US" dirty="0">
                <a:solidFill>
                  <a:schemeClr val="tx1"/>
                </a:solidFill>
              </a:rPr>
              <a:t> $2.4 billion</a:t>
            </a:r>
          </a:p>
          <a:p>
            <a:endParaRPr lang="en-US" dirty="0">
              <a:solidFill>
                <a:schemeClr val="tx1"/>
              </a:solidFill>
            </a:endParaRPr>
          </a:p>
          <a:p>
            <a:r>
              <a:rPr lang="en-US" b="1" dirty="0">
                <a:solidFill>
                  <a:schemeClr val="tx1"/>
                </a:solidFill>
              </a:rPr>
              <a:t>P11: Ultra Fast Mega Pack (3GB / Day Combo for 80 Days)</a:t>
            </a:r>
            <a:endParaRPr lang="en-US" dirty="0">
              <a:solidFill>
                <a:schemeClr val="tx1"/>
              </a:solidFill>
            </a:endParaRPr>
          </a:p>
          <a:p>
            <a:pPr>
              <a:buFont typeface="Arial" panose="020B0604020202020204" pitchFamily="34" charset="0"/>
              <a:buChar char="•"/>
            </a:pPr>
            <a:r>
              <a:rPr lang="en-US" b="1" dirty="0">
                <a:solidFill>
                  <a:schemeClr val="tx1"/>
                </a:solidFill>
              </a:rPr>
              <a:t>Revenue:</a:t>
            </a:r>
            <a:r>
              <a:rPr lang="en-US" dirty="0">
                <a:solidFill>
                  <a:schemeClr val="tx1"/>
                </a:solidFill>
              </a:rPr>
              <a:t> $1.9 billion</a:t>
            </a:r>
          </a:p>
          <a:p>
            <a:pPr>
              <a:buFont typeface="Arial" panose="020B0604020202020204" pitchFamily="34" charset="0"/>
              <a:buChar char="•"/>
            </a:pPr>
            <a:r>
              <a:rPr lang="en-US" i="1" dirty="0">
                <a:solidFill>
                  <a:schemeClr val="tx1"/>
                </a:solidFill>
              </a:rPr>
              <a:t>New plan launched during the 5G launch, performing well.</a:t>
            </a:r>
          </a:p>
          <a:p>
            <a:endParaRPr lang="en-US" dirty="0">
              <a:solidFill>
                <a:schemeClr val="tx1"/>
              </a:solidFill>
            </a:endParaRPr>
          </a:p>
          <a:p>
            <a:r>
              <a:rPr lang="en-US" b="1" dirty="0">
                <a:solidFill>
                  <a:schemeClr val="tx1"/>
                </a:solidFill>
              </a:rPr>
              <a:t>P12: Ultra Duo Data Pack (1.8GB / Day Combo for 55 Days)</a:t>
            </a:r>
            <a:endParaRPr lang="en-US" dirty="0">
              <a:solidFill>
                <a:schemeClr val="tx1"/>
              </a:solidFill>
            </a:endParaRPr>
          </a:p>
          <a:p>
            <a:pPr>
              <a:buFont typeface="Arial" panose="020B0604020202020204" pitchFamily="34" charset="0"/>
              <a:buChar char="•"/>
            </a:pPr>
            <a:r>
              <a:rPr lang="en-US" b="1" dirty="0">
                <a:solidFill>
                  <a:schemeClr val="tx1"/>
                </a:solidFill>
              </a:rPr>
              <a:t>Revenue:</a:t>
            </a:r>
            <a:r>
              <a:rPr lang="en-US" dirty="0">
                <a:solidFill>
                  <a:schemeClr val="tx1"/>
                </a:solidFill>
              </a:rPr>
              <a:t> $1.2 billion</a:t>
            </a:r>
          </a:p>
          <a:p>
            <a:pPr>
              <a:buFont typeface="Arial" panose="020B0604020202020204" pitchFamily="34" charset="0"/>
              <a:buChar char="•"/>
            </a:pPr>
            <a:r>
              <a:rPr lang="en-US" i="1" dirty="0">
                <a:solidFill>
                  <a:schemeClr val="tx1"/>
                </a:solidFill>
              </a:rPr>
              <a:t>New plan launched during the 5G launch, performing well.</a:t>
            </a:r>
            <a:endParaRPr lang="en-US" dirty="0">
              <a:solidFill>
                <a:schemeClr val="tx1"/>
              </a:solidFill>
            </a:endParaRPr>
          </a:p>
        </p:txBody>
      </p:sp>
      <p:sp>
        <p:nvSpPr>
          <p:cNvPr id="4" name="Rectangle: Rounded Corners 3">
            <a:extLst>
              <a:ext uri="{FF2B5EF4-FFF2-40B4-BE49-F238E27FC236}">
                <a16:creationId xmlns:a16="http://schemas.microsoft.com/office/drawing/2014/main" id="{5DC16D84-50BA-43D3-4FC2-25A386531E80}"/>
              </a:ext>
            </a:extLst>
          </p:cNvPr>
          <p:cNvSpPr/>
          <p:nvPr/>
        </p:nvSpPr>
        <p:spPr>
          <a:xfrm>
            <a:off x="2219093" y="1929163"/>
            <a:ext cx="3646448" cy="724829"/>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Positive Impact</a:t>
            </a:r>
          </a:p>
        </p:txBody>
      </p:sp>
      <p:sp>
        <p:nvSpPr>
          <p:cNvPr id="5" name="Rectangle: Rounded Corners 4">
            <a:extLst>
              <a:ext uri="{FF2B5EF4-FFF2-40B4-BE49-F238E27FC236}">
                <a16:creationId xmlns:a16="http://schemas.microsoft.com/office/drawing/2014/main" id="{3C05FB9E-0CA8-5A5E-DB13-0C4A1DC9F977}"/>
              </a:ext>
            </a:extLst>
          </p:cNvPr>
          <p:cNvSpPr/>
          <p:nvPr/>
        </p:nvSpPr>
        <p:spPr>
          <a:xfrm>
            <a:off x="7467600" y="1569003"/>
            <a:ext cx="6668429" cy="575735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rPr>
              <a:t>P7: 25 GB Combo 3G / 4G Data Pack</a:t>
            </a:r>
            <a:endParaRPr lang="en-US" sz="2400" dirty="0">
              <a:solidFill>
                <a:schemeClr val="tx1"/>
              </a:solidFill>
            </a:endParaRPr>
          </a:p>
          <a:p>
            <a:pPr>
              <a:buFont typeface="Arial" panose="020B0604020202020204" pitchFamily="34" charset="0"/>
              <a:buChar char="•"/>
            </a:pPr>
            <a:r>
              <a:rPr lang="en-US" sz="2400" b="1" dirty="0">
                <a:solidFill>
                  <a:schemeClr val="tx1"/>
                </a:solidFill>
              </a:rPr>
              <a:t>Revenue Before:</a:t>
            </a:r>
            <a:r>
              <a:rPr lang="en-US" sz="2400" dirty="0">
                <a:solidFill>
                  <a:schemeClr val="tx1"/>
                </a:solidFill>
              </a:rPr>
              <a:t> $582.4 million</a:t>
            </a:r>
          </a:p>
          <a:p>
            <a:pPr>
              <a:buFont typeface="Arial" panose="020B0604020202020204" pitchFamily="34" charset="0"/>
              <a:buChar char="•"/>
            </a:pPr>
            <a:r>
              <a:rPr lang="en-US" sz="2400" b="1" dirty="0">
                <a:solidFill>
                  <a:schemeClr val="tx1"/>
                </a:solidFill>
              </a:rPr>
              <a:t>Revenue After:</a:t>
            </a:r>
            <a:r>
              <a:rPr lang="en-US" sz="2400" dirty="0">
                <a:solidFill>
                  <a:schemeClr val="tx1"/>
                </a:solidFill>
              </a:rPr>
              <a:t> $155.6 million</a:t>
            </a:r>
          </a:p>
          <a:p>
            <a:endParaRPr lang="en-US" dirty="0">
              <a:solidFill>
                <a:schemeClr val="tx1"/>
              </a:solidFill>
            </a:endParaRPr>
          </a:p>
        </p:txBody>
      </p:sp>
      <p:sp>
        <p:nvSpPr>
          <p:cNvPr id="6" name="Rectangle: Rounded Corners 5">
            <a:extLst>
              <a:ext uri="{FF2B5EF4-FFF2-40B4-BE49-F238E27FC236}">
                <a16:creationId xmlns:a16="http://schemas.microsoft.com/office/drawing/2014/main" id="{D06B447F-B708-B072-0648-ADFFD82A1A8B}"/>
              </a:ext>
            </a:extLst>
          </p:cNvPr>
          <p:cNvSpPr/>
          <p:nvPr/>
        </p:nvSpPr>
        <p:spPr>
          <a:xfrm>
            <a:off x="8928411" y="1929163"/>
            <a:ext cx="3646448" cy="724829"/>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Negative Impact</a:t>
            </a:r>
          </a:p>
        </p:txBody>
      </p:sp>
    </p:spTree>
    <p:extLst>
      <p:ext uri="{BB962C8B-B14F-4D97-AF65-F5344CB8AC3E}">
        <p14:creationId xmlns:p14="http://schemas.microsoft.com/office/powerpoint/2010/main" val="23804691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preencoded.png">
            <a:extLst>
              <a:ext uri="{FF2B5EF4-FFF2-40B4-BE49-F238E27FC236}">
                <a16:creationId xmlns:a16="http://schemas.microsoft.com/office/drawing/2014/main" id="{E6D3D1A4-096E-7D52-CEA0-C7CF8A97A5E4}"/>
              </a:ext>
            </a:extLst>
          </p:cNvPr>
          <p:cNvPicPr>
            <a:picLocks noChangeAspect="1"/>
          </p:cNvPicPr>
          <p:nvPr/>
        </p:nvPicPr>
        <p:blipFill>
          <a:blip r:embed="rId3"/>
          <a:stretch>
            <a:fillRect/>
          </a:stretch>
        </p:blipFill>
        <p:spPr>
          <a:xfrm>
            <a:off x="0" y="0"/>
            <a:ext cx="14630400" cy="8229600"/>
          </a:xfrm>
          <a:prstGeom prst="rect">
            <a:avLst/>
          </a:prstGeom>
        </p:spPr>
      </p:pic>
      <p:sp>
        <p:nvSpPr>
          <p:cNvPr id="10" name="Shape 2">
            <a:extLst>
              <a:ext uri="{FF2B5EF4-FFF2-40B4-BE49-F238E27FC236}">
                <a16:creationId xmlns:a16="http://schemas.microsoft.com/office/drawing/2014/main" id="{53130A64-6B64-A687-8FF7-7B3560898250}"/>
              </a:ext>
            </a:extLst>
          </p:cNvPr>
          <p:cNvSpPr/>
          <p:nvPr/>
        </p:nvSpPr>
        <p:spPr>
          <a:xfrm>
            <a:off x="468353" y="320066"/>
            <a:ext cx="13515279" cy="928873"/>
          </a:xfrm>
          <a:prstGeom prst="roundRect">
            <a:avLst>
              <a:gd name="adj" fmla="val 14104"/>
            </a:avLst>
          </a:prstGeom>
          <a:solidFill>
            <a:srgbClr val="0A081B"/>
          </a:solidFill>
          <a:ln w="30480">
            <a:solidFill>
              <a:srgbClr val="16FFBB"/>
            </a:solidFill>
            <a:prstDash val="solid"/>
          </a:ln>
        </p:spPr>
        <p:txBody>
          <a:bodyPr/>
          <a:lstStyle/>
          <a:p>
            <a:r>
              <a:rPr lang="en-US" sz="2800" b="1" dirty="0">
                <a:solidFill>
                  <a:schemeClr val="bg1"/>
                </a:solidFill>
                <a:latin typeface="DroidSerif-Bold"/>
              </a:rPr>
              <a:t>5.Is there any plan that is discontinued after the 5G launch? What is the reason for it?</a:t>
            </a:r>
            <a:endParaRPr lang="en-US" sz="6600" dirty="0">
              <a:solidFill>
                <a:schemeClr val="bg1"/>
              </a:solidFill>
            </a:endParaRPr>
          </a:p>
        </p:txBody>
      </p:sp>
      <p:sp>
        <p:nvSpPr>
          <p:cNvPr id="7" name="Rectangle: Rounded Corners 6">
            <a:extLst>
              <a:ext uri="{FF2B5EF4-FFF2-40B4-BE49-F238E27FC236}">
                <a16:creationId xmlns:a16="http://schemas.microsoft.com/office/drawing/2014/main" id="{EDF554BE-2036-4535-07D0-723A36FBCF2B}"/>
              </a:ext>
            </a:extLst>
          </p:cNvPr>
          <p:cNvSpPr/>
          <p:nvPr/>
        </p:nvSpPr>
        <p:spPr>
          <a:xfrm>
            <a:off x="323387" y="1962618"/>
            <a:ext cx="13515279" cy="5946921"/>
          </a:xfrm>
          <a:prstGeom prst="round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r>
              <a:rPr lang="en-US" sz="2000" b="1" dirty="0">
                <a:solidFill>
                  <a:schemeClr val="tx1"/>
                </a:solidFill>
                <a:highlight>
                  <a:srgbClr val="00FF00"/>
                </a:highlight>
              </a:rPr>
              <a:t>1. P8: Daily </a:t>
            </a:r>
            <a:r>
              <a:rPr lang="en-US" sz="2000" b="1" dirty="0" err="1">
                <a:solidFill>
                  <a:schemeClr val="tx1"/>
                </a:solidFill>
                <a:highlight>
                  <a:srgbClr val="00FF00"/>
                </a:highlight>
              </a:rPr>
              <a:t>Saviour</a:t>
            </a:r>
            <a:r>
              <a:rPr lang="en-US" sz="2000" b="1" dirty="0">
                <a:solidFill>
                  <a:schemeClr val="tx1"/>
                </a:solidFill>
                <a:highlight>
                  <a:srgbClr val="00FF00"/>
                </a:highlight>
              </a:rPr>
              <a:t> (1 GB / Day)</a:t>
            </a:r>
            <a:endParaRPr lang="en-US" sz="2000" dirty="0">
              <a:solidFill>
                <a:schemeClr val="tx1"/>
              </a:solidFill>
              <a:highlight>
                <a:srgbClr val="00FF00"/>
              </a:highlight>
            </a:endParaRPr>
          </a:p>
          <a:p>
            <a:pPr>
              <a:buFont typeface="Arial" panose="020B0604020202020204" pitchFamily="34" charset="0"/>
              <a:buChar char="•"/>
            </a:pPr>
            <a:r>
              <a:rPr lang="en-US" sz="2000" b="1" dirty="0"/>
              <a:t>Validity:</a:t>
            </a:r>
            <a:r>
              <a:rPr lang="en-US" sz="2000" dirty="0"/>
              <a:t> 1 Day</a:t>
            </a:r>
          </a:p>
          <a:p>
            <a:pPr>
              <a:buFont typeface="Arial" panose="020B0604020202020204" pitchFamily="34" charset="0"/>
              <a:buChar char="•"/>
            </a:pPr>
            <a:r>
              <a:rPr lang="en-US" sz="2000" b="1" dirty="0"/>
              <a:t>Reason for Discontinuation:</a:t>
            </a:r>
            <a:r>
              <a:rPr lang="en-US" sz="2000" dirty="0"/>
              <a:t> The 1GB data plan with a 1-day validity period is insufficient for the increased data consumption driven by 5G technology. Consumers now demand plans with more data and longer validity periods.</a:t>
            </a:r>
          </a:p>
          <a:p>
            <a:pPr>
              <a:buFont typeface="Arial" panose="020B0604020202020204" pitchFamily="34" charset="0"/>
              <a:buChar char="•"/>
            </a:pPr>
            <a:endParaRPr lang="en-US" sz="2000" dirty="0"/>
          </a:p>
          <a:p>
            <a:r>
              <a:rPr lang="en-US" sz="2000" b="1" dirty="0">
                <a:highlight>
                  <a:srgbClr val="00FF00"/>
                </a:highlight>
              </a:rPr>
              <a:t>2. P9: Combo Top-Up (14.95 </a:t>
            </a:r>
            <a:r>
              <a:rPr lang="en-US" sz="2000" b="1" dirty="0" err="1">
                <a:highlight>
                  <a:srgbClr val="00FF00"/>
                </a:highlight>
              </a:rPr>
              <a:t>Talktime</a:t>
            </a:r>
            <a:r>
              <a:rPr lang="en-US" sz="2000" b="1" dirty="0">
                <a:highlight>
                  <a:srgbClr val="00FF00"/>
                </a:highlight>
              </a:rPr>
              <a:t> and 300 MB Data)</a:t>
            </a:r>
            <a:endParaRPr lang="en-US" sz="2000" dirty="0">
              <a:highlight>
                <a:srgbClr val="00FF00"/>
              </a:highlight>
            </a:endParaRPr>
          </a:p>
          <a:p>
            <a:pPr>
              <a:buFont typeface="Arial" panose="020B0604020202020204" pitchFamily="34" charset="0"/>
              <a:buChar char="•"/>
            </a:pPr>
            <a:r>
              <a:rPr lang="en-US" sz="2000" b="1" dirty="0"/>
              <a:t>Reason for Discontinuation:</a:t>
            </a:r>
            <a:r>
              <a:rPr lang="en-US" sz="2000" dirty="0"/>
              <a:t> With the rise of 5G, consumer preferences have shifted away from plans offering limited talk time and minimal data. The faster speeds of 5G have increased data consumption, making such limited plans impractical. Additionally, </a:t>
            </a:r>
            <a:r>
              <a:rPr lang="en-US" sz="2000" dirty="0" err="1"/>
              <a:t>Wavecon</a:t>
            </a:r>
            <a:r>
              <a:rPr lang="en-US" sz="2000" dirty="0"/>
              <a:t> offers the P5 (Rs. 99 Full </a:t>
            </a:r>
            <a:r>
              <a:rPr lang="en-US" sz="2000" dirty="0" err="1"/>
              <a:t>Talktime</a:t>
            </a:r>
            <a:r>
              <a:rPr lang="en-US" sz="2000" dirty="0"/>
              <a:t> Combo Pack), which provides better value.</a:t>
            </a:r>
          </a:p>
          <a:p>
            <a:pPr>
              <a:buFont typeface="Arial" panose="020B0604020202020204" pitchFamily="34" charset="0"/>
              <a:buChar char="•"/>
            </a:pPr>
            <a:endParaRPr lang="en-US" sz="2000" dirty="0"/>
          </a:p>
          <a:p>
            <a:r>
              <a:rPr lang="en-US" sz="2000" b="1" dirty="0">
                <a:highlight>
                  <a:srgbClr val="00FF00"/>
                </a:highlight>
              </a:rPr>
              <a:t>3. P10: Big Combo Pack (6 GB / Day)</a:t>
            </a:r>
            <a:endParaRPr lang="en-US" sz="2000" dirty="0">
              <a:highlight>
                <a:srgbClr val="00FF00"/>
              </a:highlight>
            </a:endParaRPr>
          </a:p>
          <a:p>
            <a:pPr>
              <a:buFont typeface="Arial" panose="020B0604020202020204" pitchFamily="34" charset="0"/>
              <a:buChar char="•"/>
            </a:pPr>
            <a:r>
              <a:rPr lang="en-US" sz="2000" b="1" dirty="0"/>
              <a:t>Validity:</a:t>
            </a:r>
            <a:r>
              <a:rPr lang="en-US" sz="2000" dirty="0"/>
              <a:t> 3 Days</a:t>
            </a:r>
          </a:p>
          <a:p>
            <a:pPr>
              <a:buFont typeface="Arial" panose="020B0604020202020204" pitchFamily="34" charset="0"/>
              <a:buChar char="•"/>
            </a:pPr>
            <a:r>
              <a:rPr lang="en-US" sz="2000" b="1" dirty="0"/>
              <a:t>Reason for Discontinuation:</a:t>
            </a:r>
            <a:r>
              <a:rPr lang="en-US" sz="2000" dirty="0"/>
              <a:t> Despite offering a significant amount of data, the short validity period of only 3 days made this plan less appealing to consumers. This could be the reason </a:t>
            </a:r>
            <a:r>
              <a:rPr lang="en-US" sz="2000" dirty="0" err="1"/>
              <a:t>Wavecon</a:t>
            </a:r>
            <a:r>
              <a:rPr lang="en-US" sz="2000" dirty="0"/>
              <a:t> decided to discontinue this plan.</a:t>
            </a:r>
          </a:p>
        </p:txBody>
      </p:sp>
    </p:spTree>
    <p:extLst>
      <p:ext uri="{BB962C8B-B14F-4D97-AF65-F5344CB8AC3E}">
        <p14:creationId xmlns:p14="http://schemas.microsoft.com/office/powerpoint/2010/main" val="15247837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webextension1.xml><?xml version="1.0" encoding="utf-8"?>
<we:webextension xmlns:we="http://schemas.microsoft.com/office/webextensions/webextension/2010/11" id="{BABFE26D-BC3B-49EE-97FF-8A3A5DE99863}">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FFFFFF&quot;"/>
    <we:property name="bookmark" value="&quot;H4sIAAAAAAAAA+1dbW8cR47+KwsB9804sF5Z3G+JL9j7cLsIkt3FAYfAYJEsW7uyZIxGufgC//djzSixI2vU2padjGIjQRTNtKrJKvLhQxa7+scTPb18dcav/8Iv7eSPJ19eXPzzJW/++YdAJ09OzvcfcjSl3hmkSQNCgor+7cWr7enF+eXJH3882fLmuW3/fnp5xWdzJP/wf757csJnZ1/z8/nb4LNLe3LyyjaXF+d8dvp/tr/Yv9puruzNkxP74dXZxYbnkN9ueWtz2O/9cv/dRQj/nvyOLNvT7+1bk+3+02/s1cVme/17qB2TqEWQkUwD9hL8by733+7EXL5+3nQn2NOL8y2fnrsA87MhkVOjMHImaxywVpqfX56ePz+7VuXt3/719as5bZcv2H/6PPV/+B3nOG/euKIghQJViiwMMWmPqmvHSpyzIohSxtJqZ27LcvFO/S+vtlufxPeGxNJjFF9u7FmzwehlWbzTl77Mt4iHoskH6qVFEwo576d4jaq11Sy1A/g6pBo6cF9W9YBcHCoLJAnSY0GRkcdDp23oaLUpAZYQC1kVW20hOSG7YCIKYKMAschaVWFkDYEGFl8KyMMojdVyVcmog2MXbLlZQeKHWhum4bJBZkNoyJQ5rlVVAkcMCUMERbUkcaSHrqrUAd3ciHmEErWUunr2EqlwKKMYxo6jEmrfYcvp2fYaZvrrr354tXHsdETdj/WFfs/nYnqyA8iNXe7x8MeTPxtfXm12KPnVL7749uJqI/aN7eT86nx7un3t48zLHWefbbmf2ckU5+vNhaPx7su/Xmz57Nk39r2dX+2/fHHxv0835ijsrg9vvvNP7tRYeKO/VNh/2ahtvny9U+Y/Tjc/YXZ8ckPej6mIS+4XlJZ6zdUoRJIovUDk45j4L775+m+Peb6v5d9P87CkQA2D5OIYUVLbx7Xffpr3ZvHFjjw8+9vlFOYRT/qt2uyXQGpuAXAQOGEhJ22Ohce0BFfnl1f92dXvYwV+qcx+AchjrIzAWIYHMhWP3HlxAZ76BDy/2JyKq3xzDZ5enF29PL+v1Hr68pmcbk/t8qbI/unrZzs6//68P/l1TeEanp99aeNiY8/Kn45HpC+Gr9JRSSQvnv/bby/NgwnCbtSvfjge573JEfJgjAQ8nOZVVmUt4ziQ81+yzQ8HJX/2/PfFs6cXL1/x5tRz9pti7b7/w18eDaIsmuiZJ/tPX/Bme08jDTeN9CPO75vvfqp9+BX/eKegcb3ee+E+ogDf7bMh95GSSxMesaGnup4eHZeTLMLlbx1rF83wUnjrk3mrJd5qAv+9m+yPOJluew8ws/tN096+mIytoPRoPLjb4LS6htJLBSHFJJShA2bJyzWUA2MxDUkplVSGtRGJylhdxsqUW8tBDBCdI3IthKvl6i5IUTUSkJIjKsHasQYMNq4SAqlCdeJalud+az9s+8UPt80+5ooQMYRSauCWxpEkIgtI8WhykBt67FkMJKxu801bZ8ExEiZbv4jAKCWYorOi0tStox9JQn8PTvToFvIdXfaL2Yd069V9UgZmo2G9rPXuFqwVFmZWaaNiBVs2jANjhSppZO0Ig7im2kLpa8dCzU63mwProGw9O69YLv8eQtY4AEByqpqkQKytrNaxakVJNWmpjtegLeUjYzoP4rrHZvvvKrM3fiu1pRBtEIRqhWc8Wk0FBliURAkMoyd6ve0Xc81YRjG3mBMFg5YLUOh57VgqIQa3+pKACWrPHFc7kqh2x2hEdlIeGjjvWe1Ic1dy7k5CGQlcXRxheR/lYBThrsUMU1MBVOGcefV2J0dOQGkEHlRhdLS8evZblY6RtVPsjrG+qveAi8OEx9cyDc6UiKNldHhcpogHR8vOf0GECNQXojI79TwO+Pnie9s8Z3v2cmaHZ6+fbR7/ptFhlfZQlAhlDOUSKKZYmgflthqKMI4xenW7Y3cuGiOu3k+kgKRkoWSyTuwAQKuzkhRqQ6jmmU4IwzmC8epMIprGSJ7cxBK1CpXSVs9XsTq7GrrrmGsdUaAu7zgfdKso2gVcvhLR0a3FBstu9VtXDH7lWtqBLcnfQIpj2iDYyXM8uwM7cdZmsLfW4nfE3tlIj1mdQIN1oCawvE/+aVacH5t9fq5+P7z6rWyeO9PQ5KyzQi/R8HP0+IDA9C+Xvj9+WfrJRyivvztHe8siGllCKkhGWgsOJ2Prk12rlbU4WYqhWM+0nn1pTZhjCgTAnZ2r5rSe+UZPv5tR5j5yzn02364dC5ySl1Ig9po9TkUnv6tr+1CdCnpCGWOnFEA52XISfpBhVg5SiLugWg8jM4QjqRs9yDOPJlV7R4mfGm5CGqU3hoSg3U3UlutEB5evgYmalV5ZimhRqkfSovngAH9US/herZtEWzakbjwrfh3bWI00VpIneCWUmVyLxtHy6oJTUa5DzBNZbaX36pCzOsdmZIfAbqGmkLrpSHF9GZJzyyVCdQDUoZnSerlqKMzV/aZLjxgQCe2IjP53Ueh+T5O92cfi8b5DtdBbRfJV1NVlFzXAzJQattrJTUPv8SjIoW0ZQkWcdBf8n0Y92HqzD/M5CxZ2OkIwXEBaLZdH6BCL+DBFW69Ok/LqXQFNlEmp1VxdOqPB95DrcJXbyGIWwB0fgeBMYvWMlZ67tFKDDxQ9oLUkq6vcknMMKNxzqs0hTHJY3hc4qGXxuOg2O3ps2IuDRqnLMH1HtC0gKVGUGHrUAHVPL48AeG6UhB99n/7t+lxvtbHUqEylo4Yonn7w6m0oX8vUWq4KpRAFz5JldeylMthHaEN7VcvNkqzOimT3tJJEN1ptVVoeunpvmPKI0kJ1kthD9CiMtDqT6VwbDxxREXrsvfM9uModW23Ue3LEsDwYMIRKyw0bn1iF4l7PgvzaVZO9NLtHCY6qqviuXEdU/X5XrA9eBaeqeT4CS55HiGRhvMfe6ydaBX/kdvu5Kv7wqjjYMOSQtfsPHQPB4HPM+QiA9alUx2+Zq++uO6eLCDiRI5JgRaPG5V6AQ72C2C1SZgHqGUNNaf3T+jQfDk+hqcnw3LRO2rp2LAw6rFgqNYoIO/e11amfD2MjJdeOah1jOLVczcV9jkqpqhBsyqQ+5gPam4J6sodYbOQK4mx6cDqSxO9DeOrRZH23KLNP+QJYgNzdamdpM8JI92gHPricGBlLzcoImjECWjmWqvmHIgJHuaTvVdFtaAk9FB0h4Dylo7XVHg9WVWCUOFpvFBM2XN/ljZpsPjtmKrFpda9fnTFnRc7iI4JjSBgQIq5GSLYILaXZYlw4jtrEVjfNdvXk27EfchizzbVFOZZi1n1Z+uP0gver6h44yygjE49szknnZtD6IIq9c6WGZW7plgS0uuJsAE43bJQyG5fnUQ33eDrnYHEsp1hFOc1mbXDx2uqdgx4DQuEhODpbpRxh/caUBe7zGBBQ6Dq3EB7SB61FAsz+0VqjA1HhDqtpWnGKN/s/E8JwJuNImVfTx+TC0HAoEyTiGJrEB2jJCpixCIeeyClkiviAIqBoyUxVnUqSJVJmPBYgulGF5nfc+FHD0d16/Xw0S8JBmCF1QmkJH9D/EtzhDbRw7lBzj8yrgSRhbAEjtViHu0cKBVcDHBPlWiRHM2cfnjEYr+7Lce5RIbJ1y81BgD1Or3bX2kKuOjuPYvakyPkuLO8kHHQwohEIkCmCwXBSU+RzH+CtVfa7j/v5lUX621thjqlW+a5Yx1Nif1eqD15hBxtt9lglzXl2WMXUl5vkPs0K++M22s/19YfX19lpap6P83u2KzmFCLx8ksInFm0+BFp9IuX1W6Zqb2cozk09qVHMsXhWEyyv7rZI1ZO2PgJLykFGIqPVCaWnkeQD+GC9zWTXKK9O5lu1PIxTNejOeueT5av5KTYQYLE6OKdulcMDakfU55kFJpPL4xi54/JToYd70C1lyqKjJp7padcWjiMB/BB+eixJ3y26XJ/B0iwOGrF7UtVrqCrjAdm8mbKP0GRaLUGIwsvbq4+KAxzjgr5XWc/a2LEHA0lqvWMhWu3toeYEEBxoA/uScnU7WY1oYiB9PlEeZg/4wHiPQtShLHlM1GcLIaYqztBDWB8BGhSx0BDdcnFAamE10uY4D0GYO46tRoiU6ziSgtZ92fmj9IH36+qM5jYbGYrFntxIUlx/dBlWsx3n6Gi9SKlpddmpoGUN0rsA1lAEeax2zjRarf4vhAJNWyHsq50zx1olWxLoSXy+gvv9armcsngOUJsEHzV2S/iAgxA6gjOWUgnTSMOyE7/VKwkIXKinPBv9Z8HfZ289QWN16OEgIi0Npy/3eBvA4VNUiHB2P5CEFCZ057gMQoe71bXGkanT7mxCKQPakUTiWX/m52/rz7+TU7bvVuu6kUHnnglOo+PokNK1rHexgDqCjj4ka1HsvP6gohh5Hj2ZPGuXFDw56GM1jFTNEp0zxJJz6P5fXt+r5ImYgqcHXUfh5pIFWr9zkBOHOM+eTNMlFCks78Qf3gTLNNqEEJoHf2KxfA+GdXC0FNkSZ4FSg5Px0Jsuy3bgtSLu8rmX1uaDRwkcUdI9XhZz+FBFCqVgyHlHZTR7Trsc+A5IZhLZUwNfy4K1OqJLX17NQ6/EcXRsiSliGFIdgO0eefbdL08pFGBYBJKRVGLA0pbT2ruH1BRmuj3HGrGknvEe9nv3kLPNJXWAijE3dRvMsPpIJmmx92wznWcaOaOtbbnzwfYX/fweqj9tLq5e7cJMaDBfpTQm8vnkRpJ9lDy9/M9TVTv/+W1b8uL0TDe2A+AQnWU5RJJQbdmcw/Xb/mhXnmcwH3x43GJAznVfP3j/yhRMu7WY3O6swmg+eweuzMIBG0SFuWqWRu63XbnHzmApZ2vWm0NUgOsHBu9Ub55DmWp3TMvcg3bRuDwniSrKfM3SkBgT6ODSDkk1QLlILbGCz0wPodfbdP3lDXoBGlK0zVPm5n9o/9jRbTcIIVD1FW0O75J6mxa+rIFBCHNFm/8F4MhQ06Eb5Lg7vru5MxbswwLt49udNyCtarsXWRiSJqdl+/6X92+w37T1FC1iAakArfBPLPXt1fNlbzfu4KwWqZT5DKDFrB32R6LdKRb3FplyatyCe26YEe2Q3lWqOI+fKMTuMj2XcNsc/fIGmjGVVpwmk1nvqdUhh27QxnyVWzDRwP4js2uzrEFzjS2Ya1uDc12tN6fq7Q08fcgWPWBkcn839CBUF2/gIUHc3TuD48Xc4y/pVod/c100rMP9MztPSRlba564L61cdNyJUUpozSJao7AnAHeK5cbhtzBUtymtTNLqwZULim4XXHoqWkYriffFr7tvwM6SsqaoLVQnFZEPu0T1zAfAYlJnCzCPeUW8j0v4Ivd5dl/1TED9JgdNw9G5YyMeaB5WDSTDss/JELIpWKXmaBY96z4ASzu3BieuMKLDNDBpqBbK0srlUEFVPdw7H2RkX8dlg4ohz/MxqIOTPYJaUzsIZrMFUos4cXX7G6UahuUb9DA8y02OsA0neniwvzXw7Ca2NTWPYrN5M3RwcXj5BlqphpSjz6hLVZ2dl9vsac+tWpjvfnO+Uar79ShUbotYN+G4Gc9iRu8OsTgo6h1oSUwYU8083zzp2mjC8f7K7a99Sw5OXtrm+W7iL662l69Y7Gs+t11m9mqfPM19Jf/aE04+V9Pr/9/Mn/916rnqnoP8nc+uJv3YSXSyE2nuBL35fyLSopYSdAAA&quot;"/>
    <we:property name="creatorSessionId" value="&quot;bc20e63a-cb27-472d-8c07-1a3eb946ec7f&quot;"/>
    <we:property name="creatorTenantId" value="&quot;7508f578-3320-485d-ad5b-3cb731ff1004&quot;"/>
    <we:property name="creatorUserId" value="&quot;100320039EEFCAE2&quot;"/>
    <we:property name="datasetId" value="&quot;324f2879-660f-460b-a83b-2a72f8d9ca25&quot;"/>
    <we:property name="embedUrl" value="&quot;/reportEmbed?reportId=07021e1b-22a5-4c58-9b0d-4499f3e2aad8&amp;config=eyJjbHVzdGVyVXJsIjoiaHR0cHM6Ly9XQUJJLUlORElBLUNFTlRSQUwtQS1QUklNQVJZLXJlZGlyZWN0LmFuYWx5c2lzLndpbmRvd3MubmV0IiwiZW1iZWRGZWF0dXJlcyI6eyJ1c2FnZU1ldHJpY3NWTmV4dCI6dHJ1ZX19&amp;disableSensitivityBanner=true&quot;"/>
    <we:property name="initialStateBookmark" value="&quot;H4sIAAAAAAAAA+1dbW8cR47+KwsB9804sF5Z3G+ON9gD9pINks3igEUgsEiWrV1ZMkajXHyB//uxZpTYkTQabctORrGRIIpmWtVkFfnwIYtd/eORnly8OuXXX/JLO/rj0Wfn5/96yat//SHQ0ZOjs6sP//rXv3zx9Ou/HH/59IvP/ePzV+uT87OLoz/+eLTm1XNb//3k4pJP5xD+4T++e3LEp6df8fP52+DTC3ty9MpWF+dnfHryf7a92L9ary7tzZMj++HV6fmK55DfrHltc9jv/XL/3e8d/jP5HVnWJ9/bNybr7adf26vz1frq91A7JlGLICOZBuwl+N9cbL/diLn/+nnTjWDPzs/WfHLmAszPhkROjcLImaxxwFppfn5xcvb89EqVt3/7t9ev5nxdvGD/6fPU/+l3nOO8eeOKghQKVCmyMMSkPaouHStxzoogShlLq5257ZeLN+p/drle+yTeGBJLj1God+xZs8HoZb94Jy99mW8RD0WTD9RLiyYUct5O8RJVa6tZagfwdUg1dOC+X9UdcnGoLJAkSI8FRUYeD522oaPVpgRYQixkVWyxheSE7IKJKICNAsQiS1WFkTUEGlh8KSAPozQWy1Ulow6OXbDlZgWJH2ptmIbLBpkNoSFT5rhUVQkcMSQMERTVksSRHrqqUgd0cyPmEUrUUuri2UukwqGMYhg7jkqofYMtJ6frK5jprz//4dXKsdMRdTvWU/2ez8T0aAOQK7vY4uGPR18YX1yuNij5+S+++Ob8ciX2tW3k/PxsfbJ+7ePMyx1nj9fcT+1oivPV6tzRePPl387XfHr8tX1vZ5fbL1+c/++zlTkKu+vDm+/8kzs1Fl7pLxX2X1Zqq89eb5T508nqJ8yOT67J+yEVccn9gtJSr7kahUgSpReIfBgT//Trr759zPN9Jf92moclBWoYJBfHiJLaNq799tO8NYunG/Jw/O3FFOYRT/qt2myXQGpuAXAQOGEhU3IsPKQluDy7uOzHl7+PFfilMtsFII+xMgJjGR7IVDxy570L8Mwn4Pn56kRc5etr8Oz89PLl2X2l1pOXx3KyPrGL6yL7p6+PNzz+5rw/+XVN4Qqejz+zcb6y4/LnwxHp6fBVOiiJ5MXz//jtpXkwQdiM+vkPh+O81zlCHoyRgIfTvMqqrGUcBnL+W7b5/qDkC89/Xxw/O3/5ilcnnrNfF2vz/R++fDSIstdETz3Zf/aCV+t7Gmm4bqQfcH7ffPdT7cOv+Oc7BY2r9d4K9wEF+G6bDbmPlFya8IgNPdX19OiwnGQvXP7WsXavGV4Ir30yb7XEW03gfzaT/QEn023vAWZ2v2na2heTsRWUHo0HdxucFtdQeqkgpJiEMnTALHl/DWXHWExDUkollWFtRKIyFpexMuXWchADROeIXAvhYrm6C1JUjQSk5IhKsHSsAYONq4RAqlCduJb9c7+2H9b9/IfbZh9zRYgYQik1cEvjQBKRPUjxaHKQa3psWQwkrG7zTVtnwTESJlu+iMAoJZiis6LS1K2jH0hCfw9O9OgW8h1dtovZh3Tr1X1SBmajYb0s9e4WrBUWZlZpo2IF228YO8YKVdLI2hEGcU21hdKXjoWanW43B9ZB2Xp2XrG//LsLWeMAAMmpapICsbayWMeqFSXVpKU6XoO2lA+M6TyI6x6a7b+rzNb4rdSWQrRBEKoVnvFoMRUYYFESJTCMnuj1tl3MJWMZxdxiThQMWi5AoeelY6mEGNzqSwImqD1zXOxIotodoxHZSXlo4LxnsSPNXcm5OwllJHB1cYT9+yg7owh3LWaYmgqgCufMi7c7OXICSiPwoAqjo+XFs9+qdIysnWJ3jPVVvQdc7CY8vpZpcKZEHC2jw+N+irhztOz8F0SIQH0hKrNTz8OAn6ff2+o52/HLmR2evj5ePf5No90qbaEoEcoYyiVQTLE0D8ptMRRhHGP06nbH7lw0Rly8n0gBSclCyWSd2AGAFmclKdSGUM0znRCGcwTjxZlENI2RPLmJJWoVKqUtnq9idXY1dNcx1zqiQN2/47zTraJoF3D5SkRHtxYb7Her37pi8CvX0nZsSf4GUhzSBsFGnsPZHdiIszSDvbUWvyH2zkZ6zOoEGqwDNYH9++QfZ8X5sdnnp+r3w6vfyua5Mw1Nzjor9BINP0WP9whM/3bp+8OXpZ98gPL6u3O0tSyikSWkgmSkteBwMrY82bVaWYuTpRiK9UzL2ZfWhDmmQADc2blqTsuZb/T0uxll7iPn3Gfz7dKxwCl5KQVir9njVHTyu7i2D9WpoCeUMXZKAZST7U/CdzLMykEKcRdU62FkhnAgdaMHeebBpGrvKPFTw01Io/TGkBC0u4na/jrRzuVrYKJmpVeWIlqU6oG0aD44wB/UEt6odZNoy4bUjWfFr2Mbi5HGSvIEr4Qyk2vROFpeXHAqynWIeSKrrfReHXIW59iM7BDYLdQUUjcdKS4vQ3JuuUSoDoA6NFNaLlcNhbm633TpEQMioR2Q0f8uCt03NNmafSwe7ztUC71VJF9FXVx2UQPMTKlhq53cNPQej4Ls2pYhVMRJd8H/adSDLTf7MJ+zYGGnIwTDBaTFcnmEDrGID1O09eo0KS/eFdBEmZRazdWlMxp8D7l2V7mNLGYB3PARCM4kFs9Y6blLKzX4QNEDWkuyuMotOceAwj2n2hzCJIf9+wI7tSweF91mR48Ne3HQKHU/TN8RbQtIShQlhh41QN3SywMAnmsl4Uffp3+7PldbbSw1KlPpqCGKpx+8eBvK1zK1lqtCKUTBs2RZHHupDPYR2tBe1XKzJIuzItk8rSTRjVZblZaHLt4bpjyitFCdJPYQPQojLc5kOtfGA0dUhB5773wPrnLHVhv1nhwxLA8GDKHS/oaNj6xCca9nQX7tqslWms2jBAdVVXxXrgOqfr8r1nuvglPVPB+BJc8jRLIw3mPv9SOtgj9yu/1UFX94VRxsGHLI2v2HjoFg8CnmfADA+liq47fM1XdXndNFBJzIEUmwolHj/l6AXb2C2C1SZgHqGUNNafnT+jQfDk+hqcnw3LRO2rp0LAw6rFgqNYoIO/e1xamfD2MjJdeOah1jOLVczMV9jkqpqhBsyqQ+5gPam4J6sodYbOQK4mx6cDqQxO99eOrBZH23KLNN+QJYgNzdamdpM8JI92gH3rmcGBlLzcoImjECWjmUqvn7IgIHuaQ3qug2tIQeio4QcJ7S0dpijwerKjBKHK03igkbLu/yRk02nx0zldi0utcvzpizImfxEcExJAwIERcjJFuEltJsMS4cR21ii5tmu3ry7dgPOYzZ5tqiHEox674s/XF6wc2qugfOMsrIxCObc9K5GbQ8iGLvXKlhmVu6JQEtrjgbgNMNG6XMxuV5VMM9ns7ZWRzLKVZRTrNZG1y8tnjnoMeAUHgIjs5WKUdYvjFlgfs8BgQUus4thIf0QWuRALN/tNboQFS4w2KaVpzizf7PhDCcyThS5sX0MbkwNBzKBIk4hibxAVqyAmYswqEncgqZIj6gCChaMlNVp5JkiZQZDwWIrlWh+R03ftRwdLdePx/NknAQZkidUFrCB/S/BHd4Ay2cO9TcI/NiIEkYW8BILdbh7pFCwcUAx0S5FsnRzNmHZwzGi/tynHtUiGzdcnMQYI/Ti921tpCrzs6jmD0pcr4L+3cSdjoY0QgEyBTBYDipKfKpD/DWKvvdx/38yiJ9+1aYQ6pVvivW4ZTY35XqvVfYwUabPVZJc54dVjH1/U1yH2eF/XEb7af6+sPr6+w0Nc/H+T3blZxCBN5/ksJHFm3eB1p9JOX1W6Zqa2cozk09qVHMsXhWEywv7rZI1ZO2PgJLykFGIqPFCaWnkeQD+GC9zWTXKC9O5lu1PIxTNejOeueT5Yv5KTYQYLE6OKdulcMDakfU55kFJpPL4xi54/6nQnf3oFvKlEVHTTzT064tHEYC+D789FCSvlt0uTqDpVkcNGL3pKrXUFXGA7J5M2Ufocm0WoIQhfdvrz4qDnCIC3qjsp61sWMPBpLUesdCtNjbQ80JIDjQBvYl5ep2shjRxED6fKI8zB7wgfEehahdWfKYqM8WQkxVnKGHsDwCNChioSG65eKA1MJipM1xHoIwdxxbjRAp13EgBa37svNH6QM36+qM5jYbGYrFntxIUlx+dBlWsw3n6Gi9SKlpcdmpoGUN0rsA1lAEeSx2zjRarf4vhAJNWyHsi50zx1olWxLoSXy+gvv9YrmcsngOUJsEHzV2S/iAgxA6gjOWUgnTSMOyE7/FKwkIXKinPBv9Z8HfZ285QWN16OEgIi0Npy/3eBvA7lNUiHB2P5CEFCZ057gfhHZ3q2uNI1OnzdmEUga0A4nEs/7Mz9/Wn38np2zfrdZVI4POPROcRsfRIaVrWe5iAXUEHX1I1qLYeflBRTHyPHoyedYuKXhy0MdiGKmaJTpniCXn0P2/vLxXyRMxBU8Puo7CzSULtHznICcOcZ49maZLKFLYvxO/exMs02gTQmge/InF8j0Y1s7RUmRLnAVKDU7GQ2+6X7YdrxVxl8+9tDYfPErgiJLu8bKY3YcqUigFQ84bKqPZc9r9gW+HZCaRPTXwtSxYqyO69P2rueuVOI6OLTFFDEOqA7DdI8++++UphQIMi0AykkoMWNr+tPbuITWFmW7PsUYsqWe8h/3ePeRsc0kdoGLMTd0GMyw+kkla7D3bTOeZRs5oS1vufLDtRT+/h+rPq/PLV5swExrMVymNiXw+uZFkGyVPLv7rRNXOfn7blrw4OdWVbQA4RGdZDpEkVFs253D9tj/alOcZzAcfHrcYkHPd1g9uXpmCabcWk9udVRjNZ2/HlVk4YIOoMFfN0sj9tiu32Bks5WzNenOICnD1wOCd6s1zKFPtjmmZe9AuGvfPSaKKMl+zNCTGBDq4tF1SDVAuUkus4DPTQ+j1Nl1/eYNegIYUbfOUufkf2j52dNsNQghUfUWbw7uk3qaF79fAIIS5os3/AnBkqGnXDXLcHN/d3BkL9mGBtvHtzhuQVrXNiywMSZPTsm3/y80bbDdtPUWLWEAqQCv8E0t9e/V82du1OzirRSplPgNoMWuH7ZFod4rFvUWmnBq34J4bZkTbpXeVKs7jJwqxu0zPJdw2R7+8gWZMpRWnyWTWe2p1yK4btDFf5RZMNLD/yOza7NegucYWzLWtwbmu1utT9fYGnj5kix4wMrm/G3oQqntv4CFB3N07g+PF3OMv6VaHf3NVNKzD/TM7T0kZW2ueuO9buei4E6OU0JpFtEZhSwDuFMuNw29hqG5TWpmk1Z0rFxTdLrj0VLSMVhJvi19334CdJWVNUVuoTioi73aJ6pkPgMWkzhZgHvOKeB+X8EXu8+y+6pmA+k12moajc8dGPNA8rBpIhv0+J0PIpmCVmqNZ9Kx7Byxt3BqcuMKIDtPApKFaKPtWLocKqurh3vkgI/s67jeoGPI8H4M6ONkjqDW1nWA2WyC1iBNXt79RqmHYf4Mehme5yRG24UQPD/a3Bp7NxLam5lFsNm+GDi4O77+BVqoh5egz6lJVZ+flNnvacqsW5rvfnG+U6n49CpXbItZ1OG7Gs5jRu0MsDop6B1oSE8ZUM883T7o2mnDcXLnttW/JwdFLWz3fTPz55friFYt9xWe2ycxebZOnua/kX3vCyWdqevX/q/nzv088V91ykL/z6eWkHxuJjn5iHCczEbv7D6ZQRxsV5s7Rm/8HlX783jt0AAA=&quot;"/>
    <we:property name="isFiltersActionButtonVisible" value="true"/>
    <we:property name="isVisualContainerHeaderHidden" value="false"/>
    <we:property name="pageDisplayName" value="&quot;Main_KPI&quot;"/>
    <we:property name="pageName" value="&quot;ReportSection16b73cde20cf3ed17b51&quot;"/>
    <we:property name="pptInsertionSessionID" value="&quot;ED875F5B-53AD-43F1-8828-A308B0F229C7&quot;"/>
    <we:property name="reportEmbeddedTime" value="&quot;2024-07-19T14:43:47.436Z&quot;"/>
    <we:property name="reportName" value="&quot;Wavecon_dashboard_analysis1&quot;"/>
    <we:property name="reportState" value="&quot;CONNECTED&quot;"/>
    <we:property name="reportUrl" value="&quot;/groups/me/reports/07021e1b-22a5-4c58-9b0d-4499f3e2aad8/ReportSection16b73cde20cf3ed17b51?pbi_source=storytelling_addin&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549</TotalTime>
  <Words>713</Words>
  <Application>Microsoft Office PowerPoint</Application>
  <PresentationFormat>Custom</PresentationFormat>
  <Paragraphs>71</Paragraphs>
  <Slides>12</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ADLaM Display</vt:lpstr>
      <vt:lpstr>Aptos</vt:lpstr>
      <vt:lpstr>Aptos Black</vt:lpstr>
      <vt:lpstr>Aptos Display</vt:lpstr>
      <vt:lpstr>Arial</vt:lpstr>
      <vt:lpstr>Bahnschrift</vt:lpstr>
      <vt:lpstr>DroidSerif-Bold</vt:lpstr>
      <vt:lpstr>manrope</vt:lpstr>
      <vt:lpstr>Spline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Sriarj  A</cp:lastModifiedBy>
  <cp:revision>37</cp:revision>
  <dcterms:created xsi:type="dcterms:W3CDTF">2024-07-19T09:49:16Z</dcterms:created>
  <dcterms:modified xsi:type="dcterms:W3CDTF">2024-07-20T13:38:14Z</dcterms:modified>
</cp:coreProperties>
</file>