
<file path=[Content_Types].xml><?xml version="1.0" encoding="utf-8"?>
<Types xmlns="http://schemas.openxmlformats.org/package/2006/content-types">
  <Default Extension="jfif" ContentType="image/jpeg"/>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1" r:id="rId1"/>
  </p:sldMasterIdLst>
  <p:sldIdLst>
    <p:sldId id="256" r:id="rId2"/>
    <p:sldId id="286" r:id="rId3"/>
    <p:sldId id="258" r:id="rId4"/>
    <p:sldId id="287" r:id="rId5"/>
    <p:sldId id="259" r:id="rId6"/>
    <p:sldId id="288" r:id="rId7"/>
    <p:sldId id="289" r:id="rId8"/>
    <p:sldId id="290" r:id="rId9"/>
    <p:sldId id="291" r:id="rId10"/>
    <p:sldId id="292" r:id="rId11"/>
    <p:sldId id="293" r:id="rId12"/>
    <p:sldId id="294" r:id="rId13"/>
    <p:sldId id="295" r:id="rId14"/>
    <p:sldId id="316" r:id="rId15"/>
    <p:sldId id="261" r:id="rId16"/>
    <p:sldId id="296" r:id="rId17"/>
    <p:sldId id="297" r:id="rId18"/>
    <p:sldId id="298" r:id="rId19"/>
    <p:sldId id="299" r:id="rId20"/>
    <p:sldId id="268" r:id="rId21"/>
    <p:sldId id="300" r:id="rId22"/>
    <p:sldId id="301" r:id="rId23"/>
    <p:sldId id="302" r:id="rId24"/>
    <p:sldId id="303" r:id="rId25"/>
    <p:sldId id="304" r:id="rId26"/>
    <p:sldId id="310" r:id="rId27"/>
    <p:sldId id="312" r:id="rId28"/>
    <p:sldId id="311" r:id="rId29"/>
    <p:sldId id="305" r:id="rId30"/>
    <p:sldId id="277" r:id="rId31"/>
    <p:sldId id="279" r:id="rId32"/>
    <p:sldId id="282" r:id="rId33"/>
    <p:sldId id="280" r:id="rId34"/>
    <p:sldId id="271" r:id="rId35"/>
    <p:sldId id="269" r:id="rId36"/>
    <p:sldId id="285" r:id="rId37"/>
    <p:sldId id="278" r:id="rId38"/>
    <p:sldId id="281" r:id="rId39"/>
    <p:sldId id="283" r:id="rId40"/>
    <p:sldId id="284" r:id="rId41"/>
    <p:sldId id="272" r:id="rId42"/>
    <p:sldId id="309" r:id="rId43"/>
    <p:sldId id="313" r:id="rId44"/>
    <p:sldId id="267" r:id="rId45"/>
    <p:sldId id="270" r:id="rId46"/>
    <p:sldId id="314" r:id="rId47"/>
    <p:sldId id="315" r:id="rId48"/>
    <p:sldId id="266" r:id="rId49"/>
    <p:sldId id="273" r:id="rId50"/>
    <p:sldId id="274" r:id="rId51"/>
    <p:sldId id="275" r:id="rId52"/>
    <p:sldId id="276" r:id="rId53"/>
    <p:sldId id="262" r:id="rId54"/>
    <p:sldId id="265" r:id="rId55"/>
    <p:sldId id="263" r:id="rId56"/>
    <p:sldId id="26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49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0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8265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9118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406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9629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5437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92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796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015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190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8540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4067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252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7713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11/17/2021</a:t>
            </a:fld>
            <a:endParaRPr lang="en-US" dirty="0"/>
          </a:p>
        </p:txBody>
      </p:sp>
    </p:spTree>
    <p:extLst>
      <p:ext uri="{BB962C8B-B14F-4D97-AF65-F5344CB8AC3E}">
        <p14:creationId xmlns:p14="http://schemas.microsoft.com/office/powerpoint/2010/main" val="416941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720497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fif"/><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B33DA73-0FBF-4E1B-9D9E-85C3AEE09FA5}"/>
              </a:ext>
            </a:extLst>
          </p:cNvPr>
          <p:cNvSpPr txBox="1"/>
          <p:nvPr/>
        </p:nvSpPr>
        <p:spPr>
          <a:xfrm>
            <a:off x="723527" y="217656"/>
            <a:ext cx="8188780" cy="1323439"/>
          </a:xfrm>
          <a:prstGeom prst="rect">
            <a:avLst/>
          </a:prstGeom>
          <a:noFill/>
        </p:spPr>
        <p:txBody>
          <a:bodyPr wrap="none" rtlCol="0">
            <a:spAutoFit/>
          </a:bodyPr>
          <a:lstStyle/>
          <a:p>
            <a:pPr algn="ctr"/>
            <a:r>
              <a:rPr lang="en-IN" sz="4000" dirty="0"/>
              <a:t>AGRO-INTELLIGENT SYSTEM USING </a:t>
            </a:r>
          </a:p>
          <a:p>
            <a:pPr algn="ctr"/>
            <a:r>
              <a:rPr lang="en-IN" sz="4000" dirty="0"/>
              <a:t>MACHINE LEARNING</a:t>
            </a:r>
          </a:p>
        </p:txBody>
      </p:sp>
      <p:sp>
        <p:nvSpPr>
          <p:cNvPr id="9" name="TextBox 8">
            <a:extLst>
              <a:ext uri="{FF2B5EF4-FFF2-40B4-BE49-F238E27FC236}">
                <a16:creationId xmlns:a16="http://schemas.microsoft.com/office/drawing/2014/main" id="{E56BAB56-D788-4875-AB48-B76D2C45C3D8}"/>
              </a:ext>
            </a:extLst>
          </p:cNvPr>
          <p:cNvSpPr txBox="1"/>
          <p:nvPr/>
        </p:nvSpPr>
        <p:spPr>
          <a:xfrm>
            <a:off x="577390" y="3839577"/>
            <a:ext cx="4909009" cy="2800767"/>
          </a:xfrm>
          <a:prstGeom prst="rect">
            <a:avLst/>
          </a:prstGeom>
          <a:noFill/>
        </p:spPr>
        <p:txBody>
          <a:bodyPr wrap="square" rtlCol="0">
            <a:spAutoFit/>
          </a:bodyPr>
          <a:lstStyle/>
          <a:p>
            <a:r>
              <a:rPr lang="en-IN" sz="3200" dirty="0"/>
              <a:t>BY</a:t>
            </a:r>
          </a:p>
          <a:p>
            <a:endParaRPr lang="en-IN" sz="3200" dirty="0"/>
          </a:p>
          <a:p>
            <a:r>
              <a:rPr lang="en-IN" sz="2800" dirty="0"/>
              <a:t>SRIRAJA.B	(19104157)	</a:t>
            </a:r>
          </a:p>
          <a:p>
            <a:r>
              <a:rPr lang="en-IN" sz="2800" dirty="0"/>
              <a:t>TAMIL SELVAN.S (19104165)</a:t>
            </a:r>
          </a:p>
          <a:p>
            <a:r>
              <a:rPr lang="en-IN" sz="2800"/>
              <a:t>THAVAPRAKASH</a:t>
            </a:r>
            <a:r>
              <a:rPr lang="en-IN" sz="2800" dirty="0"/>
              <a:t>.S(19104167)</a:t>
            </a:r>
          </a:p>
          <a:p>
            <a:r>
              <a:rPr lang="en-IN" sz="2800" dirty="0"/>
              <a:t>VIGNESH.K	(19104170)</a:t>
            </a:r>
          </a:p>
        </p:txBody>
      </p:sp>
      <p:pic>
        <p:nvPicPr>
          <p:cNvPr id="10" name="Picture 9">
            <a:extLst>
              <a:ext uri="{FF2B5EF4-FFF2-40B4-BE49-F238E27FC236}">
                <a16:creationId xmlns:a16="http://schemas.microsoft.com/office/drawing/2014/main" id="{DDD3AAB2-32C6-4A35-B9BB-228719710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761" b="92609" l="10000" r="90000">
                        <a14:foregroundMark x1="72778" y1="33587" x2="69111" y2="38696"/>
                        <a14:foregroundMark x1="60000" y1="41196" x2="60000" y2="41196"/>
                        <a14:foregroundMark x1="62889" y1="48913" x2="62889" y2="48913"/>
                        <a14:foregroundMark x1="59667" y1="56522" x2="59667" y2="56522"/>
                        <a14:foregroundMark x1="62000" y1="66087" x2="62000" y2="66087"/>
                        <a14:foregroundMark x1="72111" y1="62283" x2="72111" y2="62283"/>
                        <a14:foregroundMark x1="75667" y1="48913" x2="75667" y2="48913"/>
                        <a14:foregroundMark x1="50889" y1="92609" x2="50889" y2="92609"/>
                        <a14:foregroundMark x1="50889" y1="5761" x2="50889" y2="5761"/>
                        <a14:backgroundMark x1="51778" y1="4565" x2="51778" y2="4565"/>
                        <a14:backgroundMark x1="51111" y1="95543" x2="51111" y2="95543"/>
                        <a14:backgroundMark x1="50556" y1="94891" x2="50556" y2="94891"/>
                        <a14:backgroundMark x1="50556" y1="94891" x2="50556" y2="94891"/>
                        <a14:backgroundMark x1="50000" y1="8043" x2="50000" y2="8043"/>
                        <a14:backgroundMark x1="50000" y1="8043" x2="50000" y2="8043"/>
                      </a14:backgroundRemoval>
                    </a14:imgEffect>
                  </a14:imgLayer>
                </a14:imgProps>
              </a:ext>
            </a:extLst>
          </a:blip>
          <a:stretch>
            <a:fillRect/>
          </a:stretch>
        </p:blipFill>
        <p:spPr>
          <a:xfrm>
            <a:off x="7973788" y="1510317"/>
            <a:ext cx="1754840" cy="1793836"/>
          </a:xfrm>
          <a:prstGeom prst="rect">
            <a:avLst/>
          </a:prstGeom>
        </p:spPr>
      </p:pic>
      <p:pic>
        <p:nvPicPr>
          <p:cNvPr id="11" name="Picture 10">
            <a:extLst>
              <a:ext uri="{FF2B5EF4-FFF2-40B4-BE49-F238E27FC236}">
                <a16:creationId xmlns:a16="http://schemas.microsoft.com/office/drawing/2014/main" id="{653BE294-9218-43D6-B85E-1E714754A5B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6200" b="93400" l="10000" r="90000">
                        <a14:foregroundMark x1="49022" y1="18600" x2="49022" y2="18600"/>
                        <a14:foregroundMark x1="53043" y1="12600" x2="53043" y2="12600"/>
                        <a14:foregroundMark x1="50109" y1="6200" x2="50109" y2="6200"/>
                        <a14:foregroundMark x1="50109" y1="6200" x2="50109" y2="6200"/>
                        <a14:foregroundMark x1="60000" y1="14800" x2="60000" y2="14800"/>
                        <a14:foregroundMark x1="30435" y1="19600" x2="30435" y2="19600"/>
                        <a14:foregroundMark x1="27935" y1="18800" x2="27935" y2="18800"/>
                        <a14:foregroundMark x1="25870" y1="27400" x2="25870" y2="27400"/>
                        <a14:foregroundMark x1="25870" y1="23600" x2="25870" y2="23600"/>
                        <a14:foregroundMark x1="33804" y1="39400" x2="33804" y2="39400"/>
                        <a14:foregroundMark x1="72609" y1="60600" x2="72609" y2="60600"/>
                        <a14:foregroundMark x1="44674" y1="93400" x2="44674" y2="93400"/>
                        <a14:foregroundMark x1="32283" y1="77400" x2="32283" y2="77400"/>
                        <a14:foregroundMark x1="27826" y1="59000" x2="27826" y2="59000"/>
                        <a14:foregroundMark x1="34783" y1="22000" x2="34783" y2="22000"/>
                        <a14:foregroundMark x1="41957" y1="14200" x2="41957" y2="14200"/>
                        <a14:foregroundMark x1="41196" y1="14200" x2="41196" y2="14200"/>
                        <a14:foregroundMark x1="38261" y1="17200" x2="38261" y2="17200"/>
                        <a14:foregroundMark x1="36522" y1="19400" x2="36522" y2="19400"/>
                        <a14:foregroundMark x1="27609" y1="34200" x2="27609" y2="34200"/>
                        <a14:foregroundMark x1="47283" y1="11200" x2="47283" y2="11200"/>
                      </a14:backgroundRemoval>
                    </a14:imgEffect>
                  </a14:imgLayer>
                </a14:imgProps>
              </a:ext>
            </a:extLst>
          </a:blip>
          <a:stretch>
            <a:fillRect/>
          </a:stretch>
        </p:blipFill>
        <p:spPr>
          <a:xfrm>
            <a:off x="2080792" y="2063190"/>
            <a:ext cx="5136572" cy="2791615"/>
          </a:xfrm>
          <a:prstGeom prst="rect">
            <a:avLst/>
          </a:prstGeom>
        </p:spPr>
      </p:pic>
      <p:sp>
        <p:nvSpPr>
          <p:cNvPr id="12" name="TextBox 11">
            <a:extLst>
              <a:ext uri="{FF2B5EF4-FFF2-40B4-BE49-F238E27FC236}">
                <a16:creationId xmlns:a16="http://schemas.microsoft.com/office/drawing/2014/main" id="{E650FD1E-E797-4840-9801-53AD15695406}"/>
              </a:ext>
            </a:extLst>
          </p:cNvPr>
          <p:cNvSpPr txBox="1"/>
          <p:nvPr/>
        </p:nvSpPr>
        <p:spPr>
          <a:xfrm>
            <a:off x="6433141" y="4063737"/>
            <a:ext cx="3223959" cy="2246769"/>
          </a:xfrm>
          <a:prstGeom prst="rect">
            <a:avLst/>
          </a:prstGeom>
          <a:noFill/>
        </p:spPr>
        <p:txBody>
          <a:bodyPr wrap="none" rtlCol="0">
            <a:spAutoFit/>
          </a:bodyPr>
          <a:lstStyle/>
          <a:p>
            <a:r>
              <a:rPr lang="en-IN" sz="2800" dirty="0"/>
              <a:t>Guided By</a:t>
            </a:r>
          </a:p>
          <a:p>
            <a:endParaRPr lang="en-IN" sz="2800" dirty="0"/>
          </a:p>
          <a:p>
            <a:r>
              <a:rPr lang="en-IN" sz="2800" dirty="0"/>
              <a:t>T.K.P.Rajagopal</a:t>
            </a:r>
          </a:p>
          <a:p>
            <a:r>
              <a:rPr lang="en-IN" sz="2800" dirty="0"/>
              <a:t>Asst.Professor </a:t>
            </a:r>
          </a:p>
          <a:p>
            <a:r>
              <a:rPr lang="en-IN" sz="2800" dirty="0"/>
              <a:t>Department of CSE</a:t>
            </a:r>
          </a:p>
        </p:txBody>
      </p:sp>
    </p:spTree>
    <p:extLst>
      <p:ext uri="{BB962C8B-B14F-4D97-AF65-F5344CB8AC3E}">
        <p14:creationId xmlns:p14="http://schemas.microsoft.com/office/powerpoint/2010/main" val="119764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44D083-F9F6-45F1-9EE9-C60A62870F7B}"/>
              </a:ext>
            </a:extLst>
          </p:cNvPr>
          <p:cNvSpPr txBox="1"/>
          <p:nvPr/>
        </p:nvSpPr>
        <p:spPr>
          <a:xfrm>
            <a:off x="259772" y="2376533"/>
            <a:ext cx="9416889" cy="3477875"/>
          </a:xfrm>
          <a:prstGeom prst="rect">
            <a:avLst/>
          </a:prstGeom>
          <a:noFill/>
        </p:spPr>
        <p:txBody>
          <a:bodyPr wrap="square" rtlCol="0">
            <a:spAutoFit/>
          </a:bodyPr>
          <a:lstStyle/>
          <a:p>
            <a:r>
              <a:rPr lang="en-IN" sz="2000" dirty="0"/>
              <a:t>		Reinforcement learning is an area of machine learning concerned with how software agents ought to take actions in an environment so as to maximize some notion of cumulative reward. </a:t>
            </a:r>
          </a:p>
          <a:p>
            <a:endParaRPr lang="en-IN" sz="2000" dirty="0"/>
          </a:p>
          <a:p>
            <a:r>
              <a:rPr lang="en-IN" sz="2000" dirty="0"/>
              <a:t>		Due to its generality, the field is studied in many other disciplines, such as game theory, control theory, operations research, information theory, simulation-based optimization, multi-agent systems, swarm intelligence, statistics and genetic algorithms. </a:t>
            </a:r>
          </a:p>
          <a:p>
            <a:endParaRPr lang="en-IN" sz="2000" dirty="0"/>
          </a:p>
          <a:p>
            <a:r>
              <a:rPr lang="en-IN" sz="2000" dirty="0"/>
              <a:t>		In machine learning, the environment is typically represented as a Markov decision process (MDP). </a:t>
            </a:r>
          </a:p>
        </p:txBody>
      </p:sp>
      <p:sp>
        <p:nvSpPr>
          <p:cNvPr id="6" name="TextBox 5">
            <a:extLst>
              <a:ext uri="{FF2B5EF4-FFF2-40B4-BE49-F238E27FC236}">
                <a16:creationId xmlns:a16="http://schemas.microsoft.com/office/drawing/2014/main" id="{9D961EE9-0D36-489B-904C-8D80F1A08AA5}"/>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7" name="TextBox 6">
            <a:extLst>
              <a:ext uri="{FF2B5EF4-FFF2-40B4-BE49-F238E27FC236}">
                <a16:creationId xmlns:a16="http://schemas.microsoft.com/office/drawing/2014/main" id="{F796B7D6-7B6F-42E7-B4F8-69EB7C9FDEAC}"/>
              </a:ext>
            </a:extLst>
          </p:cNvPr>
          <p:cNvSpPr txBox="1"/>
          <p:nvPr/>
        </p:nvSpPr>
        <p:spPr>
          <a:xfrm>
            <a:off x="259772" y="1334701"/>
            <a:ext cx="4809378" cy="584775"/>
          </a:xfrm>
          <a:prstGeom prst="rect">
            <a:avLst/>
          </a:prstGeom>
          <a:noFill/>
        </p:spPr>
        <p:txBody>
          <a:bodyPr wrap="square" rtlCol="0">
            <a:spAutoFit/>
          </a:bodyPr>
          <a:lstStyle/>
          <a:p>
            <a:r>
              <a:rPr lang="en-IN" sz="3200" dirty="0"/>
              <a:t>Reinforcement learning</a:t>
            </a:r>
          </a:p>
        </p:txBody>
      </p:sp>
    </p:spTree>
    <p:extLst>
      <p:ext uri="{BB962C8B-B14F-4D97-AF65-F5344CB8AC3E}">
        <p14:creationId xmlns:p14="http://schemas.microsoft.com/office/powerpoint/2010/main" val="264150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EAA7F-F95F-4184-AB9B-8A5C93943AD2}"/>
              </a:ext>
            </a:extLst>
          </p:cNvPr>
          <p:cNvSpPr txBox="1"/>
          <p:nvPr/>
        </p:nvSpPr>
        <p:spPr>
          <a:xfrm>
            <a:off x="259772" y="2245746"/>
            <a:ext cx="9416889" cy="4401205"/>
          </a:xfrm>
          <a:prstGeom prst="rect">
            <a:avLst/>
          </a:prstGeom>
          <a:noFill/>
        </p:spPr>
        <p:txBody>
          <a:bodyPr wrap="square" rtlCol="0">
            <a:spAutoFit/>
          </a:bodyPr>
          <a:lstStyle/>
          <a:p>
            <a:r>
              <a:rPr lang="en-IN" sz="2000" dirty="0"/>
              <a:t>		Agriculture is the practice of cultivating plants and livestock. Agriculture was the key development in the rise of sedentary human civilization, whereby farming of domesticated species created food surpluses that enabled people to live in cities. </a:t>
            </a:r>
          </a:p>
          <a:p>
            <a:endParaRPr lang="en-IN" sz="2000" dirty="0"/>
          </a:p>
          <a:p>
            <a:r>
              <a:rPr lang="en-IN" sz="2000" dirty="0"/>
              <a:t>		The history of agriculture began thousands of years ago. After gathering wild grains beginning at least 105,000 years ago, nascent farmers began to plant them around 11,500 years ago. Pigs, sheep, and cattle were domesticated over 10,000 years ago. </a:t>
            </a:r>
          </a:p>
          <a:p>
            <a:r>
              <a:rPr lang="en-IN" sz="2000" dirty="0"/>
              <a:t>		</a:t>
            </a:r>
          </a:p>
          <a:p>
            <a:r>
              <a:rPr lang="en-IN" sz="2000" dirty="0"/>
              <a:t>		Plants were independently cultivated in at least 11 regions of the world. Industrial agriculture based on large-scale monoculture in the twentieth century came to dominate agricultural output, though about 2 billion people still depended on subsistence agriculture. </a:t>
            </a:r>
          </a:p>
        </p:txBody>
      </p:sp>
      <p:sp>
        <p:nvSpPr>
          <p:cNvPr id="3" name="TextBox 2">
            <a:extLst>
              <a:ext uri="{FF2B5EF4-FFF2-40B4-BE49-F238E27FC236}">
                <a16:creationId xmlns:a16="http://schemas.microsoft.com/office/drawing/2014/main" id="{CBBCBE00-438B-4680-A647-7E522DCBFAC0}"/>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4" name="TextBox 3">
            <a:extLst>
              <a:ext uri="{FF2B5EF4-FFF2-40B4-BE49-F238E27FC236}">
                <a16:creationId xmlns:a16="http://schemas.microsoft.com/office/drawing/2014/main" id="{C73E016A-F9B7-4648-9C76-2C430C49C623}"/>
              </a:ext>
            </a:extLst>
          </p:cNvPr>
          <p:cNvSpPr txBox="1"/>
          <p:nvPr/>
        </p:nvSpPr>
        <p:spPr>
          <a:xfrm>
            <a:off x="259772" y="1334701"/>
            <a:ext cx="2233304" cy="584775"/>
          </a:xfrm>
          <a:prstGeom prst="rect">
            <a:avLst/>
          </a:prstGeom>
          <a:noFill/>
        </p:spPr>
        <p:txBody>
          <a:bodyPr wrap="none" rtlCol="0">
            <a:spAutoFit/>
          </a:bodyPr>
          <a:lstStyle/>
          <a:p>
            <a:r>
              <a:rPr lang="en-IN" sz="3200" dirty="0"/>
              <a:t>Agriculture</a:t>
            </a:r>
          </a:p>
        </p:txBody>
      </p:sp>
    </p:spTree>
    <p:extLst>
      <p:ext uri="{BB962C8B-B14F-4D97-AF65-F5344CB8AC3E}">
        <p14:creationId xmlns:p14="http://schemas.microsoft.com/office/powerpoint/2010/main" val="9746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E48A7-D182-431C-8BBE-6BA14E1EB0AB}"/>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5" name="TextBox 4">
            <a:extLst>
              <a:ext uri="{FF2B5EF4-FFF2-40B4-BE49-F238E27FC236}">
                <a16:creationId xmlns:a16="http://schemas.microsoft.com/office/drawing/2014/main" id="{B36D5F3D-A29D-428B-9B7D-F3E8F26BF867}"/>
              </a:ext>
            </a:extLst>
          </p:cNvPr>
          <p:cNvSpPr txBox="1"/>
          <p:nvPr/>
        </p:nvSpPr>
        <p:spPr>
          <a:xfrm>
            <a:off x="259772" y="1334701"/>
            <a:ext cx="2233304" cy="584775"/>
          </a:xfrm>
          <a:prstGeom prst="rect">
            <a:avLst/>
          </a:prstGeom>
          <a:noFill/>
        </p:spPr>
        <p:txBody>
          <a:bodyPr wrap="none" rtlCol="0">
            <a:spAutoFit/>
          </a:bodyPr>
          <a:lstStyle/>
          <a:p>
            <a:r>
              <a:rPr lang="en-IN" sz="3200" dirty="0"/>
              <a:t>Agriculture</a:t>
            </a:r>
          </a:p>
        </p:txBody>
      </p:sp>
      <p:sp>
        <p:nvSpPr>
          <p:cNvPr id="6" name="TextBox 5">
            <a:extLst>
              <a:ext uri="{FF2B5EF4-FFF2-40B4-BE49-F238E27FC236}">
                <a16:creationId xmlns:a16="http://schemas.microsoft.com/office/drawing/2014/main" id="{512278F8-D21E-4B5B-98BB-3F31CB197775}"/>
              </a:ext>
            </a:extLst>
          </p:cNvPr>
          <p:cNvSpPr txBox="1"/>
          <p:nvPr/>
        </p:nvSpPr>
        <p:spPr>
          <a:xfrm>
            <a:off x="259772" y="2376533"/>
            <a:ext cx="9416889" cy="3170099"/>
          </a:xfrm>
          <a:prstGeom prst="rect">
            <a:avLst/>
          </a:prstGeom>
          <a:noFill/>
        </p:spPr>
        <p:txBody>
          <a:bodyPr wrap="square" rtlCol="0">
            <a:spAutoFit/>
          </a:bodyPr>
          <a:lstStyle/>
          <a:p>
            <a:r>
              <a:rPr lang="en-IN" sz="2000" dirty="0"/>
              <a:t>				Plants were independently cultivated in at least 11 regions of the world. Industrial agriculture based on large-scale monoculture in the twentieth century came to dominate agricultural output, though about 2 billion people still depended on subsistence agriculture. </a:t>
            </a:r>
          </a:p>
          <a:p>
            <a:endParaRPr lang="en-IN" sz="2000" dirty="0"/>
          </a:p>
          <a:p>
            <a:r>
              <a:rPr lang="en-IN" sz="2000" dirty="0"/>
              <a:t>				The major agricultural products can be broadly grouped into foods, fibres, fuels and raw materials (such as rubber). </a:t>
            </a:r>
          </a:p>
          <a:p>
            <a:endParaRPr lang="en-IN" sz="2000" dirty="0"/>
          </a:p>
          <a:p>
            <a:r>
              <a:rPr lang="en-IN" sz="2000" dirty="0"/>
              <a:t>				Food classes include cereals (grains), vegetables, fruits, oils, meat, milk, eggs and fungi.</a:t>
            </a:r>
          </a:p>
        </p:txBody>
      </p:sp>
    </p:spTree>
    <p:extLst>
      <p:ext uri="{BB962C8B-B14F-4D97-AF65-F5344CB8AC3E}">
        <p14:creationId xmlns:p14="http://schemas.microsoft.com/office/powerpoint/2010/main" val="311104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EF565-591C-41D3-8C5B-8433E048D430}"/>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3" name="TextBox 2">
            <a:extLst>
              <a:ext uri="{FF2B5EF4-FFF2-40B4-BE49-F238E27FC236}">
                <a16:creationId xmlns:a16="http://schemas.microsoft.com/office/drawing/2014/main" id="{9FF91425-18B4-4385-BFAA-2DAC50347EAD}"/>
              </a:ext>
            </a:extLst>
          </p:cNvPr>
          <p:cNvSpPr txBox="1"/>
          <p:nvPr/>
        </p:nvSpPr>
        <p:spPr>
          <a:xfrm>
            <a:off x="259772" y="1334701"/>
            <a:ext cx="5966698" cy="584775"/>
          </a:xfrm>
          <a:prstGeom prst="rect">
            <a:avLst/>
          </a:prstGeom>
          <a:noFill/>
        </p:spPr>
        <p:txBody>
          <a:bodyPr wrap="none" rtlCol="0">
            <a:spAutoFit/>
          </a:bodyPr>
          <a:lstStyle/>
          <a:p>
            <a:r>
              <a:rPr lang="en-IN" sz="3200" dirty="0"/>
              <a:t>Machine learning in agriculture</a:t>
            </a:r>
          </a:p>
        </p:txBody>
      </p:sp>
      <p:sp>
        <p:nvSpPr>
          <p:cNvPr id="4" name="TextBox 3">
            <a:extLst>
              <a:ext uri="{FF2B5EF4-FFF2-40B4-BE49-F238E27FC236}">
                <a16:creationId xmlns:a16="http://schemas.microsoft.com/office/drawing/2014/main" id="{864467ED-14A3-4CEC-8857-234919F6298F}"/>
              </a:ext>
            </a:extLst>
          </p:cNvPr>
          <p:cNvSpPr txBox="1"/>
          <p:nvPr/>
        </p:nvSpPr>
        <p:spPr>
          <a:xfrm>
            <a:off x="259772" y="2376533"/>
            <a:ext cx="9416889" cy="3785652"/>
          </a:xfrm>
          <a:prstGeom prst="rect">
            <a:avLst/>
          </a:prstGeom>
          <a:noFill/>
        </p:spPr>
        <p:txBody>
          <a:bodyPr wrap="square" rtlCol="0">
            <a:spAutoFit/>
          </a:bodyPr>
          <a:lstStyle/>
          <a:p>
            <a:r>
              <a:rPr lang="en-IN" sz="2000" dirty="0"/>
              <a:t>		Machine learning is evolving along with big data technologies and other fast computing devices.</a:t>
            </a:r>
          </a:p>
          <a:p>
            <a:r>
              <a:rPr lang="en-IN" sz="2000" dirty="0"/>
              <a:t>		</a:t>
            </a:r>
          </a:p>
          <a:p>
            <a:r>
              <a:rPr lang="en-IN" sz="2000" dirty="0"/>
              <a:t>		 They are growing to create new opportunities to understand the various data processes related to the environmental functions of agriculture.</a:t>
            </a:r>
          </a:p>
          <a:p>
            <a:r>
              <a:rPr lang="en-IN" sz="2000" dirty="0"/>
              <a:t>		</a:t>
            </a:r>
          </a:p>
          <a:p>
            <a:r>
              <a:rPr lang="en-IN" sz="2000" dirty="0"/>
              <a:t>		 Machine learning can be defined as the scientific method that will allow machines the ability to learn without programming the devices. </a:t>
            </a:r>
          </a:p>
          <a:p>
            <a:r>
              <a:rPr lang="en-IN" sz="2000" dirty="0"/>
              <a:t>		</a:t>
            </a:r>
          </a:p>
          <a:p>
            <a:r>
              <a:rPr lang="en-IN" sz="2000" dirty="0"/>
              <a:t>		Machine learning is used in various scientific areas such as Bioinformatics, Biochemistry, Medicines, Meteorology, Economic Sciences, Robotics, Food Security and Climatology. </a:t>
            </a:r>
          </a:p>
        </p:txBody>
      </p:sp>
    </p:spTree>
    <p:extLst>
      <p:ext uri="{BB962C8B-B14F-4D97-AF65-F5344CB8AC3E}">
        <p14:creationId xmlns:p14="http://schemas.microsoft.com/office/powerpoint/2010/main" val="353937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8BB75-1AEB-429A-9997-C64C989263F3}"/>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3" name="TextBox 2">
            <a:extLst>
              <a:ext uri="{FF2B5EF4-FFF2-40B4-BE49-F238E27FC236}">
                <a16:creationId xmlns:a16="http://schemas.microsoft.com/office/drawing/2014/main" id="{B9BE2907-FF52-42C1-B4F9-2E6384795326}"/>
              </a:ext>
            </a:extLst>
          </p:cNvPr>
          <p:cNvSpPr txBox="1"/>
          <p:nvPr/>
        </p:nvSpPr>
        <p:spPr>
          <a:xfrm>
            <a:off x="259772" y="1096056"/>
            <a:ext cx="10519226" cy="6863417"/>
          </a:xfrm>
          <a:prstGeom prst="rect">
            <a:avLst/>
          </a:prstGeom>
          <a:noFill/>
        </p:spPr>
        <p:txBody>
          <a:bodyPr wrap="none" rtlCol="0">
            <a:spAutoFit/>
          </a:bodyPr>
          <a:lstStyle/>
          <a:p>
            <a:r>
              <a:rPr lang="en-IN" sz="2000" dirty="0"/>
              <a:t>				Owing to increasing population, the demand for crop production is </a:t>
            </a:r>
          </a:p>
          <a:p>
            <a:r>
              <a:rPr lang="en-IN" sz="2000" dirty="0"/>
              <a:t>increasing. On the other hand, the available land area for agriculture is decreasing </a:t>
            </a:r>
          </a:p>
          <a:p>
            <a:r>
              <a:rPr lang="en-IN" sz="2000" dirty="0"/>
              <a:t>day by day. </a:t>
            </a:r>
          </a:p>
          <a:p>
            <a:r>
              <a:rPr lang="en-IN" sz="2000" dirty="0"/>
              <a:t>				Moreover, one-third of the total food is wasted due to various factors </a:t>
            </a:r>
          </a:p>
          <a:p>
            <a:r>
              <a:rPr lang="en-IN" sz="2000" dirty="0"/>
              <a:t>such as climate change, selection of unsuitable crop, low fertile soil, pest, etc.</a:t>
            </a:r>
          </a:p>
          <a:p>
            <a:endParaRPr lang="en-IN" sz="2000" dirty="0"/>
          </a:p>
          <a:p>
            <a:r>
              <a:rPr lang="en-IN" sz="2000" dirty="0"/>
              <a:t>				Crop yield rate depends upon various parameters such as the </a:t>
            </a:r>
          </a:p>
          <a:p>
            <a:r>
              <a:rPr lang="en-IN" sz="2000" dirty="0"/>
              <a:t>geography of area, soil type, soil nutrients, soil pH value, weather condition, etc.</a:t>
            </a:r>
          </a:p>
          <a:p>
            <a:r>
              <a:rPr lang="en-IN" sz="2000" dirty="0"/>
              <a:t>The combination of these parameters can be used for selection </a:t>
            </a:r>
          </a:p>
          <a:p>
            <a:r>
              <a:rPr lang="en-IN" sz="2000" dirty="0"/>
              <a:t>of suitable crops for a farm or land to gain maximum yield. </a:t>
            </a:r>
          </a:p>
          <a:p>
            <a:endParaRPr lang="en-IN" sz="2000" dirty="0"/>
          </a:p>
          <a:p>
            <a:r>
              <a:rPr lang="en-IN" sz="2000" dirty="0"/>
              <a:t>					In this manuscript, soil and weather parameters such as soil type, </a:t>
            </a:r>
          </a:p>
          <a:p>
            <a:r>
              <a:rPr lang="en-IN" sz="2000" dirty="0"/>
              <a:t>soil fertility, soil pH, maximum temperature, minimum temperature, rainfall are </a:t>
            </a:r>
          </a:p>
          <a:p>
            <a:r>
              <a:rPr lang="en-IN" sz="2000" dirty="0"/>
              <a:t>used to identify suitable crops for specified farm or land</a:t>
            </a:r>
          </a:p>
          <a:p>
            <a:endParaRPr lang="en-IN" sz="2000" dirty="0"/>
          </a:p>
          <a:p>
            <a:r>
              <a:rPr lang="en-IN" sz="2000" dirty="0"/>
              <a:t>				Design and Development of crop sowing recommending system </a:t>
            </a:r>
          </a:p>
          <a:p>
            <a:r>
              <a:rPr lang="en-IN" sz="2000" dirty="0"/>
              <a:t>using machine learning which helps the farmer to increase yield and subsequent profit of </a:t>
            </a:r>
          </a:p>
          <a:p>
            <a:r>
              <a:rPr lang="en-IN" sz="2000" dirty="0"/>
              <a:t>Agriculture production</a:t>
            </a:r>
          </a:p>
          <a:p>
            <a:r>
              <a:rPr lang="en-IN" sz="2000" dirty="0"/>
              <a:t> </a:t>
            </a:r>
          </a:p>
          <a:p>
            <a:endParaRPr lang="en-IN" sz="2000" dirty="0"/>
          </a:p>
          <a:p>
            <a:endParaRPr lang="en-IN" sz="2000" dirty="0"/>
          </a:p>
          <a:p>
            <a:r>
              <a:rPr lang="en-IN" sz="2000" dirty="0"/>
              <a:t>				</a:t>
            </a:r>
          </a:p>
        </p:txBody>
      </p:sp>
    </p:spTree>
    <p:extLst>
      <p:ext uri="{BB962C8B-B14F-4D97-AF65-F5344CB8AC3E}">
        <p14:creationId xmlns:p14="http://schemas.microsoft.com/office/powerpoint/2010/main" val="365294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E4F8A-125E-41DB-979B-7A5FE5F26FA4}"/>
              </a:ext>
            </a:extLst>
          </p:cNvPr>
          <p:cNvSpPr txBox="1"/>
          <p:nvPr/>
        </p:nvSpPr>
        <p:spPr>
          <a:xfrm>
            <a:off x="103910" y="176645"/>
            <a:ext cx="4568879" cy="769441"/>
          </a:xfrm>
          <a:prstGeom prst="rect">
            <a:avLst/>
          </a:prstGeom>
          <a:noFill/>
        </p:spPr>
        <p:txBody>
          <a:bodyPr wrap="none" rtlCol="0">
            <a:spAutoFit/>
          </a:bodyPr>
          <a:lstStyle/>
          <a:p>
            <a:r>
              <a:rPr lang="en-IN" sz="4400" dirty="0"/>
              <a:t>Literature Survey</a:t>
            </a:r>
          </a:p>
        </p:txBody>
      </p:sp>
      <p:sp>
        <p:nvSpPr>
          <p:cNvPr id="3" name="TextBox 2">
            <a:extLst>
              <a:ext uri="{FF2B5EF4-FFF2-40B4-BE49-F238E27FC236}">
                <a16:creationId xmlns:a16="http://schemas.microsoft.com/office/drawing/2014/main" id="{1B19F522-4F10-4BB2-A692-DE5E8EBFC3DC}"/>
              </a:ext>
            </a:extLst>
          </p:cNvPr>
          <p:cNvSpPr txBox="1"/>
          <p:nvPr/>
        </p:nvSpPr>
        <p:spPr>
          <a:xfrm>
            <a:off x="994298" y="3712222"/>
            <a:ext cx="9318577" cy="1323439"/>
          </a:xfrm>
          <a:prstGeom prst="rect">
            <a:avLst/>
          </a:prstGeom>
          <a:noFill/>
        </p:spPr>
        <p:txBody>
          <a:bodyPr wrap="none" rtlCol="0">
            <a:spAutoFit/>
          </a:bodyPr>
          <a:lstStyle/>
          <a:p>
            <a:r>
              <a:rPr lang="en-IN" sz="2000" dirty="0"/>
              <a:t>			</a:t>
            </a:r>
            <a:r>
              <a:rPr lang="en-IN" sz="2000" dirty="0" err="1"/>
              <a:t>Sonal</a:t>
            </a:r>
            <a:r>
              <a:rPr lang="en-IN" sz="2000" dirty="0"/>
              <a:t> Jain and </a:t>
            </a:r>
            <a:r>
              <a:rPr lang="en-IN" sz="2000" dirty="0" err="1"/>
              <a:t>Dharavath</a:t>
            </a:r>
            <a:r>
              <a:rPr lang="en-IN" sz="2000" dirty="0"/>
              <a:t> Ramesh ,“Machine Learning convergence </a:t>
            </a:r>
          </a:p>
          <a:p>
            <a:r>
              <a:rPr lang="en-IN" sz="2000" dirty="0"/>
              <a:t>for weather based crop selection” in 2020 IEEE International Students’ </a:t>
            </a:r>
          </a:p>
          <a:p>
            <a:r>
              <a:rPr lang="en-IN" sz="2000" dirty="0"/>
              <a:t>Conference on Electrical, Electronics and Computer Science</a:t>
            </a:r>
          </a:p>
          <a:p>
            <a:endParaRPr lang="en-IN" sz="2000" dirty="0"/>
          </a:p>
        </p:txBody>
      </p:sp>
      <p:sp>
        <p:nvSpPr>
          <p:cNvPr id="4" name="TextBox 3">
            <a:extLst>
              <a:ext uri="{FF2B5EF4-FFF2-40B4-BE49-F238E27FC236}">
                <a16:creationId xmlns:a16="http://schemas.microsoft.com/office/drawing/2014/main" id="{7EA865E1-1D49-4265-87E9-38F696BB6563}"/>
              </a:ext>
            </a:extLst>
          </p:cNvPr>
          <p:cNvSpPr txBox="1"/>
          <p:nvPr/>
        </p:nvSpPr>
        <p:spPr>
          <a:xfrm>
            <a:off x="994298" y="2132266"/>
            <a:ext cx="9336210" cy="1323439"/>
          </a:xfrm>
          <a:prstGeom prst="rect">
            <a:avLst/>
          </a:prstGeom>
          <a:noFill/>
        </p:spPr>
        <p:txBody>
          <a:bodyPr wrap="none" rtlCol="0">
            <a:spAutoFit/>
          </a:bodyPr>
          <a:lstStyle/>
          <a:p>
            <a:r>
              <a:rPr lang="en-IN" sz="2000" dirty="0"/>
              <a:t>			</a:t>
            </a:r>
            <a:r>
              <a:rPr lang="en-IN" sz="2000" dirty="0" err="1"/>
              <a:t>S.Bhanumathi</a:t>
            </a:r>
            <a:r>
              <a:rPr lang="en-IN" sz="2000" dirty="0"/>
              <a:t>, </a:t>
            </a:r>
            <a:r>
              <a:rPr lang="en-IN" sz="2000" dirty="0" err="1"/>
              <a:t>M.Vineeth</a:t>
            </a:r>
            <a:r>
              <a:rPr lang="en-IN" sz="2000" dirty="0"/>
              <a:t> and </a:t>
            </a:r>
            <a:r>
              <a:rPr lang="en-IN" sz="2000" dirty="0" err="1"/>
              <a:t>N.Rohit</a:t>
            </a:r>
            <a:r>
              <a:rPr lang="en-IN" sz="2000" dirty="0"/>
              <a:t>, “Crop Yield Prediction </a:t>
            </a:r>
          </a:p>
          <a:p>
            <a:r>
              <a:rPr lang="en-IN" sz="2000" dirty="0"/>
              <a:t>and Efficient use of Fertilizers” in International Conference on Communication </a:t>
            </a:r>
          </a:p>
          <a:p>
            <a:r>
              <a:rPr lang="en-IN" sz="2000" dirty="0"/>
              <a:t>and Signal Processing</a:t>
            </a:r>
          </a:p>
          <a:p>
            <a:endParaRPr lang="en-IN" sz="2000" dirty="0"/>
          </a:p>
        </p:txBody>
      </p:sp>
    </p:spTree>
    <p:extLst>
      <p:ext uri="{BB962C8B-B14F-4D97-AF65-F5344CB8AC3E}">
        <p14:creationId xmlns:p14="http://schemas.microsoft.com/office/powerpoint/2010/main" val="23145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2CC9E6-287F-4947-9C44-0B2D1E50A4DF}"/>
              </a:ext>
            </a:extLst>
          </p:cNvPr>
          <p:cNvSpPr txBox="1"/>
          <p:nvPr/>
        </p:nvSpPr>
        <p:spPr>
          <a:xfrm>
            <a:off x="95032" y="176645"/>
            <a:ext cx="4043094" cy="769441"/>
          </a:xfrm>
          <a:prstGeom prst="rect">
            <a:avLst/>
          </a:prstGeom>
          <a:noFill/>
        </p:spPr>
        <p:txBody>
          <a:bodyPr wrap="none" rtlCol="0">
            <a:spAutoFit/>
          </a:bodyPr>
          <a:lstStyle/>
          <a:p>
            <a:r>
              <a:rPr lang="en-IN" sz="4400" dirty="0"/>
              <a:t>Existing system</a:t>
            </a:r>
          </a:p>
        </p:txBody>
      </p:sp>
      <p:sp>
        <p:nvSpPr>
          <p:cNvPr id="4" name="TextBox 3">
            <a:extLst>
              <a:ext uri="{FF2B5EF4-FFF2-40B4-BE49-F238E27FC236}">
                <a16:creationId xmlns:a16="http://schemas.microsoft.com/office/drawing/2014/main" id="{1FC7571F-9BF5-431F-BDF5-E6458C6DD855}"/>
              </a:ext>
            </a:extLst>
          </p:cNvPr>
          <p:cNvSpPr txBox="1"/>
          <p:nvPr/>
        </p:nvSpPr>
        <p:spPr>
          <a:xfrm>
            <a:off x="577050" y="2587927"/>
            <a:ext cx="8771138" cy="4093428"/>
          </a:xfrm>
          <a:prstGeom prst="rect">
            <a:avLst/>
          </a:prstGeom>
          <a:noFill/>
        </p:spPr>
        <p:txBody>
          <a:bodyPr wrap="square" rtlCol="0">
            <a:spAutoFit/>
          </a:bodyPr>
          <a:lstStyle/>
          <a:p>
            <a:r>
              <a:rPr lang="en-IN" sz="2000" dirty="0"/>
              <a:t>		In this paper, an effort is made in order to know the crop production analysis and is processed by implementing both the Random Forest algorithm and Backpropagation algorithm. </a:t>
            </a:r>
          </a:p>
          <a:p>
            <a:endParaRPr lang="en-IN" sz="2000" dirty="0"/>
          </a:p>
          <a:p>
            <a:endParaRPr lang="en-IN" sz="2000" dirty="0"/>
          </a:p>
          <a:p>
            <a:r>
              <a:rPr lang="en-IN" sz="2000" dirty="0"/>
              <a:t>		These models were experimented with different types of crops in various regions across India to predict the output.</a:t>
            </a:r>
          </a:p>
          <a:p>
            <a:endParaRPr lang="en-IN" sz="2000" dirty="0"/>
          </a:p>
          <a:p>
            <a:r>
              <a:rPr lang="en-IN" sz="2000" dirty="0"/>
              <a:t>		 Even fertilizer data was trained using the back-propagation algorithm and evaluated to get the result of how much nitrogen, phosphorus is required for the area of land. </a:t>
            </a:r>
          </a:p>
          <a:p>
            <a:endParaRPr lang="en-IN" sz="2000" dirty="0"/>
          </a:p>
          <a:p>
            <a:r>
              <a:rPr lang="en-IN" sz="2000" dirty="0"/>
              <a:t>		</a:t>
            </a:r>
          </a:p>
        </p:txBody>
      </p:sp>
      <p:sp>
        <p:nvSpPr>
          <p:cNvPr id="5" name="TextBox 4">
            <a:extLst>
              <a:ext uri="{FF2B5EF4-FFF2-40B4-BE49-F238E27FC236}">
                <a16:creationId xmlns:a16="http://schemas.microsoft.com/office/drawing/2014/main" id="{F79CCFD9-89DF-4883-A2A6-27621106886B}"/>
              </a:ext>
            </a:extLst>
          </p:cNvPr>
          <p:cNvSpPr txBox="1"/>
          <p:nvPr/>
        </p:nvSpPr>
        <p:spPr>
          <a:xfrm>
            <a:off x="259772" y="1334701"/>
            <a:ext cx="9194946" cy="1077218"/>
          </a:xfrm>
          <a:prstGeom prst="rect">
            <a:avLst/>
          </a:prstGeom>
          <a:noFill/>
        </p:spPr>
        <p:txBody>
          <a:bodyPr wrap="square" rtlCol="0">
            <a:spAutoFit/>
          </a:bodyPr>
          <a:lstStyle/>
          <a:p>
            <a:r>
              <a:rPr lang="en-IN" sz="3200" dirty="0"/>
              <a:t>Crop Yield Prediction and Efficient use of Fertilizers</a:t>
            </a:r>
          </a:p>
        </p:txBody>
      </p:sp>
    </p:spTree>
    <p:extLst>
      <p:ext uri="{BB962C8B-B14F-4D97-AF65-F5344CB8AC3E}">
        <p14:creationId xmlns:p14="http://schemas.microsoft.com/office/powerpoint/2010/main" val="49831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12261-4DCA-4CE1-807E-24C6CA34B9F2}"/>
              </a:ext>
            </a:extLst>
          </p:cNvPr>
          <p:cNvSpPr txBox="1"/>
          <p:nvPr/>
        </p:nvSpPr>
        <p:spPr>
          <a:xfrm>
            <a:off x="630315" y="1723893"/>
            <a:ext cx="8771138" cy="4401205"/>
          </a:xfrm>
          <a:prstGeom prst="rect">
            <a:avLst/>
          </a:prstGeom>
          <a:noFill/>
        </p:spPr>
        <p:txBody>
          <a:bodyPr wrap="square" rtlCol="0">
            <a:spAutoFit/>
          </a:bodyPr>
          <a:lstStyle/>
          <a:p>
            <a:r>
              <a:rPr lang="en-IN" sz="2000" dirty="0"/>
              <a:t>		Both the models for the crop production were compared in predicting the output and by various parameters with respect to the error rate. </a:t>
            </a:r>
          </a:p>
          <a:p>
            <a:endParaRPr lang="en-IN" sz="2000" dirty="0"/>
          </a:p>
          <a:p>
            <a:r>
              <a:rPr lang="en-IN" sz="2000" dirty="0"/>
              <a:t>		We compared the error rate obtained while comparing the random forest algorithm and backpropagation where we got the error rate lesser to the random forest than back propagation while predicting the output for both of the models and the compassion is plotted in the graph. </a:t>
            </a:r>
          </a:p>
          <a:p>
            <a:endParaRPr lang="en-IN" sz="2000" dirty="0"/>
          </a:p>
          <a:p>
            <a:r>
              <a:rPr lang="en-IN" sz="2000" dirty="0"/>
              <a:t>		For prediction of the yield, the user will enter the data. The user should enter the details one after another. </a:t>
            </a:r>
          </a:p>
          <a:p>
            <a:endParaRPr lang="en-IN" sz="2000" dirty="0"/>
          </a:p>
          <a:p>
            <a:r>
              <a:rPr lang="en-IN" sz="2000" dirty="0"/>
              <a:t>		The output of the yield prediction. The input of the fertilizer data is entered and the out of the fertilizer data</a:t>
            </a:r>
          </a:p>
        </p:txBody>
      </p:sp>
      <p:sp>
        <p:nvSpPr>
          <p:cNvPr id="5" name="TextBox 4">
            <a:extLst>
              <a:ext uri="{FF2B5EF4-FFF2-40B4-BE49-F238E27FC236}">
                <a16:creationId xmlns:a16="http://schemas.microsoft.com/office/drawing/2014/main" id="{BCF2D21F-2034-4D22-913E-C71B4C17BB0B}"/>
              </a:ext>
            </a:extLst>
          </p:cNvPr>
          <p:cNvSpPr txBox="1"/>
          <p:nvPr/>
        </p:nvSpPr>
        <p:spPr>
          <a:xfrm>
            <a:off x="95032" y="176645"/>
            <a:ext cx="4043094" cy="769441"/>
          </a:xfrm>
          <a:prstGeom prst="rect">
            <a:avLst/>
          </a:prstGeom>
          <a:noFill/>
        </p:spPr>
        <p:txBody>
          <a:bodyPr wrap="none" rtlCol="0">
            <a:spAutoFit/>
          </a:bodyPr>
          <a:lstStyle/>
          <a:p>
            <a:r>
              <a:rPr lang="en-IN" sz="4400" dirty="0"/>
              <a:t>Existing system</a:t>
            </a:r>
          </a:p>
        </p:txBody>
      </p:sp>
    </p:spTree>
    <p:extLst>
      <p:ext uri="{BB962C8B-B14F-4D97-AF65-F5344CB8AC3E}">
        <p14:creationId xmlns:p14="http://schemas.microsoft.com/office/powerpoint/2010/main" val="1293008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513200-50F8-4C1B-8AB0-CB51D906F52E}"/>
              </a:ext>
            </a:extLst>
          </p:cNvPr>
          <p:cNvSpPr txBox="1"/>
          <p:nvPr/>
        </p:nvSpPr>
        <p:spPr>
          <a:xfrm>
            <a:off x="577050" y="2587927"/>
            <a:ext cx="8771138" cy="3785652"/>
          </a:xfrm>
          <a:prstGeom prst="rect">
            <a:avLst/>
          </a:prstGeom>
          <a:noFill/>
        </p:spPr>
        <p:txBody>
          <a:bodyPr wrap="square" rtlCol="0">
            <a:spAutoFit/>
          </a:bodyPr>
          <a:lstStyle/>
          <a:p>
            <a:r>
              <a:rPr lang="en-IN" sz="2000" dirty="0"/>
              <a:t>		Prediction is done for maximum temperature, minimum temperature and rainfall. </a:t>
            </a:r>
          </a:p>
          <a:p>
            <a:endParaRPr lang="en-IN" sz="2000" dirty="0"/>
          </a:p>
          <a:p>
            <a:r>
              <a:rPr lang="en-IN" sz="2000" dirty="0"/>
              <a:t>		The seasonal prediction results for maximum temperature, minimum temperature and rainfall. </a:t>
            </a:r>
          </a:p>
          <a:p>
            <a:endParaRPr lang="en-IN" sz="2000" dirty="0"/>
          </a:p>
          <a:p>
            <a:r>
              <a:rPr lang="en-IN" sz="2000" dirty="0"/>
              <a:t>		From prediction results, it is noted that RNN able to predict time-series data more accurately with an acceptable error. </a:t>
            </a:r>
          </a:p>
          <a:p>
            <a:r>
              <a:rPr lang="en-IN" sz="2000" dirty="0"/>
              <a:t>	</a:t>
            </a:r>
          </a:p>
          <a:p>
            <a:r>
              <a:rPr lang="en-IN" sz="2000" dirty="0"/>
              <a:t>		The performance of RNN model is compared with ANN using Root Mean Square Error (RMSE) and comparison results which depicts better prediction accuracy of RNN than conventional ANN. </a:t>
            </a:r>
          </a:p>
        </p:txBody>
      </p:sp>
      <p:sp>
        <p:nvSpPr>
          <p:cNvPr id="5" name="TextBox 4">
            <a:extLst>
              <a:ext uri="{FF2B5EF4-FFF2-40B4-BE49-F238E27FC236}">
                <a16:creationId xmlns:a16="http://schemas.microsoft.com/office/drawing/2014/main" id="{9B064B4C-18DC-49D7-B707-7F3100B0224E}"/>
              </a:ext>
            </a:extLst>
          </p:cNvPr>
          <p:cNvSpPr txBox="1"/>
          <p:nvPr/>
        </p:nvSpPr>
        <p:spPr>
          <a:xfrm>
            <a:off x="259772" y="1228397"/>
            <a:ext cx="9194946" cy="1077218"/>
          </a:xfrm>
          <a:prstGeom prst="rect">
            <a:avLst/>
          </a:prstGeom>
          <a:noFill/>
        </p:spPr>
        <p:txBody>
          <a:bodyPr wrap="square" rtlCol="0">
            <a:spAutoFit/>
          </a:bodyPr>
          <a:lstStyle/>
          <a:p>
            <a:r>
              <a:rPr lang="en-IN" sz="3200" dirty="0"/>
              <a:t>Machine Learning convergence for weather based crop selection</a:t>
            </a:r>
          </a:p>
        </p:txBody>
      </p:sp>
      <p:sp>
        <p:nvSpPr>
          <p:cNvPr id="6" name="TextBox 5">
            <a:extLst>
              <a:ext uri="{FF2B5EF4-FFF2-40B4-BE49-F238E27FC236}">
                <a16:creationId xmlns:a16="http://schemas.microsoft.com/office/drawing/2014/main" id="{57170B69-020E-4242-9B73-EE0B75FEA681}"/>
              </a:ext>
            </a:extLst>
          </p:cNvPr>
          <p:cNvSpPr txBox="1"/>
          <p:nvPr/>
        </p:nvSpPr>
        <p:spPr>
          <a:xfrm>
            <a:off x="95032" y="176645"/>
            <a:ext cx="4043094" cy="769441"/>
          </a:xfrm>
          <a:prstGeom prst="rect">
            <a:avLst/>
          </a:prstGeom>
          <a:noFill/>
        </p:spPr>
        <p:txBody>
          <a:bodyPr wrap="none" rtlCol="0">
            <a:spAutoFit/>
          </a:bodyPr>
          <a:lstStyle/>
          <a:p>
            <a:r>
              <a:rPr lang="en-IN" sz="4400" dirty="0"/>
              <a:t>Existing system</a:t>
            </a:r>
          </a:p>
        </p:txBody>
      </p:sp>
    </p:spTree>
    <p:extLst>
      <p:ext uri="{BB962C8B-B14F-4D97-AF65-F5344CB8AC3E}">
        <p14:creationId xmlns:p14="http://schemas.microsoft.com/office/powerpoint/2010/main" val="322549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86EAE-C734-41B1-95BF-45F466E7FDA1}"/>
              </a:ext>
            </a:extLst>
          </p:cNvPr>
          <p:cNvSpPr txBox="1"/>
          <p:nvPr/>
        </p:nvSpPr>
        <p:spPr>
          <a:xfrm>
            <a:off x="541540" y="1389442"/>
            <a:ext cx="8771138" cy="4708981"/>
          </a:xfrm>
          <a:prstGeom prst="rect">
            <a:avLst/>
          </a:prstGeom>
          <a:noFill/>
        </p:spPr>
        <p:txBody>
          <a:bodyPr wrap="square" rtlCol="0">
            <a:spAutoFit/>
          </a:bodyPr>
          <a:lstStyle/>
          <a:p>
            <a:r>
              <a:rPr lang="en-IN" sz="2000" dirty="0"/>
              <a:t>		Following weather prediction, the crop selection is done using random forest classifier. </a:t>
            </a:r>
          </a:p>
          <a:p>
            <a:endParaRPr lang="en-IN" sz="2000" dirty="0"/>
          </a:p>
          <a:p>
            <a:r>
              <a:rPr lang="en-IN" sz="2000" dirty="0"/>
              <a:t>		The suggested crops for </a:t>
            </a:r>
            <a:r>
              <a:rPr lang="en-IN" sz="2000" dirty="0" err="1"/>
              <a:t>rabi</a:t>
            </a:r>
            <a:r>
              <a:rPr lang="en-IN" sz="2000" dirty="0"/>
              <a:t> season by random forest classifier based on predicted weather parameters and soil parameters of land. The proposed method also gives proper sowing time for crops and agriculture facilities required. </a:t>
            </a:r>
          </a:p>
          <a:p>
            <a:endParaRPr lang="en-IN" sz="2000" dirty="0"/>
          </a:p>
          <a:p>
            <a:r>
              <a:rPr lang="en-IN" sz="2000" dirty="0"/>
              <a:t>		It can be noted that rice and maize crops grown in </a:t>
            </a:r>
            <a:r>
              <a:rPr lang="en-IN" sz="2000" dirty="0" err="1"/>
              <a:t>rabi</a:t>
            </a:r>
            <a:r>
              <a:rPr lang="en-IN" sz="2000" dirty="0"/>
              <a:t> season require irrigation facility while red gram crop can be dependent on rainfall. </a:t>
            </a:r>
          </a:p>
          <a:p>
            <a:endParaRPr lang="en-IN" sz="2000" dirty="0"/>
          </a:p>
          <a:p>
            <a:r>
              <a:rPr lang="en-IN" sz="2000" dirty="0"/>
              <a:t>		The sowing time for rice and maize crop is given as third week of December and November respectively and similarly, the sowing time for red gram is given as first week of October.</a:t>
            </a:r>
          </a:p>
        </p:txBody>
      </p:sp>
      <p:sp>
        <p:nvSpPr>
          <p:cNvPr id="5" name="TextBox 4">
            <a:extLst>
              <a:ext uri="{FF2B5EF4-FFF2-40B4-BE49-F238E27FC236}">
                <a16:creationId xmlns:a16="http://schemas.microsoft.com/office/drawing/2014/main" id="{91D3CEA3-4942-4E74-8C35-19E6E4B5F55A}"/>
              </a:ext>
            </a:extLst>
          </p:cNvPr>
          <p:cNvSpPr txBox="1"/>
          <p:nvPr/>
        </p:nvSpPr>
        <p:spPr>
          <a:xfrm>
            <a:off x="95032" y="176645"/>
            <a:ext cx="4043094" cy="769441"/>
          </a:xfrm>
          <a:prstGeom prst="rect">
            <a:avLst/>
          </a:prstGeom>
          <a:noFill/>
        </p:spPr>
        <p:txBody>
          <a:bodyPr wrap="none" rtlCol="0">
            <a:spAutoFit/>
          </a:bodyPr>
          <a:lstStyle/>
          <a:p>
            <a:r>
              <a:rPr lang="en-IN" sz="4400" dirty="0"/>
              <a:t>Existing system</a:t>
            </a:r>
          </a:p>
        </p:txBody>
      </p:sp>
    </p:spTree>
    <p:extLst>
      <p:ext uri="{BB962C8B-B14F-4D97-AF65-F5344CB8AC3E}">
        <p14:creationId xmlns:p14="http://schemas.microsoft.com/office/powerpoint/2010/main" val="354788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43170-B38D-43FB-BED2-4F8056A388D3}"/>
              </a:ext>
            </a:extLst>
          </p:cNvPr>
          <p:cNvSpPr txBox="1"/>
          <p:nvPr/>
        </p:nvSpPr>
        <p:spPr>
          <a:xfrm>
            <a:off x="512079" y="1614071"/>
            <a:ext cx="8942639" cy="4093428"/>
          </a:xfrm>
          <a:prstGeom prst="rect">
            <a:avLst/>
          </a:prstGeom>
          <a:noFill/>
        </p:spPr>
        <p:txBody>
          <a:bodyPr wrap="square" rtlCol="0">
            <a:spAutoFit/>
          </a:bodyPr>
          <a:lstStyle/>
          <a:p>
            <a:r>
              <a:rPr lang="en-IN" sz="2000" dirty="0"/>
              <a:t>		Nowadays the population of our country is growing continuously. So, the need for the food is increasing so production of the crops is increasing daily. On the other hand, the productivity of crops is affected by various factors like climates change, low fertility soil, etc. </a:t>
            </a:r>
          </a:p>
          <a:p>
            <a:endParaRPr lang="en-IN" sz="2000" dirty="0"/>
          </a:p>
          <a:p>
            <a:endParaRPr lang="en-IN" sz="2000" dirty="0"/>
          </a:p>
          <a:p>
            <a:r>
              <a:rPr lang="en-IN" sz="2000" dirty="0"/>
              <a:t>		In India, most of the crops are solely dependent upon weather conditions. Hence, more yield of crops can be achieved by analysing </a:t>
            </a:r>
            <a:r>
              <a:rPr lang="en-IN" sz="2000" dirty="0" err="1"/>
              <a:t>agro</a:t>
            </a:r>
            <a:r>
              <a:rPr lang="en-IN" sz="2000" dirty="0"/>
              <a:t>-climate data using machine learning techniques.</a:t>
            </a:r>
          </a:p>
          <a:p>
            <a:endParaRPr lang="en-IN" sz="2000" dirty="0"/>
          </a:p>
          <a:p>
            <a:endParaRPr lang="en-IN" sz="2000" dirty="0"/>
          </a:p>
          <a:p>
            <a:r>
              <a:rPr lang="en-IN" sz="2000" dirty="0"/>
              <a:t>		This purposed system purposes the method to identify the suitable crop based on the climate and soil factors to increase the crop production. </a:t>
            </a:r>
          </a:p>
        </p:txBody>
      </p:sp>
      <p:sp>
        <p:nvSpPr>
          <p:cNvPr id="3" name="TextBox 2">
            <a:extLst>
              <a:ext uri="{FF2B5EF4-FFF2-40B4-BE49-F238E27FC236}">
                <a16:creationId xmlns:a16="http://schemas.microsoft.com/office/drawing/2014/main" id="{696A4B82-AC5E-4B28-B0F1-9CC95B473492}"/>
              </a:ext>
            </a:extLst>
          </p:cNvPr>
          <p:cNvSpPr txBox="1"/>
          <p:nvPr/>
        </p:nvSpPr>
        <p:spPr>
          <a:xfrm>
            <a:off x="259772" y="238990"/>
            <a:ext cx="2303836" cy="769441"/>
          </a:xfrm>
          <a:prstGeom prst="rect">
            <a:avLst/>
          </a:prstGeom>
          <a:noFill/>
        </p:spPr>
        <p:txBody>
          <a:bodyPr wrap="none" rtlCol="0">
            <a:spAutoFit/>
          </a:bodyPr>
          <a:lstStyle/>
          <a:p>
            <a:r>
              <a:rPr lang="en-IN" sz="4400" dirty="0"/>
              <a:t>Abstract</a:t>
            </a:r>
          </a:p>
        </p:txBody>
      </p:sp>
    </p:spTree>
    <p:extLst>
      <p:ext uri="{BB962C8B-B14F-4D97-AF65-F5344CB8AC3E}">
        <p14:creationId xmlns:p14="http://schemas.microsoft.com/office/powerpoint/2010/main" val="628484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B7FB2-C00A-43CA-8AF7-835B1AEBFAE3}"/>
              </a:ext>
            </a:extLst>
          </p:cNvPr>
          <p:cNvSpPr txBox="1"/>
          <p:nvPr/>
        </p:nvSpPr>
        <p:spPr>
          <a:xfrm>
            <a:off x="103910" y="176645"/>
            <a:ext cx="4409349" cy="769441"/>
          </a:xfrm>
          <a:prstGeom prst="rect">
            <a:avLst/>
          </a:prstGeom>
          <a:noFill/>
        </p:spPr>
        <p:txBody>
          <a:bodyPr wrap="none" rtlCol="0">
            <a:spAutoFit/>
          </a:bodyPr>
          <a:lstStyle/>
          <a:p>
            <a:r>
              <a:rPr lang="en-IN" sz="4400" dirty="0"/>
              <a:t>Proposed System</a:t>
            </a:r>
          </a:p>
        </p:txBody>
      </p:sp>
      <p:sp>
        <p:nvSpPr>
          <p:cNvPr id="3" name="TextBox 2">
            <a:extLst>
              <a:ext uri="{FF2B5EF4-FFF2-40B4-BE49-F238E27FC236}">
                <a16:creationId xmlns:a16="http://schemas.microsoft.com/office/drawing/2014/main" id="{70EF290B-C047-4040-B7BC-6139A21AE2EC}"/>
              </a:ext>
            </a:extLst>
          </p:cNvPr>
          <p:cNvSpPr txBox="1"/>
          <p:nvPr/>
        </p:nvSpPr>
        <p:spPr>
          <a:xfrm>
            <a:off x="1269662" y="2073481"/>
            <a:ext cx="6625532" cy="2246769"/>
          </a:xfrm>
          <a:prstGeom prst="rect">
            <a:avLst/>
          </a:prstGeom>
          <a:noFill/>
        </p:spPr>
        <p:txBody>
          <a:bodyPr wrap="none" rtlCol="0">
            <a:spAutoFit/>
          </a:bodyPr>
          <a:lstStyle/>
          <a:p>
            <a:r>
              <a:rPr lang="en-IN" sz="2000" dirty="0"/>
              <a:t>The proposed methodology is divided into three phases:</a:t>
            </a:r>
          </a:p>
          <a:p>
            <a:r>
              <a:rPr lang="en-IN" sz="2000" dirty="0"/>
              <a:t> </a:t>
            </a:r>
          </a:p>
          <a:p>
            <a:r>
              <a:rPr lang="en-IN" sz="2000" dirty="0"/>
              <a:t>	1) Identification of suitable crop</a:t>
            </a:r>
          </a:p>
          <a:p>
            <a:r>
              <a:rPr lang="en-IN" sz="2000" dirty="0"/>
              <a:t>	2) Fertilizer Advisor</a:t>
            </a:r>
          </a:p>
          <a:p>
            <a:r>
              <a:rPr lang="en-IN" sz="2000" dirty="0"/>
              <a:t>	3) Crop yield prediction</a:t>
            </a:r>
          </a:p>
          <a:p>
            <a:endParaRPr lang="en-IN" sz="2000" dirty="0"/>
          </a:p>
          <a:p>
            <a:endParaRPr lang="en-IN" sz="2000" dirty="0"/>
          </a:p>
        </p:txBody>
      </p:sp>
    </p:spTree>
    <p:extLst>
      <p:ext uri="{BB962C8B-B14F-4D97-AF65-F5344CB8AC3E}">
        <p14:creationId xmlns:p14="http://schemas.microsoft.com/office/powerpoint/2010/main" val="59911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E4757-E417-4D30-8CE3-84FFFEE0FE2F}"/>
              </a:ext>
            </a:extLst>
          </p:cNvPr>
          <p:cNvSpPr txBox="1"/>
          <p:nvPr/>
        </p:nvSpPr>
        <p:spPr>
          <a:xfrm>
            <a:off x="103910" y="176645"/>
            <a:ext cx="4409349" cy="769441"/>
          </a:xfrm>
          <a:prstGeom prst="rect">
            <a:avLst/>
          </a:prstGeom>
          <a:noFill/>
        </p:spPr>
        <p:txBody>
          <a:bodyPr wrap="none" rtlCol="0">
            <a:spAutoFit/>
          </a:bodyPr>
          <a:lstStyle/>
          <a:p>
            <a:r>
              <a:rPr lang="en-IN" sz="4400" dirty="0"/>
              <a:t>Proposed System</a:t>
            </a:r>
          </a:p>
        </p:txBody>
      </p:sp>
      <p:sp>
        <p:nvSpPr>
          <p:cNvPr id="3" name="TextBox 2">
            <a:extLst>
              <a:ext uri="{FF2B5EF4-FFF2-40B4-BE49-F238E27FC236}">
                <a16:creationId xmlns:a16="http://schemas.microsoft.com/office/drawing/2014/main" id="{CBFE6952-7C43-4F3F-A641-19A2864EC852}"/>
              </a:ext>
            </a:extLst>
          </p:cNvPr>
          <p:cNvSpPr txBox="1"/>
          <p:nvPr/>
        </p:nvSpPr>
        <p:spPr>
          <a:xfrm>
            <a:off x="259772" y="1228397"/>
            <a:ext cx="9194946" cy="584775"/>
          </a:xfrm>
          <a:prstGeom prst="rect">
            <a:avLst/>
          </a:prstGeom>
          <a:noFill/>
        </p:spPr>
        <p:txBody>
          <a:bodyPr wrap="square" rtlCol="0">
            <a:spAutoFit/>
          </a:bodyPr>
          <a:lstStyle/>
          <a:p>
            <a:r>
              <a:rPr lang="en-IN" sz="3200" dirty="0"/>
              <a:t>Identification of suitable crop</a:t>
            </a:r>
          </a:p>
        </p:txBody>
      </p:sp>
      <p:sp>
        <p:nvSpPr>
          <p:cNvPr id="4" name="TextBox 3">
            <a:extLst>
              <a:ext uri="{FF2B5EF4-FFF2-40B4-BE49-F238E27FC236}">
                <a16:creationId xmlns:a16="http://schemas.microsoft.com/office/drawing/2014/main" id="{616330B5-66D7-47DD-8E56-20E11AD70FAE}"/>
              </a:ext>
            </a:extLst>
          </p:cNvPr>
          <p:cNvSpPr txBox="1"/>
          <p:nvPr/>
        </p:nvSpPr>
        <p:spPr>
          <a:xfrm>
            <a:off x="683580" y="2257055"/>
            <a:ext cx="8771138" cy="3785652"/>
          </a:xfrm>
          <a:prstGeom prst="rect">
            <a:avLst/>
          </a:prstGeom>
          <a:noFill/>
        </p:spPr>
        <p:txBody>
          <a:bodyPr wrap="square" rtlCol="0">
            <a:spAutoFit/>
          </a:bodyPr>
          <a:lstStyle/>
          <a:p>
            <a:r>
              <a:rPr lang="en-IN" sz="2000" dirty="0"/>
              <a:t>		Crop selection model which will input the soil parameters like soil type, soil pH and soil fertility, Rainfall, State and City. </a:t>
            </a:r>
          </a:p>
          <a:p>
            <a:endParaRPr lang="en-IN" sz="2000" dirty="0"/>
          </a:p>
          <a:p>
            <a:r>
              <a:rPr lang="en-IN" sz="2000" dirty="0"/>
              <a:t>		The soil and weather factors are used for collectively to identify the suitable sowing crops. </a:t>
            </a:r>
          </a:p>
          <a:p>
            <a:endParaRPr lang="en-IN" sz="2000" dirty="0"/>
          </a:p>
          <a:p>
            <a:r>
              <a:rPr lang="en-IN" sz="2000" dirty="0"/>
              <a:t>		The crop selection can be done either annual or seasonal. </a:t>
            </a:r>
          </a:p>
          <a:p>
            <a:endParaRPr lang="en-IN" sz="2000" dirty="0"/>
          </a:p>
          <a:p>
            <a:r>
              <a:rPr lang="en-IN" sz="2000" dirty="0"/>
              <a:t>		In crop recommending method, the model recommended the one or more crops that is suitable for a weather and also recommend the crop requirement such as the proper sowing time of a particular crop based on weather parameters. </a:t>
            </a:r>
          </a:p>
        </p:txBody>
      </p:sp>
    </p:spTree>
    <p:extLst>
      <p:ext uri="{BB962C8B-B14F-4D97-AF65-F5344CB8AC3E}">
        <p14:creationId xmlns:p14="http://schemas.microsoft.com/office/powerpoint/2010/main" val="397587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BA3FF-AC48-43C9-A25F-9956175CC3B3}"/>
              </a:ext>
            </a:extLst>
          </p:cNvPr>
          <p:cNvSpPr txBox="1"/>
          <p:nvPr/>
        </p:nvSpPr>
        <p:spPr>
          <a:xfrm>
            <a:off x="103910" y="176645"/>
            <a:ext cx="4409349" cy="769441"/>
          </a:xfrm>
          <a:prstGeom prst="rect">
            <a:avLst/>
          </a:prstGeom>
          <a:noFill/>
        </p:spPr>
        <p:txBody>
          <a:bodyPr wrap="none" rtlCol="0">
            <a:spAutoFit/>
          </a:bodyPr>
          <a:lstStyle/>
          <a:p>
            <a:r>
              <a:rPr lang="en-IN" sz="4400" dirty="0"/>
              <a:t>Proposed System</a:t>
            </a:r>
          </a:p>
        </p:txBody>
      </p:sp>
      <p:sp>
        <p:nvSpPr>
          <p:cNvPr id="3" name="TextBox 2">
            <a:extLst>
              <a:ext uri="{FF2B5EF4-FFF2-40B4-BE49-F238E27FC236}">
                <a16:creationId xmlns:a16="http://schemas.microsoft.com/office/drawing/2014/main" id="{0CE47B77-5782-460B-90C0-DBD6105232C6}"/>
              </a:ext>
            </a:extLst>
          </p:cNvPr>
          <p:cNvSpPr txBox="1"/>
          <p:nvPr/>
        </p:nvSpPr>
        <p:spPr>
          <a:xfrm>
            <a:off x="259772" y="1228397"/>
            <a:ext cx="9194946" cy="584775"/>
          </a:xfrm>
          <a:prstGeom prst="rect">
            <a:avLst/>
          </a:prstGeom>
          <a:noFill/>
        </p:spPr>
        <p:txBody>
          <a:bodyPr wrap="square" rtlCol="0">
            <a:spAutoFit/>
          </a:bodyPr>
          <a:lstStyle/>
          <a:p>
            <a:r>
              <a:rPr lang="en-IN" sz="3200" dirty="0"/>
              <a:t>Fertilizer Advisor</a:t>
            </a:r>
          </a:p>
        </p:txBody>
      </p:sp>
      <p:sp>
        <p:nvSpPr>
          <p:cNvPr id="4" name="TextBox 3">
            <a:extLst>
              <a:ext uri="{FF2B5EF4-FFF2-40B4-BE49-F238E27FC236}">
                <a16:creationId xmlns:a16="http://schemas.microsoft.com/office/drawing/2014/main" id="{B106949E-10E3-4971-B0E3-CC3D5CD017C1}"/>
              </a:ext>
            </a:extLst>
          </p:cNvPr>
          <p:cNvSpPr txBox="1"/>
          <p:nvPr/>
        </p:nvSpPr>
        <p:spPr>
          <a:xfrm>
            <a:off x="471676" y="1939857"/>
            <a:ext cx="8771138" cy="4401205"/>
          </a:xfrm>
          <a:prstGeom prst="rect">
            <a:avLst/>
          </a:prstGeom>
          <a:noFill/>
        </p:spPr>
        <p:txBody>
          <a:bodyPr wrap="square" rtlCol="0">
            <a:spAutoFit/>
          </a:bodyPr>
          <a:lstStyle/>
          <a:p>
            <a:r>
              <a:rPr lang="en-IN" sz="2000" dirty="0"/>
              <a:t>Fertilizer advice model takes input of soil parameters such as  soil type, </a:t>
            </a:r>
          </a:p>
          <a:p>
            <a:r>
              <a:rPr lang="en-IN" sz="2000" dirty="0"/>
              <a:t>soil pH, soil fertility and the weather parameters such as temperature, humidity and rainfall.</a:t>
            </a:r>
          </a:p>
          <a:p>
            <a:endParaRPr lang="en-IN" sz="2000" dirty="0"/>
          </a:p>
          <a:p>
            <a:r>
              <a:rPr lang="en-IN" sz="2000" dirty="0"/>
              <a:t>			Based on the soil values, Fertilizer Advisor is based on soil parameters to suggest  how to use, if soil fertility is low then it advice use some fertilizer .</a:t>
            </a:r>
          </a:p>
          <a:p>
            <a:endParaRPr lang="en-IN" sz="2000" b="1" dirty="0"/>
          </a:p>
          <a:p>
            <a:r>
              <a:rPr lang="en-IN" sz="2000" dirty="0"/>
              <a:t>		</a:t>
            </a:r>
          </a:p>
          <a:p>
            <a:r>
              <a:rPr lang="en-IN" sz="2000" dirty="0"/>
              <a:t>			Fertilizer Advisor, the model suggests how to use fertilizer for  a particular crop based on  weather and soil parameter.</a:t>
            </a:r>
          </a:p>
          <a:p>
            <a:endParaRPr lang="en-IN" sz="2000" dirty="0"/>
          </a:p>
          <a:p>
            <a:endParaRPr lang="en-IN" sz="2000" dirty="0"/>
          </a:p>
          <a:p>
            <a:r>
              <a:rPr lang="en-IN" sz="2000" dirty="0"/>
              <a:t>			It suggest to improve the soil fertility value</a:t>
            </a:r>
          </a:p>
        </p:txBody>
      </p:sp>
    </p:spTree>
    <p:extLst>
      <p:ext uri="{BB962C8B-B14F-4D97-AF65-F5344CB8AC3E}">
        <p14:creationId xmlns:p14="http://schemas.microsoft.com/office/powerpoint/2010/main" val="374145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E839B7-3353-4959-AE57-E02DBA125AD7}"/>
              </a:ext>
            </a:extLst>
          </p:cNvPr>
          <p:cNvSpPr txBox="1"/>
          <p:nvPr/>
        </p:nvSpPr>
        <p:spPr>
          <a:xfrm>
            <a:off x="103910" y="176645"/>
            <a:ext cx="4409349" cy="769441"/>
          </a:xfrm>
          <a:prstGeom prst="rect">
            <a:avLst/>
          </a:prstGeom>
          <a:noFill/>
        </p:spPr>
        <p:txBody>
          <a:bodyPr wrap="none" rtlCol="0">
            <a:spAutoFit/>
          </a:bodyPr>
          <a:lstStyle/>
          <a:p>
            <a:r>
              <a:rPr lang="en-IN" sz="4400" dirty="0"/>
              <a:t>Proposed System</a:t>
            </a:r>
          </a:p>
        </p:txBody>
      </p:sp>
      <p:sp>
        <p:nvSpPr>
          <p:cNvPr id="3" name="TextBox 2">
            <a:extLst>
              <a:ext uri="{FF2B5EF4-FFF2-40B4-BE49-F238E27FC236}">
                <a16:creationId xmlns:a16="http://schemas.microsoft.com/office/drawing/2014/main" id="{7D9411CE-4101-4976-9749-C1D0099C5054}"/>
              </a:ext>
            </a:extLst>
          </p:cNvPr>
          <p:cNvSpPr txBox="1"/>
          <p:nvPr/>
        </p:nvSpPr>
        <p:spPr>
          <a:xfrm>
            <a:off x="259772" y="1228397"/>
            <a:ext cx="9194946" cy="584775"/>
          </a:xfrm>
          <a:prstGeom prst="rect">
            <a:avLst/>
          </a:prstGeom>
          <a:noFill/>
        </p:spPr>
        <p:txBody>
          <a:bodyPr wrap="square" rtlCol="0">
            <a:spAutoFit/>
          </a:bodyPr>
          <a:lstStyle/>
          <a:p>
            <a:r>
              <a:rPr lang="en-IN" sz="3200" dirty="0"/>
              <a:t>Crop yield prediction</a:t>
            </a:r>
          </a:p>
        </p:txBody>
      </p:sp>
      <p:sp>
        <p:nvSpPr>
          <p:cNvPr id="6" name="TextBox 5">
            <a:extLst>
              <a:ext uri="{FF2B5EF4-FFF2-40B4-BE49-F238E27FC236}">
                <a16:creationId xmlns:a16="http://schemas.microsoft.com/office/drawing/2014/main" id="{465F8EE9-8C69-4A3B-9322-FE2AC478C29E}"/>
              </a:ext>
            </a:extLst>
          </p:cNvPr>
          <p:cNvSpPr txBox="1"/>
          <p:nvPr/>
        </p:nvSpPr>
        <p:spPr>
          <a:xfrm>
            <a:off x="550418" y="1841242"/>
            <a:ext cx="8771138" cy="5016758"/>
          </a:xfrm>
          <a:prstGeom prst="rect">
            <a:avLst/>
          </a:prstGeom>
          <a:noFill/>
        </p:spPr>
        <p:txBody>
          <a:bodyPr wrap="square" rtlCol="0">
            <a:spAutoFit/>
          </a:bodyPr>
          <a:lstStyle/>
          <a:p>
            <a:r>
              <a:rPr lang="en-IN" sz="2000" dirty="0"/>
              <a:t>		Crop yield prediction model takes input of state, district, crop, area, season, Production data in Table is data used to predict crop yield based on 7 factors. </a:t>
            </a:r>
          </a:p>
          <a:p>
            <a:endParaRPr lang="en-IN" sz="2000" dirty="0"/>
          </a:p>
          <a:p>
            <a:r>
              <a:rPr lang="en-IN" sz="2000" dirty="0"/>
              <a:t>		Crop Yield Prediction system which will use the Random Forest Regressor machine learning algorithm to trained the model and test the model, which will outcomes Crop Yield Prediction Model.</a:t>
            </a:r>
          </a:p>
          <a:p>
            <a:endParaRPr lang="en-IN" sz="2000" dirty="0"/>
          </a:p>
          <a:p>
            <a:endParaRPr lang="en-IN" sz="2000" dirty="0"/>
          </a:p>
          <a:p>
            <a:r>
              <a:rPr lang="en-IN" sz="2000" dirty="0"/>
              <a:t>		This model will be saved, and the farmers can easily get  the crop Yield by giving their farmer soil type characteristics, top soil  and pH as the input to the system.</a:t>
            </a:r>
          </a:p>
          <a:p>
            <a:endParaRPr lang="en-IN" sz="2000" dirty="0"/>
          </a:p>
          <a:p>
            <a:endParaRPr lang="en-IN" sz="2000" dirty="0"/>
          </a:p>
          <a:p>
            <a:r>
              <a:rPr lang="en-IN" sz="2000" dirty="0"/>
              <a:t>		Crop yield method, the model predict the yield in Production/Kg of a particular crop based on soil and weather parameters.</a:t>
            </a:r>
          </a:p>
        </p:txBody>
      </p:sp>
    </p:spTree>
    <p:extLst>
      <p:ext uri="{BB962C8B-B14F-4D97-AF65-F5344CB8AC3E}">
        <p14:creationId xmlns:p14="http://schemas.microsoft.com/office/powerpoint/2010/main" val="197990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A811DA-43F4-42EA-A4CB-D4CD643443AA}"/>
              </a:ext>
            </a:extLst>
          </p:cNvPr>
          <p:cNvSpPr txBox="1"/>
          <p:nvPr/>
        </p:nvSpPr>
        <p:spPr>
          <a:xfrm>
            <a:off x="103910" y="176645"/>
            <a:ext cx="2212465" cy="769441"/>
          </a:xfrm>
          <a:prstGeom prst="rect">
            <a:avLst/>
          </a:prstGeom>
          <a:noFill/>
        </p:spPr>
        <p:txBody>
          <a:bodyPr wrap="none" rtlCol="0">
            <a:spAutoFit/>
          </a:bodyPr>
          <a:lstStyle/>
          <a:p>
            <a:r>
              <a:rPr lang="en-IN" sz="4400" dirty="0"/>
              <a:t>Modules</a:t>
            </a:r>
          </a:p>
        </p:txBody>
      </p:sp>
      <p:sp>
        <p:nvSpPr>
          <p:cNvPr id="3" name="TextBox 2">
            <a:extLst>
              <a:ext uri="{FF2B5EF4-FFF2-40B4-BE49-F238E27FC236}">
                <a16:creationId xmlns:a16="http://schemas.microsoft.com/office/drawing/2014/main" id="{93E21550-BD26-4905-B30F-1C0A11CA7AF5}"/>
              </a:ext>
            </a:extLst>
          </p:cNvPr>
          <p:cNvSpPr txBox="1"/>
          <p:nvPr/>
        </p:nvSpPr>
        <p:spPr>
          <a:xfrm>
            <a:off x="1509215" y="2089588"/>
            <a:ext cx="3291286" cy="461665"/>
          </a:xfrm>
          <a:prstGeom prst="rect">
            <a:avLst/>
          </a:prstGeom>
          <a:noFill/>
        </p:spPr>
        <p:txBody>
          <a:bodyPr wrap="none" rtlCol="0">
            <a:spAutoFit/>
          </a:bodyPr>
          <a:lstStyle/>
          <a:p>
            <a:pPr marL="285750" indent="-285750">
              <a:buFont typeface="Wingdings" panose="05000000000000000000" pitchFamily="2" charset="2"/>
              <a:buChar char="Ø"/>
            </a:pPr>
            <a:r>
              <a:rPr lang="en-IN" sz="2400" dirty="0"/>
              <a:t>Data Pre-processing</a:t>
            </a:r>
          </a:p>
        </p:txBody>
      </p:sp>
      <p:sp>
        <p:nvSpPr>
          <p:cNvPr id="4" name="TextBox 3">
            <a:extLst>
              <a:ext uri="{FF2B5EF4-FFF2-40B4-BE49-F238E27FC236}">
                <a16:creationId xmlns:a16="http://schemas.microsoft.com/office/drawing/2014/main" id="{64B90ABA-D16B-458C-A93F-A80AED5CCB14}"/>
              </a:ext>
            </a:extLst>
          </p:cNvPr>
          <p:cNvSpPr txBox="1"/>
          <p:nvPr/>
        </p:nvSpPr>
        <p:spPr>
          <a:xfrm>
            <a:off x="1428956" y="2976278"/>
            <a:ext cx="5920532" cy="461665"/>
          </a:xfrm>
          <a:prstGeom prst="rect">
            <a:avLst/>
          </a:prstGeom>
          <a:noFill/>
        </p:spPr>
        <p:txBody>
          <a:bodyPr wrap="none" rtlCol="0">
            <a:spAutoFit/>
          </a:bodyPr>
          <a:lstStyle/>
          <a:p>
            <a:pPr marL="285750" indent="-285750">
              <a:buFont typeface="Wingdings" panose="05000000000000000000" pitchFamily="2" charset="2"/>
              <a:buChar char="Ø"/>
            </a:pPr>
            <a:r>
              <a:rPr lang="en-IN" sz="2400" dirty="0"/>
              <a:t>Crop Sowing Recommending Prediction </a:t>
            </a:r>
          </a:p>
        </p:txBody>
      </p:sp>
      <p:sp>
        <p:nvSpPr>
          <p:cNvPr id="5" name="TextBox 4">
            <a:extLst>
              <a:ext uri="{FF2B5EF4-FFF2-40B4-BE49-F238E27FC236}">
                <a16:creationId xmlns:a16="http://schemas.microsoft.com/office/drawing/2014/main" id="{3767DDF5-5B11-4A03-BA0C-1DA2B5298D63}"/>
              </a:ext>
            </a:extLst>
          </p:cNvPr>
          <p:cNvSpPr txBox="1"/>
          <p:nvPr/>
        </p:nvSpPr>
        <p:spPr>
          <a:xfrm>
            <a:off x="1509215" y="4800440"/>
            <a:ext cx="3430747" cy="461665"/>
          </a:xfrm>
          <a:prstGeom prst="rect">
            <a:avLst/>
          </a:prstGeom>
          <a:noFill/>
        </p:spPr>
        <p:txBody>
          <a:bodyPr wrap="none" rtlCol="0">
            <a:spAutoFit/>
          </a:bodyPr>
          <a:lstStyle/>
          <a:p>
            <a:pPr marL="342900" indent="-342900">
              <a:buFont typeface="Wingdings" panose="05000000000000000000" pitchFamily="2" charset="2"/>
              <a:buChar char="Ø"/>
            </a:pPr>
            <a:r>
              <a:rPr lang="en-IN" sz="2400" dirty="0"/>
              <a:t>Crop yield Prediction</a:t>
            </a:r>
          </a:p>
        </p:txBody>
      </p:sp>
      <p:sp>
        <p:nvSpPr>
          <p:cNvPr id="6" name="TextBox 5">
            <a:extLst>
              <a:ext uri="{FF2B5EF4-FFF2-40B4-BE49-F238E27FC236}">
                <a16:creationId xmlns:a16="http://schemas.microsoft.com/office/drawing/2014/main" id="{F0D4543E-2384-4F33-A6A0-8025FBB29838}"/>
              </a:ext>
            </a:extLst>
          </p:cNvPr>
          <p:cNvSpPr txBox="1"/>
          <p:nvPr/>
        </p:nvSpPr>
        <p:spPr>
          <a:xfrm>
            <a:off x="1677530" y="5749751"/>
            <a:ext cx="3262432" cy="461665"/>
          </a:xfrm>
          <a:prstGeom prst="rect">
            <a:avLst/>
          </a:prstGeom>
          <a:noFill/>
        </p:spPr>
        <p:txBody>
          <a:bodyPr wrap="none" rtlCol="0">
            <a:spAutoFit/>
          </a:bodyPr>
          <a:lstStyle/>
          <a:p>
            <a:pPr marL="285750" indent="-285750">
              <a:buFont typeface="Wingdings" panose="05000000000000000000" pitchFamily="2" charset="2"/>
              <a:buChar char="Ø"/>
            </a:pPr>
            <a:r>
              <a:rPr lang="en-IN" sz="2400" dirty="0"/>
              <a:t>Deployment in Flask</a:t>
            </a:r>
          </a:p>
        </p:txBody>
      </p:sp>
      <p:sp>
        <p:nvSpPr>
          <p:cNvPr id="7" name="TextBox 6">
            <a:extLst>
              <a:ext uri="{FF2B5EF4-FFF2-40B4-BE49-F238E27FC236}">
                <a16:creationId xmlns:a16="http://schemas.microsoft.com/office/drawing/2014/main" id="{6C4E1922-4B7E-4704-A338-3E665EDE2FB0}"/>
              </a:ext>
            </a:extLst>
          </p:cNvPr>
          <p:cNvSpPr txBox="1"/>
          <p:nvPr/>
        </p:nvSpPr>
        <p:spPr>
          <a:xfrm>
            <a:off x="1509215" y="3851129"/>
            <a:ext cx="4092787" cy="461665"/>
          </a:xfrm>
          <a:prstGeom prst="rect">
            <a:avLst/>
          </a:prstGeom>
          <a:noFill/>
        </p:spPr>
        <p:txBody>
          <a:bodyPr wrap="none" rtlCol="0">
            <a:spAutoFit/>
          </a:bodyPr>
          <a:lstStyle/>
          <a:p>
            <a:pPr marL="342900" indent="-342900">
              <a:buFont typeface="Wingdings" panose="05000000000000000000" pitchFamily="2" charset="2"/>
              <a:buChar char="Ø"/>
            </a:pPr>
            <a:r>
              <a:rPr lang="en-IN" sz="2400" dirty="0"/>
              <a:t>Crop Fertilizer Suggestion</a:t>
            </a:r>
          </a:p>
        </p:txBody>
      </p:sp>
      <p:sp>
        <p:nvSpPr>
          <p:cNvPr id="8" name="TextBox 7">
            <a:extLst>
              <a:ext uri="{FF2B5EF4-FFF2-40B4-BE49-F238E27FC236}">
                <a16:creationId xmlns:a16="http://schemas.microsoft.com/office/drawing/2014/main" id="{3E585415-A70C-49A5-9A18-697934307B2D}"/>
              </a:ext>
            </a:extLst>
          </p:cNvPr>
          <p:cNvSpPr txBox="1"/>
          <p:nvPr/>
        </p:nvSpPr>
        <p:spPr>
          <a:xfrm>
            <a:off x="1428956" y="1202899"/>
            <a:ext cx="2690160" cy="461665"/>
          </a:xfrm>
          <a:prstGeom prst="rect">
            <a:avLst/>
          </a:prstGeom>
          <a:noFill/>
        </p:spPr>
        <p:txBody>
          <a:bodyPr wrap="none" rtlCol="0">
            <a:spAutoFit/>
          </a:bodyPr>
          <a:lstStyle/>
          <a:p>
            <a:pPr marL="285750" indent="-285750">
              <a:buFont typeface="Wingdings" panose="05000000000000000000" pitchFamily="2" charset="2"/>
              <a:buChar char="Ø"/>
            </a:pPr>
            <a:r>
              <a:rPr lang="en-IN" sz="2400" dirty="0"/>
              <a:t>Data Collection</a:t>
            </a:r>
          </a:p>
        </p:txBody>
      </p:sp>
    </p:spTree>
    <p:extLst>
      <p:ext uri="{BB962C8B-B14F-4D97-AF65-F5344CB8AC3E}">
        <p14:creationId xmlns:p14="http://schemas.microsoft.com/office/powerpoint/2010/main" val="131468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02024-7870-461B-B37A-599D9AC13A8D}"/>
              </a:ext>
            </a:extLst>
          </p:cNvPr>
          <p:cNvSpPr txBox="1"/>
          <p:nvPr/>
        </p:nvSpPr>
        <p:spPr>
          <a:xfrm>
            <a:off x="103910" y="176645"/>
            <a:ext cx="4075155" cy="769441"/>
          </a:xfrm>
          <a:prstGeom prst="rect">
            <a:avLst/>
          </a:prstGeom>
          <a:noFill/>
        </p:spPr>
        <p:txBody>
          <a:bodyPr wrap="none" rtlCol="0">
            <a:spAutoFit/>
          </a:bodyPr>
          <a:lstStyle/>
          <a:p>
            <a:r>
              <a:rPr lang="en-IN" sz="4400" dirty="0"/>
              <a:t>Data Collection</a:t>
            </a:r>
          </a:p>
        </p:txBody>
      </p:sp>
      <p:sp>
        <p:nvSpPr>
          <p:cNvPr id="5" name="TextBox 4">
            <a:extLst>
              <a:ext uri="{FF2B5EF4-FFF2-40B4-BE49-F238E27FC236}">
                <a16:creationId xmlns:a16="http://schemas.microsoft.com/office/drawing/2014/main" id="{651E9F42-29C1-4C05-AF4C-3951EBE14F6F}"/>
              </a:ext>
            </a:extLst>
          </p:cNvPr>
          <p:cNvSpPr txBox="1"/>
          <p:nvPr/>
        </p:nvSpPr>
        <p:spPr>
          <a:xfrm>
            <a:off x="550418" y="1841242"/>
            <a:ext cx="8771138" cy="2554545"/>
          </a:xfrm>
          <a:prstGeom prst="rect">
            <a:avLst/>
          </a:prstGeom>
          <a:noFill/>
        </p:spPr>
        <p:txBody>
          <a:bodyPr wrap="square" rtlCol="0">
            <a:spAutoFit/>
          </a:bodyPr>
          <a:lstStyle/>
          <a:p>
            <a:r>
              <a:rPr lang="en-IN" sz="2000" dirty="0"/>
              <a:t>		Kaggle is the sub brand of Google which gives the best platform to get and publish data sets. </a:t>
            </a:r>
          </a:p>
          <a:p>
            <a:endParaRPr lang="en-IN" sz="2000" dirty="0"/>
          </a:p>
          <a:p>
            <a:r>
              <a:rPr lang="en-IN" sz="2000" dirty="0"/>
              <a:t>		It also allows the users to build models in an environment that is generally web-based and data-science. </a:t>
            </a:r>
          </a:p>
          <a:p>
            <a:endParaRPr lang="en-IN" sz="2000" dirty="0"/>
          </a:p>
          <a:p>
            <a:r>
              <a:rPr lang="en-IN" sz="2000" dirty="0"/>
              <a:t>		We have taken our dataset from Kaggle which we have used to train our model.</a:t>
            </a:r>
          </a:p>
        </p:txBody>
      </p:sp>
    </p:spTree>
    <p:extLst>
      <p:ext uri="{BB962C8B-B14F-4D97-AF65-F5344CB8AC3E}">
        <p14:creationId xmlns:p14="http://schemas.microsoft.com/office/powerpoint/2010/main" val="3389475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F1C9F-1496-4477-8C97-A39C72027D00}"/>
              </a:ext>
            </a:extLst>
          </p:cNvPr>
          <p:cNvSpPr txBox="1"/>
          <p:nvPr/>
        </p:nvSpPr>
        <p:spPr>
          <a:xfrm>
            <a:off x="103910" y="176645"/>
            <a:ext cx="4075155" cy="769441"/>
          </a:xfrm>
          <a:prstGeom prst="rect">
            <a:avLst/>
          </a:prstGeom>
          <a:noFill/>
        </p:spPr>
        <p:txBody>
          <a:bodyPr wrap="none" rtlCol="0">
            <a:spAutoFit/>
          </a:bodyPr>
          <a:lstStyle/>
          <a:p>
            <a:r>
              <a:rPr lang="en-IN" sz="4400" dirty="0"/>
              <a:t>Data Collection</a:t>
            </a:r>
          </a:p>
        </p:txBody>
      </p:sp>
      <p:sp>
        <p:nvSpPr>
          <p:cNvPr id="3" name="TextBox 2">
            <a:extLst>
              <a:ext uri="{FF2B5EF4-FFF2-40B4-BE49-F238E27FC236}">
                <a16:creationId xmlns:a16="http://schemas.microsoft.com/office/drawing/2014/main" id="{8E4C2471-F920-4C1B-B984-7486E48DABB1}"/>
              </a:ext>
            </a:extLst>
          </p:cNvPr>
          <p:cNvSpPr txBox="1"/>
          <p:nvPr/>
        </p:nvSpPr>
        <p:spPr>
          <a:xfrm>
            <a:off x="390620" y="1317459"/>
            <a:ext cx="8771138" cy="1631216"/>
          </a:xfrm>
          <a:prstGeom prst="rect">
            <a:avLst/>
          </a:prstGeom>
          <a:noFill/>
        </p:spPr>
        <p:txBody>
          <a:bodyPr wrap="square" rtlCol="0">
            <a:spAutoFit/>
          </a:bodyPr>
          <a:lstStyle/>
          <a:p>
            <a:r>
              <a:rPr lang="en-IN" sz="2000" dirty="0"/>
              <a:t>		Crop selection model which will input the soil parameters like soil type, soil pH and soil fertility, Rainfall, State and City. The soil and weather factors are used for collectively to identify the suitable sowing crops. The sample dataset is used for the crop recommending model is shown in following Table. </a:t>
            </a:r>
          </a:p>
        </p:txBody>
      </p:sp>
      <p:pic>
        <p:nvPicPr>
          <p:cNvPr id="5" name="Picture 4">
            <a:extLst>
              <a:ext uri="{FF2B5EF4-FFF2-40B4-BE49-F238E27FC236}">
                <a16:creationId xmlns:a16="http://schemas.microsoft.com/office/drawing/2014/main" id="{81C1A6C3-3850-423D-8779-CE6FC592AD8B}"/>
              </a:ext>
            </a:extLst>
          </p:cNvPr>
          <p:cNvPicPr>
            <a:picLocks noChangeAspect="1"/>
          </p:cNvPicPr>
          <p:nvPr/>
        </p:nvPicPr>
        <p:blipFill rotWithShape="1">
          <a:blip r:embed="rId2"/>
          <a:srcRect b="33398"/>
          <a:stretch/>
        </p:blipFill>
        <p:spPr>
          <a:xfrm>
            <a:off x="1338246" y="2991264"/>
            <a:ext cx="7337532" cy="3547538"/>
          </a:xfrm>
          <a:prstGeom prst="rect">
            <a:avLst/>
          </a:prstGeom>
        </p:spPr>
      </p:pic>
    </p:spTree>
    <p:extLst>
      <p:ext uri="{BB962C8B-B14F-4D97-AF65-F5344CB8AC3E}">
        <p14:creationId xmlns:p14="http://schemas.microsoft.com/office/powerpoint/2010/main" val="2488518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785C49-882B-46C0-AE72-5EEB7DF315F9}"/>
              </a:ext>
            </a:extLst>
          </p:cNvPr>
          <p:cNvSpPr txBox="1"/>
          <p:nvPr/>
        </p:nvSpPr>
        <p:spPr>
          <a:xfrm>
            <a:off x="103910" y="176645"/>
            <a:ext cx="4075155" cy="769441"/>
          </a:xfrm>
          <a:prstGeom prst="rect">
            <a:avLst/>
          </a:prstGeom>
          <a:noFill/>
        </p:spPr>
        <p:txBody>
          <a:bodyPr wrap="none" rtlCol="0">
            <a:spAutoFit/>
          </a:bodyPr>
          <a:lstStyle/>
          <a:p>
            <a:r>
              <a:rPr lang="en-IN" sz="4400" dirty="0"/>
              <a:t>Data Collection</a:t>
            </a:r>
          </a:p>
        </p:txBody>
      </p:sp>
      <p:sp>
        <p:nvSpPr>
          <p:cNvPr id="3" name="TextBox 2">
            <a:extLst>
              <a:ext uri="{FF2B5EF4-FFF2-40B4-BE49-F238E27FC236}">
                <a16:creationId xmlns:a16="http://schemas.microsoft.com/office/drawing/2014/main" id="{22B76679-CE63-4423-A736-19FFE812256B}"/>
              </a:ext>
            </a:extLst>
          </p:cNvPr>
          <p:cNvSpPr txBox="1"/>
          <p:nvPr/>
        </p:nvSpPr>
        <p:spPr>
          <a:xfrm>
            <a:off x="408375" y="1299704"/>
            <a:ext cx="8771138" cy="1323439"/>
          </a:xfrm>
          <a:prstGeom prst="rect">
            <a:avLst/>
          </a:prstGeom>
          <a:noFill/>
        </p:spPr>
        <p:txBody>
          <a:bodyPr wrap="square" rtlCol="0">
            <a:spAutoFit/>
          </a:bodyPr>
          <a:lstStyle/>
          <a:p>
            <a:r>
              <a:rPr lang="en-IN" sz="2000" dirty="0"/>
              <a:t>		Fertilizer model which will input the soil parameters like soil type, soil pH and soil fertility. The soil parameters are used for collectively to show to use the fertilizer based on this soil Quality. The sample dataset is used for the Fertilizer model is shown in following Table. </a:t>
            </a:r>
          </a:p>
        </p:txBody>
      </p:sp>
      <p:pic>
        <p:nvPicPr>
          <p:cNvPr id="5" name="Picture 4">
            <a:extLst>
              <a:ext uri="{FF2B5EF4-FFF2-40B4-BE49-F238E27FC236}">
                <a16:creationId xmlns:a16="http://schemas.microsoft.com/office/drawing/2014/main" id="{DD320705-E959-4BF0-86F8-409BA477C853}"/>
              </a:ext>
            </a:extLst>
          </p:cNvPr>
          <p:cNvPicPr>
            <a:picLocks noChangeAspect="1"/>
          </p:cNvPicPr>
          <p:nvPr/>
        </p:nvPicPr>
        <p:blipFill rotWithShape="1">
          <a:blip r:embed="rId2"/>
          <a:srcRect b="41577"/>
          <a:stretch/>
        </p:blipFill>
        <p:spPr>
          <a:xfrm>
            <a:off x="1974150" y="2976761"/>
            <a:ext cx="5639587" cy="3617620"/>
          </a:xfrm>
          <a:prstGeom prst="rect">
            <a:avLst/>
          </a:prstGeom>
        </p:spPr>
      </p:pic>
    </p:spTree>
    <p:extLst>
      <p:ext uri="{BB962C8B-B14F-4D97-AF65-F5344CB8AC3E}">
        <p14:creationId xmlns:p14="http://schemas.microsoft.com/office/powerpoint/2010/main" val="2225091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8D10E9-09B7-4A7C-AC29-DA889F5F12C6}"/>
              </a:ext>
            </a:extLst>
          </p:cNvPr>
          <p:cNvSpPr txBox="1"/>
          <p:nvPr/>
        </p:nvSpPr>
        <p:spPr>
          <a:xfrm>
            <a:off x="103910" y="176645"/>
            <a:ext cx="4075155" cy="769441"/>
          </a:xfrm>
          <a:prstGeom prst="rect">
            <a:avLst/>
          </a:prstGeom>
          <a:noFill/>
        </p:spPr>
        <p:txBody>
          <a:bodyPr wrap="none" rtlCol="0">
            <a:spAutoFit/>
          </a:bodyPr>
          <a:lstStyle/>
          <a:p>
            <a:r>
              <a:rPr lang="en-IN" sz="4400" dirty="0"/>
              <a:t>Data Collection</a:t>
            </a:r>
          </a:p>
        </p:txBody>
      </p:sp>
      <p:sp>
        <p:nvSpPr>
          <p:cNvPr id="3" name="TextBox 2">
            <a:extLst>
              <a:ext uri="{FF2B5EF4-FFF2-40B4-BE49-F238E27FC236}">
                <a16:creationId xmlns:a16="http://schemas.microsoft.com/office/drawing/2014/main" id="{E6B9C130-E9C2-4E0D-A395-0C445C685E55}"/>
              </a:ext>
            </a:extLst>
          </p:cNvPr>
          <p:cNvSpPr txBox="1"/>
          <p:nvPr/>
        </p:nvSpPr>
        <p:spPr>
          <a:xfrm>
            <a:off x="506029" y="1335215"/>
            <a:ext cx="8771138" cy="1631216"/>
          </a:xfrm>
          <a:prstGeom prst="rect">
            <a:avLst/>
          </a:prstGeom>
          <a:noFill/>
        </p:spPr>
        <p:txBody>
          <a:bodyPr wrap="square" rtlCol="0">
            <a:spAutoFit/>
          </a:bodyPr>
          <a:lstStyle/>
          <a:p>
            <a:r>
              <a:rPr lang="en-IN" sz="2000" dirty="0"/>
              <a:t>		Crop yield prediction model which will input parameters like soil type, Crop, Area, Rainfall, State and City. The soil and weather factors are used for collectively to identify how much yield will be produced. The sample dataset is used for the crop yield prediction model is shown in following Table. </a:t>
            </a:r>
          </a:p>
        </p:txBody>
      </p:sp>
      <p:pic>
        <p:nvPicPr>
          <p:cNvPr id="5" name="Picture 4">
            <a:extLst>
              <a:ext uri="{FF2B5EF4-FFF2-40B4-BE49-F238E27FC236}">
                <a16:creationId xmlns:a16="http://schemas.microsoft.com/office/drawing/2014/main" id="{E2F77869-E8F3-4EF1-928A-500E45553A47}"/>
              </a:ext>
            </a:extLst>
          </p:cNvPr>
          <p:cNvPicPr>
            <a:picLocks noChangeAspect="1"/>
          </p:cNvPicPr>
          <p:nvPr/>
        </p:nvPicPr>
        <p:blipFill rotWithShape="1">
          <a:blip r:embed="rId2"/>
          <a:srcRect b="38777"/>
          <a:stretch/>
        </p:blipFill>
        <p:spPr>
          <a:xfrm>
            <a:off x="936710" y="2966431"/>
            <a:ext cx="7602011" cy="3668514"/>
          </a:xfrm>
          <a:prstGeom prst="rect">
            <a:avLst/>
          </a:prstGeom>
        </p:spPr>
      </p:pic>
    </p:spTree>
    <p:extLst>
      <p:ext uri="{BB962C8B-B14F-4D97-AF65-F5344CB8AC3E}">
        <p14:creationId xmlns:p14="http://schemas.microsoft.com/office/powerpoint/2010/main" val="110317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59437E-4C74-42EE-96DC-DB624FACCDB0}"/>
              </a:ext>
            </a:extLst>
          </p:cNvPr>
          <p:cNvSpPr txBox="1"/>
          <p:nvPr/>
        </p:nvSpPr>
        <p:spPr>
          <a:xfrm>
            <a:off x="103910" y="176645"/>
            <a:ext cx="5170774" cy="769441"/>
          </a:xfrm>
          <a:prstGeom prst="rect">
            <a:avLst/>
          </a:prstGeom>
          <a:noFill/>
        </p:spPr>
        <p:txBody>
          <a:bodyPr wrap="none" rtlCol="0">
            <a:spAutoFit/>
          </a:bodyPr>
          <a:lstStyle/>
          <a:p>
            <a:r>
              <a:rPr lang="en-IN" sz="4400" dirty="0"/>
              <a:t>Data Pre-processing</a:t>
            </a:r>
          </a:p>
        </p:txBody>
      </p:sp>
      <p:sp>
        <p:nvSpPr>
          <p:cNvPr id="4" name="Rectangle 3">
            <a:extLst>
              <a:ext uri="{FF2B5EF4-FFF2-40B4-BE49-F238E27FC236}">
                <a16:creationId xmlns:a16="http://schemas.microsoft.com/office/drawing/2014/main" id="{A57CB223-0F75-444C-BAF9-11074D23C640}"/>
              </a:ext>
            </a:extLst>
          </p:cNvPr>
          <p:cNvSpPr/>
          <p:nvPr/>
        </p:nvSpPr>
        <p:spPr>
          <a:xfrm>
            <a:off x="571130" y="1378233"/>
            <a:ext cx="8617258" cy="646331"/>
          </a:xfrm>
          <a:prstGeom prst="rect">
            <a:avLst/>
          </a:prstGeom>
        </p:spPr>
        <p:txBody>
          <a:bodyPr wrap="square">
            <a:spAutoFit/>
          </a:bodyPr>
          <a:lstStyle/>
          <a:p>
            <a:r>
              <a:rPr lang="en-IN" dirty="0"/>
              <a:t>Data </a:t>
            </a:r>
            <a:r>
              <a:rPr lang="en-IN" dirty="0" err="1"/>
              <a:t>preprocessing</a:t>
            </a:r>
            <a:r>
              <a:rPr lang="en-IN" dirty="0"/>
              <a:t> is a data mining technique which is used to transform the raw data in a useful and efficient format.</a:t>
            </a:r>
          </a:p>
        </p:txBody>
      </p:sp>
      <p:pic>
        <p:nvPicPr>
          <p:cNvPr id="6" name="Picture 5">
            <a:extLst>
              <a:ext uri="{FF2B5EF4-FFF2-40B4-BE49-F238E27FC236}">
                <a16:creationId xmlns:a16="http://schemas.microsoft.com/office/drawing/2014/main" id="{BD78C125-AAA3-4427-A88E-24654341FA2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429164" y="1669456"/>
            <a:ext cx="6720537" cy="5419787"/>
          </a:xfrm>
          <a:prstGeom prst="rect">
            <a:avLst/>
          </a:prstGeom>
        </p:spPr>
      </p:pic>
    </p:spTree>
    <p:extLst>
      <p:ext uri="{BB962C8B-B14F-4D97-AF65-F5344CB8AC3E}">
        <p14:creationId xmlns:p14="http://schemas.microsoft.com/office/powerpoint/2010/main" val="31600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06BC8-8259-434C-9FBC-790F55FB9881}"/>
              </a:ext>
            </a:extLst>
          </p:cNvPr>
          <p:cNvSpPr txBox="1"/>
          <p:nvPr/>
        </p:nvSpPr>
        <p:spPr>
          <a:xfrm>
            <a:off x="259772" y="238990"/>
            <a:ext cx="2303836" cy="769441"/>
          </a:xfrm>
          <a:prstGeom prst="rect">
            <a:avLst/>
          </a:prstGeom>
          <a:noFill/>
        </p:spPr>
        <p:txBody>
          <a:bodyPr wrap="none" rtlCol="0">
            <a:spAutoFit/>
          </a:bodyPr>
          <a:lstStyle/>
          <a:p>
            <a:r>
              <a:rPr lang="en-IN" sz="4400" dirty="0"/>
              <a:t>Abstract</a:t>
            </a:r>
          </a:p>
        </p:txBody>
      </p:sp>
      <p:sp>
        <p:nvSpPr>
          <p:cNvPr id="3" name="TextBox 2">
            <a:extLst>
              <a:ext uri="{FF2B5EF4-FFF2-40B4-BE49-F238E27FC236}">
                <a16:creationId xmlns:a16="http://schemas.microsoft.com/office/drawing/2014/main" id="{8C86F6A2-B1B7-4F3F-8CC1-123CBF43215B}"/>
              </a:ext>
            </a:extLst>
          </p:cNvPr>
          <p:cNvSpPr txBox="1"/>
          <p:nvPr/>
        </p:nvSpPr>
        <p:spPr>
          <a:xfrm>
            <a:off x="259772" y="1443242"/>
            <a:ext cx="10073836" cy="4708981"/>
          </a:xfrm>
          <a:prstGeom prst="rect">
            <a:avLst/>
          </a:prstGeom>
          <a:noFill/>
        </p:spPr>
        <p:txBody>
          <a:bodyPr wrap="square" rtlCol="0">
            <a:spAutoFit/>
          </a:bodyPr>
          <a:lstStyle/>
          <a:p>
            <a:r>
              <a:rPr lang="en-IN" sz="2000" dirty="0"/>
              <a:t>				</a:t>
            </a:r>
          </a:p>
          <a:p>
            <a:r>
              <a:rPr lang="en-IN" sz="2000" dirty="0"/>
              <a:t>			It also predicts the crop yield based on the factors and also fertilizer advisor. Soil parameters like soil type, soil pH, soil fertility and the weather parameters such as temperature, humidity and rainfall are used in this project. </a:t>
            </a:r>
          </a:p>
          <a:p>
            <a:endParaRPr lang="en-IN" sz="2000" dirty="0"/>
          </a:p>
          <a:p>
            <a:endParaRPr lang="en-IN" sz="2000" dirty="0"/>
          </a:p>
          <a:p>
            <a:r>
              <a:rPr lang="en-IN" sz="2000" dirty="0"/>
              <a:t>			Where weather parameters like temperature, humidity and Rainfall are taken from Weather API. </a:t>
            </a:r>
          </a:p>
          <a:p>
            <a:endParaRPr lang="en-IN" sz="2000" dirty="0"/>
          </a:p>
          <a:p>
            <a:endParaRPr lang="en-IN" sz="2000" dirty="0"/>
          </a:p>
          <a:p>
            <a:r>
              <a:rPr lang="en-IN" sz="2000" dirty="0"/>
              <a:t>			We use machine learning algorithm like Random Forest classification algorithm for crop recommendation. </a:t>
            </a:r>
          </a:p>
          <a:p>
            <a:endParaRPr lang="en-IN" sz="2000" dirty="0"/>
          </a:p>
          <a:p>
            <a:endParaRPr lang="en-IN" sz="2000" dirty="0"/>
          </a:p>
          <a:p>
            <a:r>
              <a:rPr lang="en-IN" sz="2000" dirty="0"/>
              <a:t>				</a:t>
            </a:r>
          </a:p>
        </p:txBody>
      </p:sp>
    </p:spTree>
    <p:extLst>
      <p:ext uri="{BB962C8B-B14F-4D97-AF65-F5344CB8AC3E}">
        <p14:creationId xmlns:p14="http://schemas.microsoft.com/office/powerpoint/2010/main" val="394882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F072D-A828-4CAA-A25A-9BCC44B2ACC4}"/>
              </a:ext>
            </a:extLst>
          </p:cNvPr>
          <p:cNvSpPr txBox="1"/>
          <p:nvPr/>
        </p:nvSpPr>
        <p:spPr>
          <a:xfrm>
            <a:off x="248575" y="1065321"/>
            <a:ext cx="10342486" cy="2308324"/>
          </a:xfrm>
          <a:prstGeom prst="rect">
            <a:avLst/>
          </a:prstGeom>
          <a:noFill/>
        </p:spPr>
        <p:txBody>
          <a:bodyPr wrap="square" rtlCol="0">
            <a:spAutoFit/>
          </a:bodyPr>
          <a:lstStyle/>
          <a:p>
            <a:r>
              <a:rPr lang="en-IN" dirty="0"/>
              <a:t>	</a:t>
            </a:r>
          </a:p>
          <a:p>
            <a:r>
              <a:rPr lang="en-IN" dirty="0"/>
              <a:t>		Crop selection model takes input of soil parameters such as  soil type, </a:t>
            </a:r>
          </a:p>
          <a:p>
            <a:r>
              <a:rPr lang="en-IN" dirty="0"/>
              <a:t>soil pH, soil fertility and the weather parameters such as temperature, humidity </a:t>
            </a:r>
          </a:p>
          <a:p>
            <a:r>
              <a:rPr lang="en-IN" dirty="0"/>
              <a:t>and rainfall.</a:t>
            </a:r>
          </a:p>
          <a:p>
            <a:endParaRPr lang="en-IN" dirty="0"/>
          </a:p>
          <a:p>
            <a:r>
              <a:rPr lang="en-IN" dirty="0"/>
              <a:t>		The sample dataset is used for the crop recommending model is shown in </a:t>
            </a:r>
          </a:p>
          <a:p>
            <a:r>
              <a:rPr lang="en-IN" dirty="0"/>
              <a:t>following Table.</a:t>
            </a:r>
          </a:p>
          <a:p>
            <a:r>
              <a:rPr lang="en-IN" dirty="0"/>
              <a:t>		 			</a:t>
            </a:r>
          </a:p>
        </p:txBody>
      </p:sp>
      <p:sp>
        <p:nvSpPr>
          <p:cNvPr id="5" name="TextBox 4">
            <a:extLst>
              <a:ext uri="{FF2B5EF4-FFF2-40B4-BE49-F238E27FC236}">
                <a16:creationId xmlns:a16="http://schemas.microsoft.com/office/drawing/2014/main" id="{66D07FF8-5527-4FC1-8706-989738FEC1A4}"/>
              </a:ext>
            </a:extLst>
          </p:cNvPr>
          <p:cNvSpPr txBox="1"/>
          <p:nvPr/>
        </p:nvSpPr>
        <p:spPr>
          <a:xfrm>
            <a:off x="103910" y="176645"/>
            <a:ext cx="9256124" cy="707886"/>
          </a:xfrm>
          <a:prstGeom prst="rect">
            <a:avLst/>
          </a:prstGeom>
          <a:noFill/>
        </p:spPr>
        <p:txBody>
          <a:bodyPr wrap="none" rtlCol="0">
            <a:spAutoFit/>
          </a:bodyPr>
          <a:lstStyle/>
          <a:p>
            <a:r>
              <a:rPr lang="en-IN" sz="4000" dirty="0"/>
              <a:t>Crop Sowing Recommending Prediction </a:t>
            </a:r>
          </a:p>
        </p:txBody>
      </p:sp>
      <p:pic>
        <p:nvPicPr>
          <p:cNvPr id="6" name="Picture 5">
            <a:extLst>
              <a:ext uri="{FF2B5EF4-FFF2-40B4-BE49-F238E27FC236}">
                <a16:creationId xmlns:a16="http://schemas.microsoft.com/office/drawing/2014/main" id="{9C666061-5E50-4007-BCD3-9EE253A40232}"/>
              </a:ext>
            </a:extLst>
          </p:cNvPr>
          <p:cNvPicPr>
            <a:picLocks noChangeAspect="1"/>
          </p:cNvPicPr>
          <p:nvPr/>
        </p:nvPicPr>
        <p:blipFill rotWithShape="1">
          <a:blip r:embed="rId2"/>
          <a:srcRect b="33398"/>
          <a:stretch/>
        </p:blipFill>
        <p:spPr>
          <a:xfrm>
            <a:off x="1338246" y="3133817"/>
            <a:ext cx="7337532" cy="3547538"/>
          </a:xfrm>
          <a:prstGeom prst="rect">
            <a:avLst/>
          </a:prstGeom>
        </p:spPr>
      </p:pic>
    </p:spTree>
    <p:extLst>
      <p:ext uri="{BB962C8B-B14F-4D97-AF65-F5344CB8AC3E}">
        <p14:creationId xmlns:p14="http://schemas.microsoft.com/office/powerpoint/2010/main" val="187036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58BF6C-0332-41A7-8D93-15A0C1C731CB}"/>
              </a:ext>
            </a:extLst>
          </p:cNvPr>
          <p:cNvSpPr/>
          <p:nvPr/>
        </p:nvSpPr>
        <p:spPr>
          <a:xfrm>
            <a:off x="376403" y="4641748"/>
            <a:ext cx="9246992" cy="2031325"/>
          </a:xfrm>
          <a:prstGeom prst="rect">
            <a:avLst/>
          </a:prstGeom>
        </p:spPr>
        <p:txBody>
          <a:bodyPr wrap="square">
            <a:spAutoFit/>
          </a:bodyPr>
          <a:lstStyle/>
          <a:p>
            <a:r>
              <a:rPr lang="en-IN" dirty="0"/>
              <a:t>		We need to consider the soil factor like Nitrogen, Phosphorous, Potassium, soil pH value and Weather parameters like Rainfall, temperature, moisture and humidity. 		</a:t>
            </a:r>
          </a:p>
          <a:p>
            <a:r>
              <a:rPr lang="en-IN" dirty="0"/>
              <a:t>		We use open weather API to get the current value of Rainfall, moisture, humidity by getting parameters like State and City. </a:t>
            </a:r>
          </a:p>
          <a:p>
            <a:endParaRPr lang="en-IN" dirty="0"/>
          </a:p>
          <a:p>
            <a:r>
              <a:rPr lang="en-IN" dirty="0"/>
              <a:t>		</a:t>
            </a:r>
          </a:p>
        </p:txBody>
      </p:sp>
      <p:pic>
        <p:nvPicPr>
          <p:cNvPr id="7" name="Picture 6">
            <a:extLst>
              <a:ext uri="{FF2B5EF4-FFF2-40B4-BE49-F238E27FC236}">
                <a16:creationId xmlns:a16="http://schemas.microsoft.com/office/drawing/2014/main" id="{518999F2-504A-4DC8-9391-651AEE80A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88" y="415746"/>
            <a:ext cx="6036814" cy="3740436"/>
          </a:xfrm>
          <a:prstGeom prst="rect">
            <a:avLst/>
          </a:prstGeom>
        </p:spPr>
      </p:pic>
    </p:spTree>
    <p:extLst>
      <p:ext uri="{BB962C8B-B14F-4D97-AF65-F5344CB8AC3E}">
        <p14:creationId xmlns:p14="http://schemas.microsoft.com/office/powerpoint/2010/main" val="2142641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3749A0-58D9-4C4B-ABD7-771D57794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9031"/>
            <a:ext cx="12192000" cy="4064000"/>
          </a:xfrm>
          <a:prstGeom prst="rect">
            <a:avLst/>
          </a:prstGeom>
        </p:spPr>
      </p:pic>
      <p:sp>
        <p:nvSpPr>
          <p:cNvPr id="5" name="Rectangle 4">
            <a:extLst>
              <a:ext uri="{FF2B5EF4-FFF2-40B4-BE49-F238E27FC236}">
                <a16:creationId xmlns:a16="http://schemas.microsoft.com/office/drawing/2014/main" id="{AB348F48-ECDC-45E2-97B0-68ADAB175430}"/>
              </a:ext>
            </a:extLst>
          </p:cNvPr>
          <p:cNvSpPr/>
          <p:nvPr/>
        </p:nvSpPr>
        <p:spPr>
          <a:xfrm>
            <a:off x="1690298" y="4891754"/>
            <a:ext cx="9246992" cy="646331"/>
          </a:xfrm>
          <a:prstGeom prst="rect">
            <a:avLst/>
          </a:prstGeom>
        </p:spPr>
        <p:txBody>
          <a:bodyPr wrap="square">
            <a:spAutoFit/>
          </a:bodyPr>
          <a:lstStyle/>
          <a:p>
            <a:r>
              <a:rPr lang="en-IN" dirty="0"/>
              <a:t>		Data Flow Diagram Of Crop Recommending Model</a:t>
            </a:r>
          </a:p>
          <a:p>
            <a:endParaRPr lang="en-IN" dirty="0"/>
          </a:p>
        </p:txBody>
      </p:sp>
    </p:spTree>
    <p:extLst>
      <p:ext uri="{BB962C8B-B14F-4D97-AF65-F5344CB8AC3E}">
        <p14:creationId xmlns:p14="http://schemas.microsoft.com/office/powerpoint/2010/main" val="992840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E6F3AE-1108-468C-8B3F-A2A6C8C79B7D}"/>
              </a:ext>
            </a:extLst>
          </p:cNvPr>
          <p:cNvSpPr/>
          <p:nvPr/>
        </p:nvSpPr>
        <p:spPr>
          <a:xfrm>
            <a:off x="407573" y="656382"/>
            <a:ext cx="9260210" cy="5355312"/>
          </a:xfrm>
          <a:prstGeom prst="rect">
            <a:avLst/>
          </a:prstGeom>
        </p:spPr>
        <p:txBody>
          <a:bodyPr wrap="square">
            <a:spAutoFit/>
          </a:bodyPr>
          <a:lstStyle/>
          <a:p>
            <a:r>
              <a:rPr lang="en-IN" dirty="0"/>
              <a:t>		</a:t>
            </a:r>
          </a:p>
          <a:p>
            <a:r>
              <a:rPr lang="en-IN" dirty="0"/>
              <a:t>		After applying the different machine learning algorithms for the dataset</a:t>
            </a:r>
          </a:p>
          <a:p>
            <a:r>
              <a:rPr lang="en-IN" dirty="0"/>
              <a:t>		</a:t>
            </a:r>
          </a:p>
          <a:p>
            <a:r>
              <a:rPr lang="en-IN" dirty="0"/>
              <a:t>		Random Forest Algorithm shows the best accuracy score as 99.3181818985</a:t>
            </a:r>
          </a:p>
          <a:p>
            <a:endParaRPr lang="en-IN" dirty="0"/>
          </a:p>
          <a:p>
            <a:r>
              <a:rPr lang="en-IN" dirty="0"/>
              <a:t>		Crop recommending system which will use the Random Forest classification machine learning algorithm to trained the model and test the model, which will outcomes Crop Recommendation Model.</a:t>
            </a:r>
          </a:p>
          <a:p>
            <a:endParaRPr lang="en-IN" dirty="0"/>
          </a:p>
          <a:p>
            <a:endParaRPr lang="en-IN" dirty="0"/>
          </a:p>
          <a:p>
            <a:r>
              <a:rPr lang="en-IN" dirty="0"/>
              <a:t>		This model will be saved, and the farmers can easily get  the sowing crop recommending by giving their farmer soil type characteristics, top soil  and pH as the input to the system.</a:t>
            </a:r>
          </a:p>
          <a:p>
            <a:endParaRPr lang="en-IN" dirty="0"/>
          </a:p>
          <a:p>
            <a:endParaRPr lang="en-IN" dirty="0"/>
          </a:p>
          <a:p>
            <a:r>
              <a:rPr lang="en-IN" dirty="0"/>
              <a:t>		Crop selection method, the model suggests one or more crop that is </a:t>
            </a:r>
          </a:p>
          <a:p>
            <a:r>
              <a:rPr lang="en-IN" dirty="0"/>
              <a:t>suitable for a season and the proper sowing time of a particular crop based </a:t>
            </a:r>
          </a:p>
          <a:p>
            <a:r>
              <a:rPr lang="en-IN" dirty="0"/>
              <a:t>on predicted weather.</a:t>
            </a:r>
          </a:p>
          <a:p>
            <a:endParaRPr lang="en-IN" dirty="0"/>
          </a:p>
        </p:txBody>
      </p:sp>
    </p:spTree>
    <p:extLst>
      <p:ext uri="{BB962C8B-B14F-4D97-AF65-F5344CB8AC3E}">
        <p14:creationId xmlns:p14="http://schemas.microsoft.com/office/powerpoint/2010/main" val="2333799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24CA9B-1CE4-4429-9491-E4FDC112A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06" y="85153"/>
            <a:ext cx="9552464" cy="5915956"/>
          </a:xfrm>
          <a:prstGeom prst="rect">
            <a:avLst/>
          </a:prstGeom>
        </p:spPr>
      </p:pic>
      <p:sp>
        <p:nvSpPr>
          <p:cNvPr id="4" name="Rectangle 3">
            <a:extLst>
              <a:ext uri="{FF2B5EF4-FFF2-40B4-BE49-F238E27FC236}">
                <a16:creationId xmlns:a16="http://schemas.microsoft.com/office/drawing/2014/main" id="{DA1AB9FA-B77E-4A99-85A6-9FD23F3E2FD2}"/>
              </a:ext>
            </a:extLst>
          </p:cNvPr>
          <p:cNvSpPr/>
          <p:nvPr/>
        </p:nvSpPr>
        <p:spPr>
          <a:xfrm>
            <a:off x="1583766" y="6126516"/>
            <a:ext cx="9246992" cy="646331"/>
          </a:xfrm>
          <a:prstGeom prst="rect">
            <a:avLst/>
          </a:prstGeom>
        </p:spPr>
        <p:txBody>
          <a:bodyPr wrap="square">
            <a:spAutoFit/>
          </a:bodyPr>
          <a:lstStyle/>
          <a:p>
            <a:r>
              <a:rPr lang="en-IN" dirty="0"/>
              <a:t>		Architecture Diagram Of Crop Recommending Model</a:t>
            </a:r>
          </a:p>
          <a:p>
            <a:endParaRPr lang="en-IN" dirty="0"/>
          </a:p>
        </p:txBody>
      </p:sp>
    </p:spTree>
    <p:extLst>
      <p:ext uri="{BB962C8B-B14F-4D97-AF65-F5344CB8AC3E}">
        <p14:creationId xmlns:p14="http://schemas.microsoft.com/office/powerpoint/2010/main" val="87295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47077-117E-4F17-A7D4-6304551BDDAB}"/>
              </a:ext>
            </a:extLst>
          </p:cNvPr>
          <p:cNvSpPr txBox="1"/>
          <p:nvPr/>
        </p:nvSpPr>
        <p:spPr>
          <a:xfrm>
            <a:off x="279552" y="1271622"/>
            <a:ext cx="9381927" cy="4524315"/>
          </a:xfrm>
          <a:prstGeom prst="rect">
            <a:avLst/>
          </a:prstGeom>
          <a:noFill/>
        </p:spPr>
        <p:txBody>
          <a:bodyPr wrap="none" rtlCol="0">
            <a:spAutoFit/>
          </a:bodyPr>
          <a:lstStyle/>
          <a:p>
            <a:r>
              <a:rPr lang="en-IN" b="1" dirty="0"/>
              <a:t>		</a:t>
            </a:r>
          </a:p>
          <a:p>
            <a:r>
              <a:rPr lang="en-IN" b="1" dirty="0"/>
              <a:t>			</a:t>
            </a:r>
            <a:r>
              <a:rPr lang="en-IN" dirty="0"/>
              <a:t>Fertilizer advice model takes input of soil parameters such as  soil type, </a:t>
            </a:r>
          </a:p>
          <a:p>
            <a:r>
              <a:rPr lang="en-IN" dirty="0"/>
              <a:t>	soil pH, soil fertility and the weather parameters such as temperature, humidity </a:t>
            </a:r>
          </a:p>
          <a:p>
            <a:r>
              <a:rPr lang="en-IN" dirty="0"/>
              <a:t>	and rainfall.</a:t>
            </a:r>
          </a:p>
          <a:p>
            <a:endParaRPr lang="en-IN" dirty="0"/>
          </a:p>
          <a:p>
            <a:endParaRPr lang="en-IN" dirty="0"/>
          </a:p>
          <a:p>
            <a:r>
              <a:rPr lang="en-IN" dirty="0"/>
              <a:t>			Based on the soil values, Fertilizer Advisor is based on soil parameters to </a:t>
            </a:r>
          </a:p>
          <a:p>
            <a:r>
              <a:rPr lang="en-IN" dirty="0"/>
              <a:t>suggest  how to use, if soil fertility is low then it advice use some fertilizer .</a:t>
            </a:r>
          </a:p>
          <a:p>
            <a:endParaRPr lang="en-IN" b="1" dirty="0"/>
          </a:p>
          <a:p>
            <a:r>
              <a:rPr lang="en-IN" dirty="0"/>
              <a:t>		</a:t>
            </a:r>
          </a:p>
          <a:p>
            <a:r>
              <a:rPr lang="en-IN" dirty="0"/>
              <a:t>			Fertilizer Advisor, the model suggests how to use fertilizer for  a particular </a:t>
            </a:r>
          </a:p>
          <a:p>
            <a:r>
              <a:rPr lang="en-IN" dirty="0"/>
              <a:t>	crop based on  weather and soil parameter.</a:t>
            </a:r>
          </a:p>
          <a:p>
            <a:endParaRPr lang="en-IN" dirty="0"/>
          </a:p>
          <a:p>
            <a:endParaRPr lang="en-IN" dirty="0"/>
          </a:p>
          <a:p>
            <a:r>
              <a:rPr lang="en-IN" dirty="0"/>
              <a:t>			It suggest to improve the soil fertility value</a:t>
            </a:r>
          </a:p>
          <a:p>
            <a:endParaRPr lang="en-IN" dirty="0"/>
          </a:p>
        </p:txBody>
      </p:sp>
      <p:sp>
        <p:nvSpPr>
          <p:cNvPr id="4" name="TextBox 3">
            <a:extLst>
              <a:ext uri="{FF2B5EF4-FFF2-40B4-BE49-F238E27FC236}">
                <a16:creationId xmlns:a16="http://schemas.microsoft.com/office/drawing/2014/main" id="{1083C93B-6081-4D52-ABA0-0EA07FB1B8FD}"/>
              </a:ext>
            </a:extLst>
          </p:cNvPr>
          <p:cNvSpPr txBox="1"/>
          <p:nvPr/>
        </p:nvSpPr>
        <p:spPr>
          <a:xfrm>
            <a:off x="103910" y="176645"/>
            <a:ext cx="6707285" cy="769441"/>
          </a:xfrm>
          <a:prstGeom prst="rect">
            <a:avLst/>
          </a:prstGeom>
          <a:noFill/>
        </p:spPr>
        <p:txBody>
          <a:bodyPr wrap="none" rtlCol="0">
            <a:spAutoFit/>
          </a:bodyPr>
          <a:lstStyle/>
          <a:p>
            <a:r>
              <a:rPr lang="en-IN" sz="4400" dirty="0"/>
              <a:t>Crop Fertilizer Suggestion</a:t>
            </a:r>
          </a:p>
        </p:txBody>
      </p:sp>
    </p:spTree>
    <p:extLst>
      <p:ext uri="{BB962C8B-B14F-4D97-AF65-F5344CB8AC3E}">
        <p14:creationId xmlns:p14="http://schemas.microsoft.com/office/powerpoint/2010/main" val="248789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1B74E4-11FE-464A-AE9F-7F6B53D50464}"/>
              </a:ext>
            </a:extLst>
          </p:cNvPr>
          <p:cNvPicPr>
            <a:picLocks noChangeAspect="1"/>
          </p:cNvPicPr>
          <p:nvPr/>
        </p:nvPicPr>
        <p:blipFill>
          <a:blip r:embed="rId2"/>
          <a:stretch>
            <a:fillRect/>
          </a:stretch>
        </p:blipFill>
        <p:spPr>
          <a:xfrm>
            <a:off x="585927" y="0"/>
            <a:ext cx="8371642" cy="6354379"/>
          </a:xfrm>
          <a:prstGeom prst="rect">
            <a:avLst/>
          </a:prstGeom>
        </p:spPr>
      </p:pic>
      <p:sp>
        <p:nvSpPr>
          <p:cNvPr id="5" name="Rectangle 4">
            <a:extLst>
              <a:ext uri="{FF2B5EF4-FFF2-40B4-BE49-F238E27FC236}">
                <a16:creationId xmlns:a16="http://schemas.microsoft.com/office/drawing/2014/main" id="{810A5639-8EA3-464E-9C05-333662D68882}"/>
              </a:ext>
            </a:extLst>
          </p:cNvPr>
          <p:cNvSpPr/>
          <p:nvPr/>
        </p:nvSpPr>
        <p:spPr>
          <a:xfrm>
            <a:off x="1583766" y="6354379"/>
            <a:ext cx="9246992" cy="369332"/>
          </a:xfrm>
          <a:prstGeom prst="rect">
            <a:avLst/>
          </a:prstGeom>
        </p:spPr>
        <p:txBody>
          <a:bodyPr wrap="square">
            <a:spAutoFit/>
          </a:bodyPr>
          <a:lstStyle/>
          <a:p>
            <a:r>
              <a:rPr lang="en-IN" dirty="0"/>
              <a:t>		Architecture Diagram Of Fertilizer Advisor</a:t>
            </a:r>
          </a:p>
        </p:txBody>
      </p:sp>
    </p:spTree>
    <p:extLst>
      <p:ext uri="{BB962C8B-B14F-4D97-AF65-F5344CB8AC3E}">
        <p14:creationId xmlns:p14="http://schemas.microsoft.com/office/powerpoint/2010/main" val="1104618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CDEFE7-7426-4A3A-9E5B-458EC607870E}"/>
              </a:ext>
            </a:extLst>
          </p:cNvPr>
          <p:cNvSpPr txBox="1"/>
          <p:nvPr/>
        </p:nvSpPr>
        <p:spPr>
          <a:xfrm>
            <a:off x="270501" y="1065066"/>
            <a:ext cx="9805654" cy="2308324"/>
          </a:xfrm>
          <a:prstGeom prst="rect">
            <a:avLst/>
          </a:prstGeom>
          <a:noFill/>
        </p:spPr>
        <p:txBody>
          <a:bodyPr wrap="square" rtlCol="0">
            <a:spAutoFit/>
          </a:bodyPr>
          <a:lstStyle/>
          <a:p>
            <a:r>
              <a:rPr lang="en-IN" b="1" dirty="0"/>
              <a:t>			</a:t>
            </a:r>
            <a:r>
              <a:rPr lang="en-IN" dirty="0"/>
              <a:t>Crop yield prediction model takes input of state, district, crop, area, season, Production.</a:t>
            </a:r>
          </a:p>
          <a:p>
            <a:endParaRPr lang="en-IN" dirty="0"/>
          </a:p>
          <a:p>
            <a:r>
              <a:rPr lang="en-IN" dirty="0"/>
              <a:t>			The data in Table is data used to predict crop yield based on 7 factors. These 7 factors are state, district, crop, area, season, production by this data.</a:t>
            </a:r>
          </a:p>
          <a:p>
            <a:endParaRPr lang="en-IN" dirty="0"/>
          </a:p>
          <a:p>
            <a:r>
              <a:rPr lang="en-IN" dirty="0"/>
              <a:t>			 The sample dataset is used for the crop yield prediction model is shown in following Table.</a:t>
            </a:r>
          </a:p>
        </p:txBody>
      </p:sp>
      <p:sp>
        <p:nvSpPr>
          <p:cNvPr id="6" name="TextBox 5">
            <a:extLst>
              <a:ext uri="{FF2B5EF4-FFF2-40B4-BE49-F238E27FC236}">
                <a16:creationId xmlns:a16="http://schemas.microsoft.com/office/drawing/2014/main" id="{4F73398D-891C-46C2-922D-AA4B16A0ACCD}"/>
              </a:ext>
            </a:extLst>
          </p:cNvPr>
          <p:cNvSpPr txBox="1"/>
          <p:nvPr/>
        </p:nvSpPr>
        <p:spPr>
          <a:xfrm>
            <a:off x="103910" y="176645"/>
            <a:ext cx="5491375" cy="769441"/>
          </a:xfrm>
          <a:prstGeom prst="rect">
            <a:avLst/>
          </a:prstGeom>
          <a:noFill/>
        </p:spPr>
        <p:txBody>
          <a:bodyPr wrap="none" rtlCol="0">
            <a:spAutoFit/>
          </a:bodyPr>
          <a:lstStyle/>
          <a:p>
            <a:r>
              <a:rPr lang="en-IN" sz="4400" dirty="0"/>
              <a:t>Crop yield Prediction</a:t>
            </a:r>
          </a:p>
        </p:txBody>
      </p:sp>
      <p:pic>
        <p:nvPicPr>
          <p:cNvPr id="7" name="Picture 6">
            <a:extLst>
              <a:ext uri="{FF2B5EF4-FFF2-40B4-BE49-F238E27FC236}">
                <a16:creationId xmlns:a16="http://schemas.microsoft.com/office/drawing/2014/main" id="{83B32D97-0EBC-4DA8-8B29-36808B80A41A}"/>
              </a:ext>
            </a:extLst>
          </p:cNvPr>
          <p:cNvPicPr>
            <a:picLocks noChangeAspect="1"/>
          </p:cNvPicPr>
          <p:nvPr/>
        </p:nvPicPr>
        <p:blipFill rotWithShape="1">
          <a:blip r:embed="rId2"/>
          <a:srcRect b="38777"/>
          <a:stretch/>
        </p:blipFill>
        <p:spPr>
          <a:xfrm>
            <a:off x="2074296" y="3428999"/>
            <a:ext cx="6739633" cy="3252355"/>
          </a:xfrm>
          <a:prstGeom prst="rect">
            <a:avLst/>
          </a:prstGeom>
        </p:spPr>
      </p:pic>
    </p:spTree>
    <p:extLst>
      <p:ext uri="{BB962C8B-B14F-4D97-AF65-F5344CB8AC3E}">
        <p14:creationId xmlns:p14="http://schemas.microsoft.com/office/powerpoint/2010/main" val="388803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5080E-C7C8-464A-A98B-010C8684B3B8}"/>
              </a:ext>
            </a:extLst>
          </p:cNvPr>
          <p:cNvSpPr/>
          <p:nvPr/>
        </p:nvSpPr>
        <p:spPr>
          <a:xfrm>
            <a:off x="624977" y="3100759"/>
            <a:ext cx="9246992" cy="3139321"/>
          </a:xfrm>
          <a:prstGeom prst="rect">
            <a:avLst/>
          </a:prstGeom>
        </p:spPr>
        <p:txBody>
          <a:bodyPr wrap="square">
            <a:spAutoFit/>
          </a:bodyPr>
          <a:lstStyle/>
          <a:p>
            <a:r>
              <a:rPr lang="en-IN" dirty="0"/>
              <a:t>		We need to consider the soil factor like Nitrogen, Phosphorous, Potassium, soil pH value and Weather parameters like Rainfall, temperature, moisture and humidity. 		</a:t>
            </a:r>
          </a:p>
          <a:p>
            <a:r>
              <a:rPr lang="en-IN" dirty="0"/>
              <a:t>		We use open weather API to get the current value of Rainfall, moisture, humidity by getting parameters like State and City. </a:t>
            </a:r>
          </a:p>
          <a:p>
            <a:endParaRPr lang="en-IN" dirty="0"/>
          </a:p>
          <a:p>
            <a:r>
              <a:rPr lang="en-IN" dirty="0"/>
              <a:t>		 After applying the different machine learning algorithms for the dataset</a:t>
            </a:r>
          </a:p>
          <a:p>
            <a:endParaRPr lang="en-IN" dirty="0"/>
          </a:p>
          <a:p>
            <a:r>
              <a:rPr lang="en-IN" dirty="0"/>
              <a:t>		The Random Forest Regressor  Algorithm show the Accuracy </a:t>
            </a:r>
            <a:r>
              <a:rPr lang="en-US" altLang="en-US" dirty="0">
                <a:solidFill>
                  <a:srgbClr val="000000"/>
                </a:solidFill>
              </a:rPr>
              <a:t>98.31818181818181</a:t>
            </a:r>
            <a:r>
              <a:rPr lang="en-US" altLang="en-US" sz="1400" dirty="0"/>
              <a:t> </a:t>
            </a:r>
            <a:endParaRPr lang="en-US" altLang="en-US" sz="4000" dirty="0"/>
          </a:p>
          <a:p>
            <a:endParaRPr lang="en-IN" dirty="0"/>
          </a:p>
        </p:txBody>
      </p:sp>
      <p:graphicFrame>
        <p:nvGraphicFramePr>
          <p:cNvPr id="7" name="Table 6">
            <a:extLst>
              <a:ext uri="{FF2B5EF4-FFF2-40B4-BE49-F238E27FC236}">
                <a16:creationId xmlns:a16="http://schemas.microsoft.com/office/drawing/2014/main" id="{810F69C0-4F89-4BA9-B2D8-9B4DA2C9BF14}"/>
              </a:ext>
            </a:extLst>
          </p:cNvPr>
          <p:cNvGraphicFramePr>
            <a:graphicFrameLocks noGrp="1"/>
          </p:cNvGraphicFramePr>
          <p:nvPr>
            <p:extLst>
              <p:ext uri="{D42A27DB-BD31-4B8C-83A1-F6EECF244321}">
                <p14:modId xmlns:p14="http://schemas.microsoft.com/office/powerpoint/2010/main" val="3658224830"/>
              </p:ext>
            </p:extLst>
          </p:nvPr>
        </p:nvGraphicFramePr>
        <p:xfrm>
          <a:off x="918143" y="1080141"/>
          <a:ext cx="8128000" cy="110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0497837"/>
                    </a:ext>
                  </a:extLst>
                </a:gridCol>
                <a:gridCol w="4064000">
                  <a:extLst>
                    <a:ext uri="{9D8B030D-6E8A-4147-A177-3AD203B41FA5}">
                      <a16:colId xmlns:a16="http://schemas.microsoft.com/office/drawing/2014/main" val="2772347424"/>
                    </a:ext>
                  </a:extLst>
                </a:gridCol>
              </a:tblGrid>
              <a:tr h="337010">
                <a:tc>
                  <a:txBody>
                    <a:bodyPr/>
                    <a:lstStyle/>
                    <a:p>
                      <a:pPr algn="ctr"/>
                      <a:r>
                        <a:rPr lang="en-IN" dirty="0"/>
                        <a:t>MSE</a:t>
                      </a:r>
                    </a:p>
                  </a:txBody>
                  <a:tcPr anchor="ctr"/>
                </a:tc>
                <a:tc>
                  <a:txBody>
                    <a:bodyPr/>
                    <a:lstStyle/>
                    <a:p>
                      <a:pPr algn="ctr"/>
                      <a:r>
                        <a:rPr lang="en-IN" dirty="0"/>
                        <a:t>R2 Score</a:t>
                      </a:r>
                    </a:p>
                  </a:txBody>
                  <a:tcPr anchor="ctr"/>
                </a:tc>
                <a:extLst>
                  <a:ext uri="{0D108BD9-81ED-4DB2-BD59-A6C34878D82A}">
                    <a16:rowId xmlns:a16="http://schemas.microsoft.com/office/drawing/2014/main" val="2857741777"/>
                  </a:ext>
                </a:extLst>
              </a:tr>
              <a:tr h="370840">
                <a:tc>
                  <a:txBody>
                    <a:bodyPr/>
                    <a:lstStyle/>
                    <a:p>
                      <a:pPr algn="ctr"/>
                      <a:r>
                        <a:rPr lang="en-IN" dirty="0"/>
                        <a:t>0.1841682248672045</a:t>
                      </a:r>
                    </a:p>
                  </a:txBody>
                  <a:tcPr anchor="ctr"/>
                </a:tc>
                <a:tc>
                  <a:txBody>
                    <a:bodyPr/>
                    <a:lstStyle/>
                    <a:p>
                      <a:pPr algn="ctr"/>
                      <a:r>
                        <a:rPr lang="en-IN" dirty="0"/>
                        <a:t>0.9999993999919369</a:t>
                      </a:r>
                    </a:p>
                  </a:txBody>
                  <a:tcPr anchor="ctr"/>
                </a:tc>
                <a:extLst>
                  <a:ext uri="{0D108BD9-81ED-4DB2-BD59-A6C34878D82A}">
                    <a16:rowId xmlns:a16="http://schemas.microsoft.com/office/drawing/2014/main" val="3972836458"/>
                  </a:ext>
                </a:extLst>
              </a:tr>
              <a:tr h="370840">
                <a:tc>
                  <a:txBody>
                    <a:bodyPr/>
                    <a:lstStyle/>
                    <a:p>
                      <a:pPr algn="ctr"/>
                      <a:r>
                        <a:rPr lang="en-IN" dirty="0"/>
                        <a:t>0.37358624113026034</a:t>
                      </a:r>
                    </a:p>
                  </a:txBody>
                  <a:tcPr anchor="ctr"/>
                </a:tc>
                <a:tc>
                  <a:txBody>
                    <a:bodyPr/>
                    <a:lstStyle/>
                    <a:p>
                      <a:pPr algn="ctr"/>
                      <a:r>
                        <a:rPr lang="en-IN" dirty="0"/>
                        <a:t>0.9999988090427999</a:t>
                      </a:r>
                    </a:p>
                  </a:txBody>
                  <a:tcPr anchor="ctr"/>
                </a:tc>
                <a:extLst>
                  <a:ext uri="{0D108BD9-81ED-4DB2-BD59-A6C34878D82A}">
                    <a16:rowId xmlns:a16="http://schemas.microsoft.com/office/drawing/2014/main" val="1433252105"/>
                  </a:ext>
                </a:extLst>
              </a:tr>
            </a:tbl>
          </a:graphicData>
        </a:graphic>
      </p:graphicFrame>
    </p:spTree>
    <p:extLst>
      <p:ext uri="{BB962C8B-B14F-4D97-AF65-F5344CB8AC3E}">
        <p14:creationId xmlns:p14="http://schemas.microsoft.com/office/powerpoint/2010/main" val="2012084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910F9D-BE92-4348-A4DC-13F0FBC18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7107"/>
            <a:ext cx="12192000" cy="4298462"/>
          </a:xfrm>
          <a:prstGeom prst="rect">
            <a:avLst/>
          </a:prstGeom>
        </p:spPr>
      </p:pic>
      <p:sp>
        <p:nvSpPr>
          <p:cNvPr id="3" name="TextBox 2">
            <a:extLst>
              <a:ext uri="{FF2B5EF4-FFF2-40B4-BE49-F238E27FC236}">
                <a16:creationId xmlns:a16="http://schemas.microsoft.com/office/drawing/2014/main" id="{4D80E7E2-751F-400F-A168-39D6133CF019}"/>
              </a:ext>
            </a:extLst>
          </p:cNvPr>
          <p:cNvSpPr txBox="1"/>
          <p:nvPr/>
        </p:nvSpPr>
        <p:spPr>
          <a:xfrm>
            <a:off x="705282" y="1167975"/>
            <a:ext cx="9148932" cy="646331"/>
          </a:xfrm>
          <a:prstGeom prst="rect">
            <a:avLst/>
          </a:prstGeom>
          <a:noFill/>
        </p:spPr>
        <p:txBody>
          <a:bodyPr wrap="square" rtlCol="0">
            <a:spAutoFit/>
          </a:bodyPr>
          <a:lstStyle/>
          <a:p>
            <a:endParaRPr lang="en-IN" dirty="0"/>
          </a:p>
          <a:p>
            <a:endParaRPr lang="en-IN" dirty="0"/>
          </a:p>
        </p:txBody>
      </p:sp>
      <p:sp>
        <p:nvSpPr>
          <p:cNvPr id="5" name="Rectangle 4">
            <a:extLst>
              <a:ext uri="{FF2B5EF4-FFF2-40B4-BE49-F238E27FC236}">
                <a16:creationId xmlns:a16="http://schemas.microsoft.com/office/drawing/2014/main" id="{EA2F4621-5AB9-4E08-A13B-BDA4DC7E3F98}"/>
              </a:ext>
            </a:extLst>
          </p:cNvPr>
          <p:cNvSpPr/>
          <p:nvPr/>
        </p:nvSpPr>
        <p:spPr>
          <a:xfrm>
            <a:off x="2444900" y="5466437"/>
            <a:ext cx="9246992" cy="369332"/>
          </a:xfrm>
          <a:prstGeom prst="rect">
            <a:avLst/>
          </a:prstGeom>
        </p:spPr>
        <p:txBody>
          <a:bodyPr wrap="square">
            <a:spAutoFit/>
          </a:bodyPr>
          <a:lstStyle/>
          <a:p>
            <a:r>
              <a:rPr lang="en-IN" dirty="0"/>
              <a:t>		Data Flow Diagram Of Crop Yield Prediction</a:t>
            </a:r>
          </a:p>
        </p:txBody>
      </p:sp>
    </p:spTree>
    <p:extLst>
      <p:ext uri="{BB962C8B-B14F-4D97-AF65-F5344CB8AC3E}">
        <p14:creationId xmlns:p14="http://schemas.microsoft.com/office/powerpoint/2010/main" val="243752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5990B-8E1C-4378-9839-169D3990E3C6}"/>
              </a:ext>
            </a:extLst>
          </p:cNvPr>
          <p:cNvSpPr txBox="1"/>
          <p:nvPr/>
        </p:nvSpPr>
        <p:spPr>
          <a:xfrm>
            <a:off x="259772" y="238990"/>
            <a:ext cx="2303836" cy="769441"/>
          </a:xfrm>
          <a:prstGeom prst="rect">
            <a:avLst/>
          </a:prstGeom>
          <a:noFill/>
        </p:spPr>
        <p:txBody>
          <a:bodyPr wrap="none" rtlCol="0">
            <a:spAutoFit/>
          </a:bodyPr>
          <a:lstStyle/>
          <a:p>
            <a:r>
              <a:rPr lang="en-IN" sz="4400" dirty="0"/>
              <a:t>Abstract</a:t>
            </a:r>
          </a:p>
        </p:txBody>
      </p:sp>
      <p:sp>
        <p:nvSpPr>
          <p:cNvPr id="3" name="TextBox 2">
            <a:extLst>
              <a:ext uri="{FF2B5EF4-FFF2-40B4-BE49-F238E27FC236}">
                <a16:creationId xmlns:a16="http://schemas.microsoft.com/office/drawing/2014/main" id="{524E1F45-5B82-4140-80A3-3B90710244D8}"/>
              </a:ext>
            </a:extLst>
          </p:cNvPr>
          <p:cNvSpPr txBox="1"/>
          <p:nvPr/>
        </p:nvSpPr>
        <p:spPr>
          <a:xfrm>
            <a:off x="259772" y="1611919"/>
            <a:ext cx="10127103" cy="4401205"/>
          </a:xfrm>
          <a:prstGeom prst="rect">
            <a:avLst/>
          </a:prstGeom>
          <a:noFill/>
        </p:spPr>
        <p:txBody>
          <a:bodyPr wrap="square" rtlCol="0">
            <a:spAutoFit/>
          </a:bodyPr>
          <a:lstStyle/>
          <a:p>
            <a:r>
              <a:rPr lang="en-IN" sz="2000" dirty="0"/>
              <a:t>		We use Random Forest Regression algorithm for crop yield prediction. 		</a:t>
            </a:r>
          </a:p>
          <a:p>
            <a:endParaRPr lang="en-IN" sz="2000" dirty="0"/>
          </a:p>
          <a:p>
            <a:endParaRPr lang="en-IN" sz="2000" dirty="0"/>
          </a:p>
          <a:p>
            <a:r>
              <a:rPr lang="en-IN" sz="2000" dirty="0"/>
              <a:t>		The outcomes of algorithm give best accuracy scores and finally deployment to website using flask python web framework. </a:t>
            </a:r>
          </a:p>
          <a:p>
            <a:endParaRPr lang="en-IN" sz="2000" dirty="0"/>
          </a:p>
          <a:p>
            <a:endParaRPr lang="en-IN" sz="2000" dirty="0"/>
          </a:p>
          <a:p>
            <a:r>
              <a:rPr lang="en-IN" sz="2000" dirty="0"/>
              <a:t>		This purposed system will help the farmer to plant a sowing crop based on the weather and soil parameter and advice fertilizer based on the soil fertility. </a:t>
            </a:r>
          </a:p>
          <a:p>
            <a:r>
              <a:rPr lang="en-IN" sz="2000" dirty="0"/>
              <a:t>		</a:t>
            </a:r>
          </a:p>
          <a:p>
            <a:endParaRPr lang="en-IN" sz="2000" dirty="0"/>
          </a:p>
          <a:p>
            <a:r>
              <a:rPr lang="en-IN" sz="2000" dirty="0"/>
              <a:t>		It also suggests the crop yield production based on weather parameter</a:t>
            </a:r>
          </a:p>
          <a:p>
            <a:endParaRPr lang="en-IN" sz="2000" dirty="0"/>
          </a:p>
          <a:p>
            <a:r>
              <a:rPr lang="en-IN" sz="2000" dirty="0"/>
              <a:t>				</a:t>
            </a:r>
          </a:p>
        </p:txBody>
      </p:sp>
    </p:spTree>
    <p:extLst>
      <p:ext uri="{BB962C8B-B14F-4D97-AF65-F5344CB8AC3E}">
        <p14:creationId xmlns:p14="http://schemas.microsoft.com/office/powerpoint/2010/main" val="3887763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1B9912-C91D-4DE3-B2A0-5020D0BD5DBB}"/>
              </a:ext>
            </a:extLst>
          </p:cNvPr>
          <p:cNvSpPr/>
          <p:nvPr/>
        </p:nvSpPr>
        <p:spPr>
          <a:xfrm>
            <a:off x="629515" y="1917010"/>
            <a:ext cx="9260210" cy="3416320"/>
          </a:xfrm>
          <a:prstGeom prst="rect">
            <a:avLst/>
          </a:prstGeom>
        </p:spPr>
        <p:txBody>
          <a:bodyPr wrap="square">
            <a:spAutoFit/>
          </a:bodyPr>
          <a:lstStyle/>
          <a:p>
            <a:r>
              <a:rPr lang="en-IN" dirty="0"/>
              <a:t>		Crop Yield Prediction system which will use the Random Forest Regressor machine learning algorithm to trained the model and test the model, which will outcomes Crop Yield Prediction Model.</a:t>
            </a:r>
          </a:p>
          <a:p>
            <a:endParaRPr lang="en-IN" dirty="0"/>
          </a:p>
          <a:p>
            <a:endParaRPr lang="en-IN" dirty="0"/>
          </a:p>
          <a:p>
            <a:r>
              <a:rPr lang="en-IN" dirty="0"/>
              <a:t>		This model will be saved, and the farmers can easily get  the crop Yield by giving their farmer soil type characteristics, top soil  and pH as the input to the system.</a:t>
            </a:r>
          </a:p>
          <a:p>
            <a:endParaRPr lang="en-IN" dirty="0"/>
          </a:p>
          <a:p>
            <a:endParaRPr lang="en-IN" dirty="0"/>
          </a:p>
          <a:p>
            <a:r>
              <a:rPr lang="en-IN" dirty="0"/>
              <a:t>		Crop yield method, the model predict the yield in Production/Kg of a particular crop based on soil and weather parameters.</a:t>
            </a:r>
          </a:p>
          <a:p>
            <a:endParaRPr lang="en-IN" dirty="0"/>
          </a:p>
        </p:txBody>
      </p:sp>
    </p:spTree>
    <p:extLst>
      <p:ext uri="{BB962C8B-B14F-4D97-AF65-F5344CB8AC3E}">
        <p14:creationId xmlns:p14="http://schemas.microsoft.com/office/powerpoint/2010/main" val="1946917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1A2AC4-9E94-49CB-8CB8-384C24125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28" y="179451"/>
            <a:ext cx="9801889" cy="6070429"/>
          </a:xfrm>
          <a:prstGeom prst="rect">
            <a:avLst/>
          </a:prstGeom>
        </p:spPr>
      </p:pic>
      <p:sp>
        <p:nvSpPr>
          <p:cNvPr id="5" name="Rectangle 4">
            <a:extLst>
              <a:ext uri="{FF2B5EF4-FFF2-40B4-BE49-F238E27FC236}">
                <a16:creationId xmlns:a16="http://schemas.microsoft.com/office/drawing/2014/main" id="{38267DF5-A288-4D7A-B075-53B5684F4905}"/>
              </a:ext>
            </a:extLst>
          </p:cNvPr>
          <p:cNvSpPr/>
          <p:nvPr/>
        </p:nvSpPr>
        <p:spPr>
          <a:xfrm>
            <a:off x="2072038" y="6442382"/>
            <a:ext cx="9246992" cy="369332"/>
          </a:xfrm>
          <a:prstGeom prst="rect">
            <a:avLst/>
          </a:prstGeom>
        </p:spPr>
        <p:txBody>
          <a:bodyPr wrap="square">
            <a:spAutoFit/>
          </a:bodyPr>
          <a:lstStyle/>
          <a:p>
            <a:r>
              <a:rPr lang="en-IN" dirty="0"/>
              <a:t>		Data Flow Diagram Of Crop Yield Prediction</a:t>
            </a:r>
          </a:p>
        </p:txBody>
      </p:sp>
    </p:spTree>
    <p:extLst>
      <p:ext uri="{BB962C8B-B14F-4D97-AF65-F5344CB8AC3E}">
        <p14:creationId xmlns:p14="http://schemas.microsoft.com/office/powerpoint/2010/main" val="3003896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1D7F1-399C-4284-ABF8-CCA24C440A02}"/>
              </a:ext>
            </a:extLst>
          </p:cNvPr>
          <p:cNvSpPr txBox="1"/>
          <p:nvPr/>
        </p:nvSpPr>
        <p:spPr>
          <a:xfrm>
            <a:off x="103910" y="176645"/>
            <a:ext cx="5290231" cy="769441"/>
          </a:xfrm>
          <a:prstGeom prst="rect">
            <a:avLst/>
          </a:prstGeom>
          <a:noFill/>
        </p:spPr>
        <p:txBody>
          <a:bodyPr wrap="none" rtlCol="0">
            <a:spAutoFit/>
          </a:bodyPr>
          <a:lstStyle/>
          <a:p>
            <a:r>
              <a:rPr lang="en-IN" sz="4400" dirty="0"/>
              <a:t>Deployment in Flask</a:t>
            </a:r>
          </a:p>
        </p:txBody>
      </p:sp>
      <p:sp>
        <p:nvSpPr>
          <p:cNvPr id="3" name="Rectangle 2">
            <a:extLst>
              <a:ext uri="{FF2B5EF4-FFF2-40B4-BE49-F238E27FC236}">
                <a16:creationId xmlns:a16="http://schemas.microsoft.com/office/drawing/2014/main" id="{AD798883-92C8-4129-AEF8-B2CCFB9D4853}"/>
              </a:ext>
            </a:extLst>
          </p:cNvPr>
          <p:cNvSpPr/>
          <p:nvPr/>
        </p:nvSpPr>
        <p:spPr>
          <a:xfrm>
            <a:off x="629515" y="1917010"/>
            <a:ext cx="9260210" cy="2862322"/>
          </a:xfrm>
          <a:prstGeom prst="rect">
            <a:avLst/>
          </a:prstGeom>
        </p:spPr>
        <p:txBody>
          <a:bodyPr wrap="square">
            <a:spAutoFit/>
          </a:bodyPr>
          <a:lstStyle/>
          <a:p>
            <a:r>
              <a:rPr lang="en-IN" dirty="0"/>
              <a:t>		Flask is a web application framework written in python, in simple terms it helps end users interact with your python code (in this case our ML models) directly from their web browser without needing any </a:t>
            </a:r>
            <a:r>
              <a:rPr lang="en-IN" dirty="0" err="1"/>
              <a:t>libraries,code</a:t>
            </a:r>
            <a:r>
              <a:rPr lang="en-IN" dirty="0"/>
              <a:t> files, etc</a:t>
            </a:r>
          </a:p>
          <a:p>
            <a:endParaRPr lang="en-IN" dirty="0"/>
          </a:p>
          <a:p>
            <a:r>
              <a:rPr lang="en-IN" dirty="0"/>
              <a:t>		Flask enables you to create web applications very easily, hence enabling you to focus your energy more on other important parts of a ML lifecycle like EDA, feature engineering, etc. </a:t>
            </a:r>
          </a:p>
          <a:p>
            <a:endParaRPr lang="en-IN" dirty="0"/>
          </a:p>
          <a:p>
            <a:r>
              <a:rPr lang="en-IN" dirty="0"/>
              <a:t>		Here in this blog I will give you a walkthrough on how to build a simple web application out of your ML Model and deploying it eventually. </a:t>
            </a:r>
          </a:p>
        </p:txBody>
      </p:sp>
    </p:spTree>
    <p:extLst>
      <p:ext uri="{BB962C8B-B14F-4D97-AF65-F5344CB8AC3E}">
        <p14:creationId xmlns:p14="http://schemas.microsoft.com/office/powerpoint/2010/main" val="1964679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7C5079-893F-4AC3-963A-E185689534F7}"/>
              </a:ext>
            </a:extLst>
          </p:cNvPr>
          <p:cNvSpPr txBox="1"/>
          <p:nvPr/>
        </p:nvSpPr>
        <p:spPr>
          <a:xfrm>
            <a:off x="103910" y="176645"/>
            <a:ext cx="5290231" cy="769441"/>
          </a:xfrm>
          <a:prstGeom prst="rect">
            <a:avLst/>
          </a:prstGeom>
          <a:noFill/>
        </p:spPr>
        <p:txBody>
          <a:bodyPr wrap="none" rtlCol="0">
            <a:spAutoFit/>
          </a:bodyPr>
          <a:lstStyle/>
          <a:p>
            <a:r>
              <a:rPr lang="en-IN" sz="4400" dirty="0"/>
              <a:t>Deployment in Flask</a:t>
            </a:r>
          </a:p>
        </p:txBody>
      </p:sp>
      <p:sp>
        <p:nvSpPr>
          <p:cNvPr id="3" name="Rectangle 2">
            <a:extLst>
              <a:ext uri="{FF2B5EF4-FFF2-40B4-BE49-F238E27FC236}">
                <a16:creationId xmlns:a16="http://schemas.microsoft.com/office/drawing/2014/main" id="{28DBE151-6128-4BE6-AB2E-8DEA3D07E855}"/>
              </a:ext>
            </a:extLst>
          </p:cNvPr>
          <p:cNvSpPr/>
          <p:nvPr/>
        </p:nvSpPr>
        <p:spPr>
          <a:xfrm>
            <a:off x="629515" y="1917010"/>
            <a:ext cx="9260210" cy="3416320"/>
          </a:xfrm>
          <a:prstGeom prst="rect">
            <a:avLst/>
          </a:prstGeom>
        </p:spPr>
        <p:txBody>
          <a:bodyPr wrap="square">
            <a:spAutoFit/>
          </a:bodyPr>
          <a:lstStyle/>
          <a:p>
            <a:r>
              <a:rPr lang="en-IN" dirty="0"/>
              <a:t>		We use Flask micro web framework for deployment the machine learning Model in website and design using HTML, CSS, Bootstrap and JavaScript. </a:t>
            </a:r>
          </a:p>
          <a:p>
            <a:endParaRPr lang="en-IN" dirty="0"/>
          </a:p>
          <a:p>
            <a:r>
              <a:rPr lang="en-IN" dirty="0"/>
              <a:t>		Run the Machine Learning Model like Crop Recommending model and Crop Yield Prediction Model using the pickle python libraries and deployment into website using flask web framework. </a:t>
            </a:r>
          </a:p>
          <a:p>
            <a:endParaRPr lang="en-IN" dirty="0"/>
          </a:p>
          <a:p>
            <a:r>
              <a:rPr lang="en-IN" dirty="0"/>
              <a:t>		Then create a html page program for home page, crop recommending page, crop recommending result page, fertilizer page, fertilizer result page, crop yield page, crop yield result page and about page. </a:t>
            </a:r>
          </a:p>
          <a:p>
            <a:endParaRPr lang="en-IN" dirty="0"/>
          </a:p>
          <a:p>
            <a:r>
              <a:rPr lang="en-IN" dirty="0"/>
              <a:t>		This is page are designed by HTML, CSS , Bootstrap and JavaScript. </a:t>
            </a:r>
          </a:p>
        </p:txBody>
      </p:sp>
    </p:spTree>
    <p:extLst>
      <p:ext uri="{BB962C8B-B14F-4D97-AF65-F5344CB8AC3E}">
        <p14:creationId xmlns:p14="http://schemas.microsoft.com/office/powerpoint/2010/main" val="1487799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81FE0-8A6A-47E9-8571-75F07AEDBB94}"/>
              </a:ext>
            </a:extLst>
          </p:cNvPr>
          <p:cNvSpPr txBox="1"/>
          <p:nvPr/>
        </p:nvSpPr>
        <p:spPr>
          <a:xfrm>
            <a:off x="259772" y="238990"/>
            <a:ext cx="5314275" cy="769441"/>
          </a:xfrm>
          <a:prstGeom prst="rect">
            <a:avLst/>
          </a:prstGeom>
          <a:noFill/>
        </p:spPr>
        <p:txBody>
          <a:bodyPr wrap="none" rtlCol="0">
            <a:spAutoFit/>
          </a:bodyPr>
          <a:lstStyle/>
          <a:p>
            <a:r>
              <a:rPr lang="en-IN" sz="4400" dirty="0"/>
              <a:t>Architectural Design</a:t>
            </a:r>
          </a:p>
        </p:txBody>
      </p:sp>
      <p:pic>
        <p:nvPicPr>
          <p:cNvPr id="3" name="Picture 2">
            <a:extLst>
              <a:ext uri="{FF2B5EF4-FFF2-40B4-BE49-F238E27FC236}">
                <a16:creationId xmlns:a16="http://schemas.microsoft.com/office/drawing/2014/main" id="{4F93AA88-4285-4D05-92D2-102C5EDF0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85" y="1008431"/>
            <a:ext cx="8859600" cy="5948258"/>
          </a:xfrm>
          <a:prstGeom prst="rect">
            <a:avLst/>
          </a:prstGeom>
        </p:spPr>
      </p:pic>
    </p:spTree>
    <p:extLst>
      <p:ext uri="{BB962C8B-B14F-4D97-AF65-F5344CB8AC3E}">
        <p14:creationId xmlns:p14="http://schemas.microsoft.com/office/powerpoint/2010/main" val="599581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9752E-CB08-46DA-8700-8D5CAC9DB367}"/>
              </a:ext>
            </a:extLst>
          </p:cNvPr>
          <p:cNvSpPr txBox="1"/>
          <p:nvPr/>
        </p:nvSpPr>
        <p:spPr>
          <a:xfrm>
            <a:off x="259772" y="238990"/>
            <a:ext cx="4666662" cy="769441"/>
          </a:xfrm>
          <a:prstGeom prst="rect">
            <a:avLst/>
          </a:prstGeom>
          <a:noFill/>
        </p:spPr>
        <p:txBody>
          <a:bodyPr wrap="none" rtlCol="0">
            <a:spAutoFit/>
          </a:bodyPr>
          <a:lstStyle/>
          <a:p>
            <a:r>
              <a:rPr lang="en-US" sz="4400" dirty="0"/>
              <a:t>Use Case Diagram</a:t>
            </a:r>
          </a:p>
        </p:txBody>
      </p:sp>
      <p:pic>
        <p:nvPicPr>
          <p:cNvPr id="5" name="Picture 4">
            <a:extLst>
              <a:ext uri="{FF2B5EF4-FFF2-40B4-BE49-F238E27FC236}">
                <a16:creationId xmlns:a16="http://schemas.microsoft.com/office/drawing/2014/main" id="{233AA93F-7259-4D64-A6ED-2D4F4ECD5FAD}"/>
              </a:ext>
            </a:extLst>
          </p:cNvPr>
          <p:cNvPicPr>
            <a:picLocks noChangeAspect="1"/>
          </p:cNvPicPr>
          <p:nvPr/>
        </p:nvPicPr>
        <p:blipFill>
          <a:blip r:embed="rId2"/>
          <a:stretch>
            <a:fillRect/>
          </a:stretch>
        </p:blipFill>
        <p:spPr>
          <a:xfrm>
            <a:off x="467633" y="1077130"/>
            <a:ext cx="8917601" cy="5780870"/>
          </a:xfrm>
          <a:prstGeom prst="rect">
            <a:avLst/>
          </a:prstGeom>
        </p:spPr>
      </p:pic>
    </p:spTree>
    <p:extLst>
      <p:ext uri="{BB962C8B-B14F-4D97-AF65-F5344CB8AC3E}">
        <p14:creationId xmlns:p14="http://schemas.microsoft.com/office/powerpoint/2010/main" val="2217239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9F7FE-2F74-4E04-AB3C-42B65776A473}"/>
              </a:ext>
            </a:extLst>
          </p:cNvPr>
          <p:cNvSpPr txBox="1"/>
          <p:nvPr/>
        </p:nvSpPr>
        <p:spPr>
          <a:xfrm>
            <a:off x="259772" y="238990"/>
            <a:ext cx="3868367" cy="769441"/>
          </a:xfrm>
          <a:prstGeom prst="rect">
            <a:avLst/>
          </a:prstGeom>
          <a:noFill/>
        </p:spPr>
        <p:txBody>
          <a:bodyPr wrap="none" rtlCol="0">
            <a:spAutoFit/>
          </a:bodyPr>
          <a:lstStyle/>
          <a:p>
            <a:r>
              <a:rPr lang="en-IN" sz="4400" dirty="0"/>
              <a:t>System testing</a:t>
            </a:r>
            <a:endParaRPr lang="en-US" sz="4400" dirty="0"/>
          </a:p>
        </p:txBody>
      </p:sp>
      <p:sp>
        <p:nvSpPr>
          <p:cNvPr id="3" name="Rectangle 2">
            <a:extLst>
              <a:ext uri="{FF2B5EF4-FFF2-40B4-BE49-F238E27FC236}">
                <a16:creationId xmlns:a16="http://schemas.microsoft.com/office/drawing/2014/main" id="{06EA5997-EBF3-4CE9-9E72-8643E313CE88}"/>
              </a:ext>
            </a:extLst>
          </p:cNvPr>
          <p:cNvSpPr/>
          <p:nvPr/>
        </p:nvSpPr>
        <p:spPr>
          <a:xfrm>
            <a:off x="629515" y="1917010"/>
            <a:ext cx="9260210" cy="2862322"/>
          </a:xfrm>
          <a:prstGeom prst="rect">
            <a:avLst/>
          </a:prstGeom>
        </p:spPr>
        <p:txBody>
          <a:bodyPr wrap="square">
            <a:spAutoFit/>
          </a:bodyPr>
          <a:lstStyle/>
          <a:p>
            <a:r>
              <a:rPr lang="en-IN" dirty="0"/>
              <a:t>		System Testing is a level of testing that validates the complete and fully integrated software product. </a:t>
            </a:r>
          </a:p>
          <a:p>
            <a:endParaRPr lang="en-IN" dirty="0"/>
          </a:p>
          <a:p>
            <a:r>
              <a:rPr lang="en-IN" dirty="0"/>
              <a:t>		The purpose of a system test is to evaluate the end-to-end system specifications. </a:t>
            </a:r>
          </a:p>
          <a:p>
            <a:endParaRPr lang="en-IN" dirty="0"/>
          </a:p>
          <a:p>
            <a:r>
              <a:rPr lang="en-IN" dirty="0"/>
              <a:t>		Usually, the software is only one element of a larger computer-based system. Ultimately, the software is interfaced with other software/hardware systems. </a:t>
            </a:r>
          </a:p>
          <a:p>
            <a:endParaRPr lang="en-IN" dirty="0"/>
          </a:p>
          <a:p>
            <a:r>
              <a:rPr lang="en-IN" dirty="0"/>
              <a:t>		System test falls under the black box testing category of software testing.</a:t>
            </a:r>
          </a:p>
        </p:txBody>
      </p:sp>
    </p:spTree>
    <p:extLst>
      <p:ext uri="{BB962C8B-B14F-4D97-AF65-F5344CB8AC3E}">
        <p14:creationId xmlns:p14="http://schemas.microsoft.com/office/powerpoint/2010/main" val="4286376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AB9CE-CD1B-4C36-8273-D7A56C34EA61}"/>
              </a:ext>
            </a:extLst>
          </p:cNvPr>
          <p:cNvSpPr txBox="1"/>
          <p:nvPr/>
        </p:nvSpPr>
        <p:spPr>
          <a:xfrm>
            <a:off x="259772" y="238990"/>
            <a:ext cx="3868367" cy="769441"/>
          </a:xfrm>
          <a:prstGeom prst="rect">
            <a:avLst/>
          </a:prstGeom>
          <a:noFill/>
        </p:spPr>
        <p:txBody>
          <a:bodyPr wrap="none" rtlCol="0">
            <a:spAutoFit/>
          </a:bodyPr>
          <a:lstStyle/>
          <a:p>
            <a:r>
              <a:rPr lang="en-IN" sz="4400" dirty="0"/>
              <a:t>System testing</a:t>
            </a:r>
            <a:endParaRPr lang="en-US" sz="4400" dirty="0"/>
          </a:p>
        </p:txBody>
      </p:sp>
      <p:sp>
        <p:nvSpPr>
          <p:cNvPr id="3" name="Rectangle 2">
            <a:extLst>
              <a:ext uri="{FF2B5EF4-FFF2-40B4-BE49-F238E27FC236}">
                <a16:creationId xmlns:a16="http://schemas.microsoft.com/office/drawing/2014/main" id="{4CE0B2E7-D25C-4867-9B92-93C7AD503F59}"/>
              </a:ext>
            </a:extLst>
          </p:cNvPr>
          <p:cNvSpPr/>
          <p:nvPr/>
        </p:nvSpPr>
        <p:spPr>
          <a:xfrm>
            <a:off x="629515" y="1917010"/>
            <a:ext cx="9260210" cy="3693319"/>
          </a:xfrm>
          <a:prstGeom prst="rect">
            <a:avLst/>
          </a:prstGeom>
        </p:spPr>
        <p:txBody>
          <a:bodyPr wrap="square">
            <a:spAutoFit/>
          </a:bodyPr>
          <a:lstStyle/>
          <a:p>
            <a:pPr marL="285750" indent="-285750">
              <a:buFont typeface="Wingdings" panose="05000000000000000000" pitchFamily="2" charset="2"/>
              <a:buChar char="Ø"/>
            </a:pPr>
            <a:r>
              <a:rPr lang="en-IN" dirty="0"/>
              <a:t>Data Collection Unit testing performed on each module or block of code during development. Unit Testing is normally done by the programmer who writes the code.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r>
              <a:rPr lang="en-IN" dirty="0"/>
              <a:t> </a:t>
            </a:r>
          </a:p>
          <a:p>
            <a:pPr marL="285750" indent="-285750">
              <a:buFont typeface="Wingdings" panose="05000000000000000000" pitchFamily="2" charset="2"/>
              <a:buChar char="Ø"/>
            </a:pPr>
            <a:r>
              <a:rPr lang="en-IN" dirty="0"/>
              <a:t> Integration testing done before, during and after integration of a new module into the main software package. This involves testing of each individual code module. One piece of software can contain several modules which are often created by several different programmers. It is crucial to test each module’s effect on the entire program model.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Acceptance testing – beta testing of the product done by the actual end users.</a:t>
            </a:r>
          </a:p>
        </p:txBody>
      </p:sp>
    </p:spTree>
    <p:extLst>
      <p:ext uri="{BB962C8B-B14F-4D97-AF65-F5344CB8AC3E}">
        <p14:creationId xmlns:p14="http://schemas.microsoft.com/office/powerpoint/2010/main" val="45018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5696CD-3702-4D2D-BFCF-FB99A86749B7}"/>
              </a:ext>
            </a:extLst>
          </p:cNvPr>
          <p:cNvSpPr txBox="1"/>
          <p:nvPr/>
        </p:nvSpPr>
        <p:spPr>
          <a:xfrm>
            <a:off x="259772" y="238990"/>
            <a:ext cx="8325869" cy="769441"/>
          </a:xfrm>
          <a:prstGeom prst="rect">
            <a:avLst/>
          </a:prstGeom>
          <a:noFill/>
        </p:spPr>
        <p:txBody>
          <a:bodyPr wrap="none" rtlCol="0">
            <a:spAutoFit/>
          </a:bodyPr>
          <a:lstStyle/>
          <a:p>
            <a:r>
              <a:rPr lang="en-IN" sz="4400" dirty="0"/>
              <a:t>SOFTWARE TECHNOLOGIES USED</a:t>
            </a:r>
          </a:p>
        </p:txBody>
      </p:sp>
      <p:pic>
        <p:nvPicPr>
          <p:cNvPr id="3" name="Picture 2">
            <a:extLst>
              <a:ext uri="{FF2B5EF4-FFF2-40B4-BE49-F238E27FC236}">
                <a16:creationId xmlns:a16="http://schemas.microsoft.com/office/drawing/2014/main" id="{04129129-3DFC-492C-9BB2-C1D16E394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026" y="3491069"/>
            <a:ext cx="3028950" cy="1514475"/>
          </a:xfrm>
          <a:prstGeom prst="rect">
            <a:avLst/>
          </a:prstGeom>
        </p:spPr>
      </p:pic>
      <p:pic>
        <p:nvPicPr>
          <p:cNvPr id="4" name="Picture 3">
            <a:extLst>
              <a:ext uri="{FF2B5EF4-FFF2-40B4-BE49-F238E27FC236}">
                <a16:creationId xmlns:a16="http://schemas.microsoft.com/office/drawing/2014/main" id="{BCCC7473-E16A-419E-8261-A2F5C79F6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323" y="3651987"/>
            <a:ext cx="3028950" cy="1514475"/>
          </a:xfrm>
          <a:prstGeom prst="rect">
            <a:avLst/>
          </a:prstGeom>
        </p:spPr>
      </p:pic>
      <p:pic>
        <p:nvPicPr>
          <p:cNvPr id="5" name="Picture 4">
            <a:extLst>
              <a:ext uri="{FF2B5EF4-FFF2-40B4-BE49-F238E27FC236}">
                <a16:creationId xmlns:a16="http://schemas.microsoft.com/office/drawing/2014/main" id="{47BF36A6-A305-4ED4-9762-5B9B0832F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4987" y="2879675"/>
            <a:ext cx="3810000" cy="3810000"/>
          </a:xfrm>
          <a:prstGeom prst="rect">
            <a:avLst/>
          </a:prstGeom>
        </p:spPr>
      </p:pic>
      <p:pic>
        <p:nvPicPr>
          <p:cNvPr id="6" name="Picture 5">
            <a:extLst>
              <a:ext uri="{FF2B5EF4-FFF2-40B4-BE49-F238E27FC236}">
                <a16:creationId xmlns:a16="http://schemas.microsoft.com/office/drawing/2014/main" id="{F72808E3-7BE6-47FD-9C9C-3ED7901C56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772" y="1058745"/>
            <a:ext cx="1990725" cy="2305050"/>
          </a:xfrm>
          <a:prstGeom prst="rect">
            <a:avLst/>
          </a:prstGeom>
        </p:spPr>
      </p:pic>
      <p:pic>
        <p:nvPicPr>
          <p:cNvPr id="7" name="Picture 6">
            <a:extLst>
              <a:ext uri="{FF2B5EF4-FFF2-40B4-BE49-F238E27FC236}">
                <a16:creationId xmlns:a16="http://schemas.microsoft.com/office/drawing/2014/main" id="{B5BB17C4-E5F9-4328-A9C6-559EB78DA0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100" y="1365200"/>
            <a:ext cx="3009900" cy="1514475"/>
          </a:xfrm>
          <a:prstGeom prst="rect">
            <a:avLst/>
          </a:prstGeom>
        </p:spPr>
      </p:pic>
      <p:pic>
        <p:nvPicPr>
          <p:cNvPr id="8" name="Picture 7">
            <a:extLst>
              <a:ext uri="{FF2B5EF4-FFF2-40B4-BE49-F238E27FC236}">
                <a16:creationId xmlns:a16="http://schemas.microsoft.com/office/drawing/2014/main" id="{1DE0BC90-F5FD-438E-96DD-13CB6FEC47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8228" y="1219357"/>
            <a:ext cx="3028950" cy="1514475"/>
          </a:xfrm>
          <a:prstGeom prst="rect">
            <a:avLst/>
          </a:prstGeom>
        </p:spPr>
      </p:pic>
    </p:spTree>
    <p:extLst>
      <p:ext uri="{BB962C8B-B14F-4D97-AF65-F5344CB8AC3E}">
        <p14:creationId xmlns:p14="http://schemas.microsoft.com/office/powerpoint/2010/main" val="3498147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383A4-8E47-478E-9CD3-8278C3D06B3D}"/>
              </a:ext>
            </a:extLst>
          </p:cNvPr>
          <p:cNvSpPr txBox="1"/>
          <p:nvPr/>
        </p:nvSpPr>
        <p:spPr>
          <a:xfrm>
            <a:off x="259772" y="238990"/>
            <a:ext cx="5252913" cy="769441"/>
          </a:xfrm>
          <a:prstGeom prst="rect">
            <a:avLst/>
          </a:prstGeom>
          <a:noFill/>
        </p:spPr>
        <p:txBody>
          <a:bodyPr wrap="none" rtlCol="0">
            <a:spAutoFit/>
          </a:bodyPr>
          <a:lstStyle/>
          <a:p>
            <a:r>
              <a:rPr lang="en-US" sz="4400" dirty="0"/>
              <a:t>Experimental Result</a:t>
            </a:r>
            <a:endParaRPr lang="en-IN" sz="4400" dirty="0"/>
          </a:p>
        </p:txBody>
      </p:sp>
      <p:sp>
        <p:nvSpPr>
          <p:cNvPr id="3" name="TextBox 2">
            <a:extLst>
              <a:ext uri="{FF2B5EF4-FFF2-40B4-BE49-F238E27FC236}">
                <a16:creationId xmlns:a16="http://schemas.microsoft.com/office/drawing/2014/main" id="{C5B341A0-77C2-4E9A-84EA-2C869D895B39}"/>
              </a:ext>
            </a:extLst>
          </p:cNvPr>
          <p:cNvSpPr txBox="1"/>
          <p:nvPr/>
        </p:nvSpPr>
        <p:spPr>
          <a:xfrm>
            <a:off x="259772" y="1233996"/>
            <a:ext cx="2937022" cy="461665"/>
          </a:xfrm>
          <a:prstGeom prst="rect">
            <a:avLst/>
          </a:prstGeom>
          <a:noFill/>
        </p:spPr>
        <p:txBody>
          <a:bodyPr wrap="none" rtlCol="0">
            <a:spAutoFit/>
          </a:bodyPr>
          <a:lstStyle/>
          <a:p>
            <a:r>
              <a:rPr lang="en-IN" sz="2400" dirty="0"/>
              <a:t>For Crop Selection:</a:t>
            </a:r>
          </a:p>
        </p:txBody>
      </p:sp>
      <p:pic>
        <p:nvPicPr>
          <p:cNvPr id="4" name="Picture 3">
            <a:extLst>
              <a:ext uri="{FF2B5EF4-FFF2-40B4-BE49-F238E27FC236}">
                <a16:creationId xmlns:a16="http://schemas.microsoft.com/office/drawing/2014/main" id="{DF0314D0-A010-470F-8908-19440CA5D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72" y="1887155"/>
            <a:ext cx="6031025" cy="3736849"/>
          </a:xfrm>
          <a:prstGeom prst="rect">
            <a:avLst/>
          </a:prstGeom>
        </p:spPr>
      </p:pic>
      <p:sp>
        <p:nvSpPr>
          <p:cNvPr id="5" name="TextBox 4">
            <a:extLst>
              <a:ext uri="{FF2B5EF4-FFF2-40B4-BE49-F238E27FC236}">
                <a16:creationId xmlns:a16="http://schemas.microsoft.com/office/drawing/2014/main" id="{7C9A035C-9F7F-4DE1-8861-E16457BC4F66}"/>
              </a:ext>
            </a:extLst>
          </p:cNvPr>
          <p:cNvSpPr txBox="1"/>
          <p:nvPr/>
        </p:nvSpPr>
        <p:spPr>
          <a:xfrm>
            <a:off x="825623" y="5695680"/>
            <a:ext cx="6383045" cy="923330"/>
          </a:xfrm>
          <a:prstGeom prst="rect">
            <a:avLst/>
          </a:prstGeom>
          <a:noFill/>
        </p:spPr>
        <p:txBody>
          <a:bodyPr wrap="square" rtlCol="0">
            <a:spAutoFit/>
          </a:bodyPr>
          <a:lstStyle/>
          <a:p>
            <a:r>
              <a:rPr lang="en-IN" dirty="0">
                <a:latin typeface="+mj-lt"/>
              </a:rPr>
              <a:t>The Random Forest Classification Algorithm show the Accuracy </a:t>
            </a:r>
            <a:r>
              <a:rPr lang="en-US" altLang="en-US" dirty="0">
                <a:solidFill>
                  <a:srgbClr val="000000"/>
                </a:solidFill>
                <a:latin typeface="+mj-lt"/>
              </a:rPr>
              <a:t>99.31818181818181</a:t>
            </a:r>
            <a:r>
              <a:rPr lang="en-US" altLang="en-US" sz="1400" dirty="0">
                <a:latin typeface="+mj-lt"/>
              </a:rPr>
              <a:t> </a:t>
            </a:r>
            <a:endParaRPr lang="en-US" altLang="en-US" sz="4000" dirty="0">
              <a:latin typeface="+mj-lt"/>
            </a:endParaRPr>
          </a:p>
          <a:p>
            <a:endParaRPr lang="en-IN" dirty="0">
              <a:latin typeface="+mj-lt"/>
            </a:endParaRPr>
          </a:p>
        </p:txBody>
      </p:sp>
    </p:spTree>
    <p:extLst>
      <p:ext uri="{BB962C8B-B14F-4D97-AF65-F5344CB8AC3E}">
        <p14:creationId xmlns:p14="http://schemas.microsoft.com/office/powerpoint/2010/main" val="3987706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89E45-91CA-4EF6-BDB9-8BB338905F4D}"/>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3" name="TextBox 2">
            <a:extLst>
              <a:ext uri="{FF2B5EF4-FFF2-40B4-BE49-F238E27FC236}">
                <a16:creationId xmlns:a16="http://schemas.microsoft.com/office/drawing/2014/main" id="{A5517BDF-45E5-45FE-AC2C-574B2C5D44E0}"/>
              </a:ext>
            </a:extLst>
          </p:cNvPr>
          <p:cNvSpPr txBox="1"/>
          <p:nvPr/>
        </p:nvSpPr>
        <p:spPr>
          <a:xfrm>
            <a:off x="259772" y="2376533"/>
            <a:ext cx="9416889" cy="3477875"/>
          </a:xfrm>
          <a:prstGeom prst="rect">
            <a:avLst/>
          </a:prstGeom>
          <a:noFill/>
        </p:spPr>
        <p:txBody>
          <a:bodyPr wrap="square" rtlCol="0">
            <a:spAutoFit/>
          </a:bodyPr>
          <a:lstStyle/>
          <a:p>
            <a:r>
              <a:rPr lang="en-IN" sz="2000" dirty="0"/>
              <a:t>			Machine learning (ML) is the study of computer algorithms that can improve automatically through experience and by the use of data. </a:t>
            </a:r>
          </a:p>
          <a:p>
            <a:r>
              <a:rPr lang="en-IN" sz="2000" dirty="0"/>
              <a:t>		</a:t>
            </a:r>
          </a:p>
          <a:p>
            <a:r>
              <a:rPr lang="en-IN" sz="2000" dirty="0"/>
              <a:t>			It is seen as a part of artificial intelligence. Machine learning algorithms build a model based on sample data, known as training data, in order to make predictions or decisions without being explicitly programmed to do so. 				</a:t>
            </a:r>
          </a:p>
          <a:p>
            <a:r>
              <a:rPr lang="en-IN" sz="2000" dirty="0"/>
              <a:t>			Machine learning algorithms are used in a wide variety of applications, such as in medicine, email filtering, speech recognition, and computer vision, where it is difficult or unfeasible to develop conventional algorithms to perform the needed tasks.</a:t>
            </a:r>
          </a:p>
        </p:txBody>
      </p:sp>
      <p:sp>
        <p:nvSpPr>
          <p:cNvPr id="4" name="TextBox 3">
            <a:extLst>
              <a:ext uri="{FF2B5EF4-FFF2-40B4-BE49-F238E27FC236}">
                <a16:creationId xmlns:a16="http://schemas.microsoft.com/office/drawing/2014/main" id="{3629114D-9EDA-4C45-96EF-7AE24548C89F}"/>
              </a:ext>
            </a:extLst>
          </p:cNvPr>
          <p:cNvSpPr txBox="1"/>
          <p:nvPr/>
        </p:nvSpPr>
        <p:spPr>
          <a:xfrm>
            <a:off x="259772" y="1334701"/>
            <a:ext cx="3392275" cy="584775"/>
          </a:xfrm>
          <a:prstGeom prst="rect">
            <a:avLst/>
          </a:prstGeom>
          <a:noFill/>
        </p:spPr>
        <p:txBody>
          <a:bodyPr wrap="none" rtlCol="0">
            <a:spAutoFit/>
          </a:bodyPr>
          <a:lstStyle/>
          <a:p>
            <a:r>
              <a:rPr lang="en-IN" sz="3200" dirty="0"/>
              <a:t>Machine Learning</a:t>
            </a:r>
          </a:p>
        </p:txBody>
      </p:sp>
    </p:spTree>
    <p:extLst>
      <p:ext uri="{BB962C8B-B14F-4D97-AF65-F5344CB8AC3E}">
        <p14:creationId xmlns:p14="http://schemas.microsoft.com/office/powerpoint/2010/main" val="742129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17E21-9CF8-4580-89CA-A7B78AABB612}"/>
              </a:ext>
            </a:extLst>
          </p:cNvPr>
          <p:cNvSpPr txBox="1"/>
          <p:nvPr/>
        </p:nvSpPr>
        <p:spPr>
          <a:xfrm>
            <a:off x="259772" y="1233996"/>
            <a:ext cx="3739870" cy="461665"/>
          </a:xfrm>
          <a:prstGeom prst="rect">
            <a:avLst/>
          </a:prstGeom>
          <a:noFill/>
        </p:spPr>
        <p:txBody>
          <a:bodyPr wrap="none" rtlCol="0">
            <a:spAutoFit/>
          </a:bodyPr>
          <a:lstStyle/>
          <a:p>
            <a:r>
              <a:rPr lang="en-IN" sz="2400" dirty="0"/>
              <a:t>For Crop Yield Prediction:</a:t>
            </a:r>
          </a:p>
        </p:txBody>
      </p:sp>
      <p:graphicFrame>
        <p:nvGraphicFramePr>
          <p:cNvPr id="3" name="Table 2">
            <a:extLst>
              <a:ext uri="{FF2B5EF4-FFF2-40B4-BE49-F238E27FC236}">
                <a16:creationId xmlns:a16="http://schemas.microsoft.com/office/drawing/2014/main" id="{BDCCA980-3F20-4F9E-93D3-EBD8EBA36932}"/>
              </a:ext>
            </a:extLst>
          </p:cNvPr>
          <p:cNvGraphicFramePr>
            <a:graphicFrameLocks noGrp="1"/>
          </p:cNvGraphicFramePr>
          <p:nvPr>
            <p:extLst>
              <p:ext uri="{D42A27DB-BD31-4B8C-83A1-F6EECF244321}">
                <p14:modId xmlns:p14="http://schemas.microsoft.com/office/powerpoint/2010/main" val="2491190365"/>
              </p:ext>
            </p:extLst>
          </p:nvPr>
        </p:nvGraphicFramePr>
        <p:xfrm>
          <a:off x="407386" y="228324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0497837"/>
                    </a:ext>
                  </a:extLst>
                </a:gridCol>
                <a:gridCol w="4064000">
                  <a:extLst>
                    <a:ext uri="{9D8B030D-6E8A-4147-A177-3AD203B41FA5}">
                      <a16:colId xmlns:a16="http://schemas.microsoft.com/office/drawing/2014/main" val="2772347424"/>
                    </a:ext>
                  </a:extLst>
                </a:gridCol>
              </a:tblGrid>
              <a:tr h="370840">
                <a:tc>
                  <a:txBody>
                    <a:bodyPr/>
                    <a:lstStyle/>
                    <a:p>
                      <a:pPr algn="ctr"/>
                      <a:r>
                        <a:rPr lang="en-IN" dirty="0"/>
                        <a:t>MSE</a:t>
                      </a:r>
                    </a:p>
                  </a:txBody>
                  <a:tcPr anchor="ctr"/>
                </a:tc>
                <a:tc>
                  <a:txBody>
                    <a:bodyPr/>
                    <a:lstStyle/>
                    <a:p>
                      <a:pPr algn="ctr"/>
                      <a:r>
                        <a:rPr lang="en-IN" dirty="0"/>
                        <a:t>R2 Score</a:t>
                      </a:r>
                    </a:p>
                  </a:txBody>
                  <a:tcPr anchor="ctr"/>
                </a:tc>
                <a:extLst>
                  <a:ext uri="{0D108BD9-81ED-4DB2-BD59-A6C34878D82A}">
                    <a16:rowId xmlns:a16="http://schemas.microsoft.com/office/drawing/2014/main" val="2857741777"/>
                  </a:ext>
                </a:extLst>
              </a:tr>
              <a:tr h="370840">
                <a:tc>
                  <a:txBody>
                    <a:bodyPr/>
                    <a:lstStyle/>
                    <a:p>
                      <a:pPr algn="ctr"/>
                      <a:r>
                        <a:rPr lang="en-IN" dirty="0"/>
                        <a:t>0.1841682248672045</a:t>
                      </a:r>
                    </a:p>
                  </a:txBody>
                  <a:tcPr anchor="ctr"/>
                </a:tc>
                <a:tc>
                  <a:txBody>
                    <a:bodyPr/>
                    <a:lstStyle/>
                    <a:p>
                      <a:pPr algn="ctr"/>
                      <a:r>
                        <a:rPr lang="en-IN" dirty="0"/>
                        <a:t>0.9999993999919369</a:t>
                      </a:r>
                    </a:p>
                  </a:txBody>
                  <a:tcPr anchor="ctr"/>
                </a:tc>
                <a:extLst>
                  <a:ext uri="{0D108BD9-81ED-4DB2-BD59-A6C34878D82A}">
                    <a16:rowId xmlns:a16="http://schemas.microsoft.com/office/drawing/2014/main" val="3972836458"/>
                  </a:ext>
                </a:extLst>
              </a:tr>
              <a:tr h="370840">
                <a:tc>
                  <a:txBody>
                    <a:bodyPr/>
                    <a:lstStyle/>
                    <a:p>
                      <a:pPr algn="ctr"/>
                      <a:r>
                        <a:rPr lang="en-IN" dirty="0"/>
                        <a:t>0.37358624113026034</a:t>
                      </a:r>
                    </a:p>
                  </a:txBody>
                  <a:tcPr anchor="ctr"/>
                </a:tc>
                <a:tc>
                  <a:txBody>
                    <a:bodyPr/>
                    <a:lstStyle/>
                    <a:p>
                      <a:pPr algn="ctr"/>
                      <a:r>
                        <a:rPr lang="en-IN" dirty="0"/>
                        <a:t>0.9999988090427999</a:t>
                      </a:r>
                    </a:p>
                  </a:txBody>
                  <a:tcPr anchor="ctr"/>
                </a:tc>
                <a:extLst>
                  <a:ext uri="{0D108BD9-81ED-4DB2-BD59-A6C34878D82A}">
                    <a16:rowId xmlns:a16="http://schemas.microsoft.com/office/drawing/2014/main" val="1433252105"/>
                  </a:ext>
                </a:extLst>
              </a:tr>
            </a:tbl>
          </a:graphicData>
        </a:graphic>
      </p:graphicFrame>
      <p:sp>
        <p:nvSpPr>
          <p:cNvPr id="4" name="TextBox 3">
            <a:extLst>
              <a:ext uri="{FF2B5EF4-FFF2-40B4-BE49-F238E27FC236}">
                <a16:creationId xmlns:a16="http://schemas.microsoft.com/office/drawing/2014/main" id="{FBDB536B-6D42-413B-9990-BD8BE19E636D}"/>
              </a:ext>
            </a:extLst>
          </p:cNvPr>
          <p:cNvSpPr txBox="1"/>
          <p:nvPr/>
        </p:nvSpPr>
        <p:spPr>
          <a:xfrm>
            <a:off x="563237" y="4307104"/>
            <a:ext cx="8420963" cy="1969770"/>
          </a:xfrm>
          <a:prstGeom prst="rect">
            <a:avLst/>
          </a:prstGeom>
          <a:noFill/>
        </p:spPr>
        <p:txBody>
          <a:bodyPr wrap="square" rtlCol="0">
            <a:spAutoFit/>
          </a:bodyPr>
          <a:lstStyle/>
          <a:p>
            <a:r>
              <a:rPr lang="en-IN" dirty="0"/>
              <a:t>The Random Forest Regressor  Algorithm show the Accuracy </a:t>
            </a:r>
            <a:r>
              <a:rPr lang="en-US" altLang="en-US" dirty="0">
                <a:solidFill>
                  <a:srgbClr val="000000"/>
                </a:solidFill>
              </a:rPr>
              <a:t>98.31818181818181</a:t>
            </a:r>
            <a:r>
              <a:rPr lang="en-US" altLang="en-US" sz="1400" dirty="0"/>
              <a:t> </a:t>
            </a:r>
          </a:p>
          <a:p>
            <a:endParaRPr lang="en-US" altLang="en-US" sz="1400" dirty="0"/>
          </a:p>
          <a:p>
            <a:r>
              <a:rPr lang="en-IN" dirty="0"/>
              <a:t>		Deployment the Model in Website will be easy for the farmer to use. </a:t>
            </a:r>
          </a:p>
          <a:p>
            <a:endParaRPr lang="en-IN" dirty="0"/>
          </a:p>
          <a:p>
            <a:r>
              <a:rPr lang="en-IN" dirty="0"/>
              <a:t>		Farmer use this application to get the crop sowing based on weather and Crop Yield Production </a:t>
            </a:r>
          </a:p>
          <a:p>
            <a:endParaRPr lang="en-IN" dirty="0"/>
          </a:p>
        </p:txBody>
      </p:sp>
      <p:sp>
        <p:nvSpPr>
          <p:cNvPr id="5" name="TextBox 4">
            <a:extLst>
              <a:ext uri="{FF2B5EF4-FFF2-40B4-BE49-F238E27FC236}">
                <a16:creationId xmlns:a16="http://schemas.microsoft.com/office/drawing/2014/main" id="{A9BB5B1B-8A6E-4379-B224-BE369729BFA8}"/>
              </a:ext>
            </a:extLst>
          </p:cNvPr>
          <p:cNvSpPr txBox="1"/>
          <p:nvPr/>
        </p:nvSpPr>
        <p:spPr>
          <a:xfrm>
            <a:off x="259772" y="238990"/>
            <a:ext cx="5252913" cy="769441"/>
          </a:xfrm>
          <a:prstGeom prst="rect">
            <a:avLst/>
          </a:prstGeom>
          <a:noFill/>
        </p:spPr>
        <p:txBody>
          <a:bodyPr wrap="none" rtlCol="0">
            <a:spAutoFit/>
          </a:bodyPr>
          <a:lstStyle/>
          <a:p>
            <a:r>
              <a:rPr lang="en-US" sz="4400" dirty="0"/>
              <a:t>Experimental Result</a:t>
            </a:r>
            <a:endParaRPr lang="en-IN" sz="4400" dirty="0"/>
          </a:p>
        </p:txBody>
      </p:sp>
    </p:spTree>
    <p:extLst>
      <p:ext uri="{BB962C8B-B14F-4D97-AF65-F5344CB8AC3E}">
        <p14:creationId xmlns:p14="http://schemas.microsoft.com/office/powerpoint/2010/main" val="3164054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50F56-9958-4E6D-AD7E-EDB39FE9C270}"/>
              </a:ext>
            </a:extLst>
          </p:cNvPr>
          <p:cNvSpPr txBox="1"/>
          <p:nvPr/>
        </p:nvSpPr>
        <p:spPr>
          <a:xfrm>
            <a:off x="259772" y="238990"/>
            <a:ext cx="8472191" cy="769441"/>
          </a:xfrm>
          <a:prstGeom prst="rect">
            <a:avLst/>
          </a:prstGeom>
          <a:noFill/>
        </p:spPr>
        <p:txBody>
          <a:bodyPr wrap="none" rtlCol="0">
            <a:spAutoFit/>
          </a:bodyPr>
          <a:lstStyle/>
          <a:p>
            <a:r>
              <a:rPr lang="en-US" sz="4400" dirty="0"/>
              <a:t>Comparison with Existing System</a:t>
            </a:r>
            <a:endParaRPr lang="en-IN" sz="4400" dirty="0"/>
          </a:p>
        </p:txBody>
      </p:sp>
      <p:graphicFrame>
        <p:nvGraphicFramePr>
          <p:cNvPr id="3" name="Table 2">
            <a:extLst>
              <a:ext uri="{FF2B5EF4-FFF2-40B4-BE49-F238E27FC236}">
                <a16:creationId xmlns:a16="http://schemas.microsoft.com/office/drawing/2014/main" id="{60C91970-28E8-44AB-9734-7B41584C88DF}"/>
              </a:ext>
            </a:extLst>
          </p:cNvPr>
          <p:cNvGraphicFramePr>
            <a:graphicFrameLocks noGrp="1"/>
          </p:cNvGraphicFramePr>
          <p:nvPr>
            <p:extLst>
              <p:ext uri="{D42A27DB-BD31-4B8C-83A1-F6EECF244321}">
                <p14:modId xmlns:p14="http://schemas.microsoft.com/office/powerpoint/2010/main" val="95653617"/>
              </p:ext>
            </p:extLst>
          </p:nvPr>
        </p:nvGraphicFramePr>
        <p:xfrm>
          <a:off x="426129" y="1008431"/>
          <a:ext cx="8753384" cy="5629564"/>
        </p:xfrm>
        <a:graphic>
          <a:graphicData uri="http://schemas.openxmlformats.org/drawingml/2006/table">
            <a:tbl>
              <a:tblPr firstRow="1" bandRow="1">
                <a:tableStyleId>{5C22544A-7EE6-4342-B048-85BDC9FD1C3A}</a:tableStyleId>
              </a:tblPr>
              <a:tblGrid>
                <a:gridCol w="2188346">
                  <a:extLst>
                    <a:ext uri="{9D8B030D-6E8A-4147-A177-3AD203B41FA5}">
                      <a16:colId xmlns:a16="http://schemas.microsoft.com/office/drawing/2014/main" val="822716907"/>
                    </a:ext>
                  </a:extLst>
                </a:gridCol>
                <a:gridCol w="2188346">
                  <a:extLst>
                    <a:ext uri="{9D8B030D-6E8A-4147-A177-3AD203B41FA5}">
                      <a16:colId xmlns:a16="http://schemas.microsoft.com/office/drawing/2014/main" val="4005210593"/>
                    </a:ext>
                  </a:extLst>
                </a:gridCol>
                <a:gridCol w="2188346">
                  <a:extLst>
                    <a:ext uri="{9D8B030D-6E8A-4147-A177-3AD203B41FA5}">
                      <a16:colId xmlns:a16="http://schemas.microsoft.com/office/drawing/2014/main" val="3539775803"/>
                    </a:ext>
                  </a:extLst>
                </a:gridCol>
                <a:gridCol w="2188346">
                  <a:extLst>
                    <a:ext uri="{9D8B030D-6E8A-4147-A177-3AD203B41FA5}">
                      <a16:colId xmlns:a16="http://schemas.microsoft.com/office/drawing/2014/main" val="1208798745"/>
                    </a:ext>
                  </a:extLst>
                </a:gridCol>
              </a:tblGrid>
              <a:tr h="670844">
                <a:tc>
                  <a:txBody>
                    <a:bodyPr/>
                    <a:lstStyle/>
                    <a:p>
                      <a:pPr algn="ctr"/>
                      <a:r>
                        <a:rPr lang="en-IN" dirty="0"/>
                        <a:t>System Features</a:t>
                      </a:r>
                    </a:p>
                  </a:txBody>
                  <a:tcPr anchor="ctr"/>
                </a:tc>
                <a:tc>
                  <a:txBody>
                    <a:bodyPr/>
                    <a:lstStyle/>
                    <a:p>
                      <a:pPr algn="ctr"/>
                      <a:r>
                        <a:rPr lang="en-IN" dirty="0"/>
                        <a:t>Existing System</a:t>
                      </a:r>
                    </a:p>
                  </a:txBody>
                  <a:tcPr anchor="ctr"/>
                </a:tc>
                <a:tc>
                  <a:txBody>
                    <a:bodyPr/>
                    <a:lstStyle/>
                    <a:p>
                      <a:pPr algn="ctr"/>
                      <a:r>
                        <a:rPr lang="en-IN" dirty="0" err="1"/>
                        <a:t>Harvestify</a:t>
                      </a:r>
                      <a:endParaRPr lang="en-IN" dirty="0"/>
                    </a:p>
                  </a:txBody>
                  <a:tcPr anchor="ctr"/>
                </a:tc>
                <a:tc>
                  <a:txBody>
                    <a:bodyPr/>
                    <a:lstStyle/>
                    <a:p>
                      <a:pPr algn="ctr"/>
                      <a:r>
                        <a:rPr lang="en-IN" dirty="0" err="1"/>
                        <a:t>Agro</a:t>
                      </a:r>
                      <a:r>
                        <a:rPr lang="en-IN" dirty="0"/>
                        <a:t>-Intelligent</a:t>
                      </a:r>
                    </a:p>
                  </a:txBody>
                  <a:tcPr anchor="ctr"/>
                </a:tc>
                <a:extLst>
                  <a:ext uri="{0D108BD9-81ED-4DB2-BD59-A6C34878D82A}">
                    <a16:rowId xmlns:a16="http://schemas.microsoft.com/office/drawing/2014/main" val="3055961199"/>
                  </a:ext>
                </a:extLst>
              </a:tr>
              <a:tr h="525937">
                <a:tc>
                  <a:txBody>
                    <a:bodyPr/>
                    <a:lstStyle/>
                    <a:p>
                      <a:pPr algn="ctr"/>
                      <a:r>
                        <a:rPr lang="en-IN" dirty="0"/>
                        <a:t>Technology used</a:t>
                      </a:r>
                    </a:p>
                  </a:txBody>
                  <a:tcPr anchor="ctr"/>
                </a:tc>
                <a:tc>
                  <a:txBody>
                    <a:bodyPr/>
                    <a:lstStyle/>
                    <a:p>
                      <a:pPr algn="ctr"/>
                      <a:r>
                        <a:rPr lang="en-IN" dirty="0"/>
                        <a:t>Machine Learning</a:t>
                      </a:r>
                    </a:p>
                  </a:txBody>
                  <a:tcPr anchor="ctr"/>
                </a:tc>
                <a:tc>
                  <a:txBody>
                    <a:bodyPr/>
                    <a:lstStyle/>
                    <a:p>
                      <a:pPr algn="ctr"/>
                      <a:r>
                        <a:rPr lang="en-IN" dirty="0"/>
                        <a:t> Django web framework</a:t>
                      </a:r>
                    </a:p>
                  </a:txBody>
                  <a:tcPr anchor="ctr"/>
                </a:tc>
                <a:tc>
                  <a:txBody>
                    <a:bodyPr/>
                    <a:lstStyle/>
                    <a:p>
                      <a:pPr algn="ctr"/>
                      <a:r>
                        <a:rPr lang="en-IN" dirty="0"/>
                        <a:t>Flask web framework</a:t>
                      </a:r>
                    </a:p>
                  </a:txBody>
                  <a:tcPr anchor="ctr"/>
                </a:tc>
                <a:extLst>
                  <a:ext uri="{0D108BD9-81ED-4DB2-BD59-A6C34878D82A}">
                    <a16:rowId xmlns:a16="http://schemas.microsoft.com/office/drawing/2014/main" val="3117116153"/>
                  </a:ext>
                </a:extLst>
              </a:tr>
              <a:tr h="1421722">
                <a:tc>
                  <a:txBody>
                    <a:bodyPr/>
                    <a:lstStyle/>
                    <a:p>
                      <a:pPr algn="ctr"/>
                      <a:r>
                        <a:rPr lang="en-IN" dirty="0"/>
                        <a:t>Services</a:t>
                      </a:r>
                    </a:p>
                  </a:txBody>
                  <a:tcPr anchor="ctr"/>
                </a:tc>
                <a:tc>
                  <a:txBody>
                    <a:bodyPr/>
                    <a:lstStyle/>
                    <a:p>
                      <a:pPr algn="ctr"/>
                      <a:r>
                        <a:rPr lang="en-IN" dirty="0"/>
                        <a:t>Crop Recommendation</a:t>
                      </a:r>
                    </a:p>
                  </a:txBody>
                  <a:tcPr anchor="ctr"/>
                </a:tc>
                <a:tc>
                  <a:txBody>
                    <a:bodyPr/>
                    <a:lstStyle/>
                    <a:p>
                      <a:pPr algn="ctr"/>
                      <a:r>
                        <a:rPr lang="en-IN" dirty="0"/>
                        <a:t>Crop Recommendation and Crop Disease identification</a:t>
                      </a:r>
                    </a:p>
                  </a:txBody>
                  <a:tcPr anchor="ctr"/>
                </a:tc>
                <a:tc>
                  <a:txBody>
                    <a:bodyPr/>
                    <a:lstStyle/>
                    <a:p>
                      <a:pPr algn="ctr"/>
                      <a:r>
                        <a:rPr lang="en-IN" dirty="0"/>
                        <a:t>Crop Recommendation, Fertilizer Suggested and Crop Yield Prediction </a:t>
                      </a:r>
                    </a:p>
                  </a:txBody>
                  <a:tcPr anchor="ctr"/>
                </a:tc>
                <a:extLst>
                  <a:ext uri="{0D108BD9-81ED-4DB2-BD59-A6C34878D82A}">
                    <a16:rowId xmlns:a16="http://schemas.microsoft.com/office/drawing/2014/main" val="3137451662"/>
                  </a:ext>
                </a:extLst>
              </a:tr>
              <a:tr h="388664">
                <a:tc>
                  <a:txBody>
                    <a:bodyPr/>
                    <a:lstStyle/>
                    <a:p>
                      <a:pPr algn="ctr"/>
                      <a:r>
                        <a:rPr lang="en-IN" dirty="0"/>
                        <a:t>API</a:t>
                      </a:r>
                    </a:p>
                  </a:txBody>
                  <a:tcPr anchor="ctr"/>
                </a:tc>
                <a:tc>
                  <a:txBody>
                    <a:bodyPr/>
                    <a:lstStyle/>
                    <a:p>
                      <a:pPr algn="ctr"/>
                      <a:r>
                        <a:rPr lang="en-IN" dirty="0"/>
                        <a:t>No</a:t>
                      </a:r>
                    </a:p>
                  </a:txBody>
                  <a:tcPr anchor="ctr"/>
                </a:tc>
                <a:tc>
                  <a:txBody>
                    <a:bodyPr/>
                    <a:lstStyle/>
                    <a:p>
                      <a:pPr algn="ctr"/>
                      <a:r>
                        <a:rPr lang="en-IN"/>
                        <a:t> </a:t>
                      </a:r>
                      <a:r>
                        <a:rPr lang="en-IN" dirty="0"/>
                        <a:t>Weather API</a:t>
                      </a:r>
                    </a:p>
                  </a:txBody>
                  <a:tcPr anchor="ctr"/>
                </a:tc>
                <a:tc>
                  <a:txBody>
                    <a:bodyPr/>
                    <a:lstStyle/>
                    <a:p>
                      <a:pPr algn="ctr"/>
                      <a:r>
                        <a:rPr lang="en-IN" dirty="0"/>
                        <a:t>One Weather API</a:t>
                      </a:r>
                    </a:p>
                  </a:txBody>
                  <a:tcPr anchor="ctr"/>
                </a:tc>
                <a:extLst>
                  <a:ext uri="{0D108BD9-81ED-4DB2-BD59-A6C34878D82A}">
                    <a16:rowId xmlns:a16="http://schemas.microsoft.com/office/drawing/2014/main" val="4117616711"/>
                  </a:ext>
                </a:extLst>
              </a:tr>
              <a:tr h="388664">
                <a:tc>
                  <a:txBody>
                    <a:bodyPr/>
                    <a:lstStyle/>
                    <a:p>
                      <a:pPr algn="ctr"/>
                      <a:r>
                        <a:rPr lang="en-IN" dirty="0"/>
                        <a:t>User Friendly</a:t>
                      </a:r>
                    </a:p>
                  </a:txBody>
                  <a:tcPr anchor="ctr"/>
                </a:tc>
                <a:tc>
                  <a:txBody>
                    <a:bodyPr/>
                    <a:lstStyle/>
                    <a:p>
                      <a:pPr algn="ctr"/>
                      <a:r>
                        <a:rPr lang="en-IN" dirty="0"/>
                        <a:t>No</a:t>
                      </a:r>
                    </a:p>
                  </a:txBody>
                  <a:tcPr anchor="ctr"/>
                </a:tc>
                <a:tc>
                  <a:txBody>
                    <a:bodyPr/>
                    <a:lstStyle/>
                    <a:p>
                      <a:pPr algn="ctr"/>
                      <a:r>
                        <a:rPr lang="en-IN" dirty="0"/>
                        <a:t>Yes</a:t>
                      </a:r>
                    </a:p>
                  </a:txBody>
                  <a:tcPr anchor="ctr"/>
                </a:tc>
                <a:tc>
                  <a:txBody>
                    <a:bodyPr/>
                    <a:lstStyle/>
                    <a:p>
                      <a:pPr algn="ctr"/>
                      <a:r>
                        <a:rPr lang="en-IN" dirty="0"/>
                        <a:t>Yes</a:t>
                      </a:r>
                    </a:p>
                  </a:txBody>
                  <a:tcPr anchor="ctr"/>
                </a:tc>
                <a:extLst>
                  <a:ext uri="{0D108BD9-81ED-4DB2-BD59-A6C34878D82A}">
                    <a16:rowId xmlns:a16="http://schemas.microsoft.com/office/drawing/2014/main" val="3515841220"/>
                  </a:ext>
                </a:extLst>
              </a:tr>
              <a:tr h="525937">
                <a:tc>
                  <a:txBody>
                    <a:bodyPr/>
                    <a:lstStyle/>
                    <a:p>
                      <a:pPr algn="ctr"/>
                      <a:r>
                        <a:rPr lang="en-IN" dirty="0"/>
                        <a:t>Premise Access</a:t>
                      </a:r>
                    </a:p>
                  </a:txBody>
                  <a:tcPr anchor="ctr"/>
                </a:tc>
                <a:tc>
                  <a:txBody>
                    <a:bodyPr/>
                    <a:lstStyle/>
                    <a:p>
                      <a:pPr algn="ctr"/>
                      <a:r>
                        <a:rPr lang="en-IN" dirty="0"/>
                        <a:t>Everyone</a:t>
                      </a:r>
                    </a:p>
                  </a:txBody>
                  <a:tcPr anchor="ctr"/>
                </a:tc>
                <a:tc>
                  <a:txBody>
                    <a:bodyPr/>
                    <a:lstStyle/>
                    <a:p>
                      <a:pPr algn="ctr"/>
                      <a:r>
                        <a:rPr lang="en-IN" dirty="0"/>
                        <a:t>Authorized person only</a:t>
                      </a:r>
                    </a:p>
                  </a:txBody>
                  <a:tcPr anchor="ctr"/>
                </a:tc>
                <a:tc>
                  <a:txBody>
                    <a:bodyPr/>
                    <a:lstStyle/>
                    <a:p>
                      <a:pPr algn="ctr"/>
                      <a:r>
                        <a:rPr lang="en-IN" dirty="0"/>
                        <a:t>Everyone</a:t>
                      </a:r>
                    </a:p>
                  </a:txBody>
                  <a:tcPr anchor="ctr"/>
                </a:tc>
                <a:extLst>
                  <a:ext uri="{0D108BD9-81ED-4DB2-BD59-A6C34878D82A}">
                    <a16:rowId xmlns:a16="http://schemas.microsoft.com/office/drawing/2014/main" val="92935573"/>
                  </a:ext>
                </a:extLst>
              </a:tr>
              <a:tr h="525937">
                <a:tc>
                  <a:txBody>
                    <a:bodyPr/>
                    <a:lstStyle/>
                    <a:p>
                      <a:pPr algn="ctr"/>
                      <a:r>
                        <a:rPr lang="en-IN" dirty="0"/>
                        <a:t>Programming Language</a:t>
                      </a:r>
                    </a:p>
                  </a:txBody>
                  <a:tcPr anchor="ctr"/>
                </a:tc>
                <a:tc>
                  <a:txBody>
                    <a:bodyPr/>
                    <a:lstStyle/>
                    <a:p>
                      <a:pPr algn="ctr"/>
                      <a:r>
                        <a:rPr lang="en-IN" dirty="0"/>
                        <a:t>Python</a:t>
                      </a:r>
                    </a:p>
                  </a:txBody>
                  <a:tcPr anchor="ctr"/>
                </a:tc>
                <a:tc>
                  <a:txBody>
                    <a:bodyPr/>
                    <a:lstStyle/>
                    <a:p>
                      <a:pPr algn="ctr"/>
                      <a:r>
                        <a:rPr lang="en-IN" dirty="0"/>
                        <a:t>Python</a:t>
                      </a:r>
                    </a:p>
                  </a:txBody>
                  <a:tcPr anchor="ctr"/>
                </a:tc>
                <a:tc>
                  <a:txBody>
                    <a:bodyPr/>
                    <a:lstStyle/>
                    <a:p>
                      <a:pPr algn="ctr"/>
                      <a:r>
                        <a:rPr lang="en-IN" dirty="0"/>
                        <a:t>Python </a:t>
                      </a:r>
                    </a:p>
                  </a:txBody>
                  <a:tcPr anchor="ctr"/>
                </a:tc>
                <a:extLst>
                  <a:ext uri="{0D108BD9-81ED-4DB2-BD59-A6C34878D82A}">
                    <a16:rowId xmlns:a16="http://schemas.microsoft.com/office/drawing/2014/main" val="1052172105"/>
                  </a:ext>
                </a:extLst>
              </a:tr>
              <a:tr h="523792">
                <a:tc>
                  <a:txBody>
                    <a:bodyPr/>
                    <a:lstStyle/>
                    <a:p>
                      <a:pPr algn="ctr"/>
                      <a:r>
                        <a:rPr lang="en-IN" dirty="0"/>
                        <a:t>Arduino board used</a:t>
                      </a:r>
                    </a:p>
                  </a:txBody>
                  <a:tcPr anchor="ctr"/>
                </a:tc>
                <a:tc>
                  <a:txBody>
                    <a:bodyPr/>
                    <a:lstStyle/>
                    <a:p>
                      <a:pPr algn="ctr"/>
                      <a:r>
                        <a:rPr lang="en-IN" dirty="0"/>
                        <a:t>Yes</a:t>
                      </a:r>
                    </a:p>
                  </a:txBody>
                  <a:tcPr anchor="ctr"/>
                </a:tc>
                <a:tc>
                  <a:txBody>
                    <a:bodyPr/>
                    <a:lstStyle/>
                    <a:p>
                      <a:pPr algn="ctr"/>
                      <a:r>
                        <a:rPr lang="en-IN" dirty="0"/>
                        <a:t>Yes</a:t>
                      </a:r>
                    </a:p>
                  </a:txBody>
                  <a:tcPr anchor="ctr"/>
                </a:tc>
                <a:tc>
                  <a:txBody>
                    <a:bodyPr/>
                    <a:lstStyle/>
                    <a:p>
                      <a:pPr algn="ctr"/>
                      <a:r>
                        <a:rPr lang="en-IN" dirty="0"/>
                        <a:t>No</a:t>
                      </a:r>
                    </a:p>
                  </a:txBody>
                  <a:tcPr anchor="ctr"/>
                </a:tc>
                <a:extLst>
                  <a:ext uri="{0D108BD9-81ED-4DB2-BD59-A6C34878D82A}">
                    <a16:rowId xmlns:a16="http://schemas.microsoft.com/office/drawing/2014/main" val="917827126"/>
                  </a:ext>
                </a:extLst>
              </a:tr>
            </a:tbl>
          </a:graphicData>
        </a:graphic>
      </p:graphicFrame>
    </p:spTree>
    <p:extLst>
      <p:ext uri="{BB962C8B-B14F-4D97-AF65-F5344CB8AC3E}">
        <p14:creationId xmlns:p14="http://schemas.microsoft.com/office/powerpoint/2010/main" val="1787352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B7D908-3D63-4F48-8224-E77078BCA5D3}"/>
              </a:ext>
            </a:extLst>
          </p:cNvPr>
          <p:cNvSpPr txBox="1"/>
          <p:nvPr/>
        </p:nvSpPr>
        <p:spPr>
          <a:xfrm>
            <a:off x="259772" y="238990"/>
            <a:ext cx="9275296" cy="769441"/>
          </a:xfrm>
          <a:prstGeom prst="rect">
            <a:avLst/>
          </a:prstGeom>
          <a:noFill/>
        </p:spPr>
        <p:txBody>
          <a:bodyPr wrap="none" rtlCol="0">
            <a:spAutoFit/>
          </a:bodyPr>
          <a:lstStyle/>
          <a:p>
            <a:r>
              <a:rPr lang="en-US" sz="4400" dirty="0"/>
              <a:t>Conclusion and Future development</a:t>
            </a:r>
            <a:endParaRPr lang="en-IN" sz="4400" dirty="0"/>
          </a:p>
        </p:txBody>
      </p:sp>
      <p:sp>
        <p:nvSpPr>
          <p:cNvPr id="3" name="TextBox 2">
            <a:extLst>
              <a:ext uri="{FF2B5EF4-FFF2-40B4-BE49-F238E27FC236}">
                <a16:creationId xmlns:a16="http://schemas.microsoft.com/office/drawing/2014/main" id="{E83FF2D9-C693-4941-AA6F-182AC5094BE5}"/>
              </a:ext>
            </a:extLst>
          </p:cNvPr>
          <p:cNvSpPr txBox="1"/>
          <p:nvPr/>
        </p:nvSpPr>
        <p:spPr>
          <a:xfrm>
            <a:off x="541397" y="1571347"/>
            <a:ext cx="8993671" cy="3970318"/>
          </a:xfrm>
          <a:prstGeom prst="rect">
            <a:avLst/>
          </a:prstGeom>
          <a:noFill/>
        </p:spPr>
        <p:txBody>
          <a:bodyPr wrap="square" rtlCol="0">
            <a:spAutoFit/>
          </a:bodyPr>
          <a:lstStyle/>
          <a:p>
            <a:r>
              <a:rPr lang="en-US" dirty="0"/>
              <a:t>	Crop yield prediction and Crop recommending is successfully predicted.</a:t>
            </a:r>
          </a:p>
          <a:p>
            <a:endParaRPr lang="en-US" dirty="0"/>
          </a:p>
          <a:p>
            <a:endParaRPr lang="en-US" dirty="0"/>
          </a:p>
          <a:p>
            <a:r>
              <a:rPr lang="en-US" dirty="0"/>
              <a:t>	It also found that the efficient algorithm are obtained by complaining various </a:t>
            </a:r>
          </a:p>
          <a:p>
            <a:r>
              <a:rPr lang="en-US" dirty="0"/>
              <a:t>machine learning algorithm. </a:t>
            </a:r>
          </a:p>
          <a:p>
            <a:endParaRPr lang="en-US" dirty="0"/>
          </a:p>
          <a:p>
            <a:endParaRPr lang="en-US" dirty="0"/>
          </a:p>
          <a:p>
            <a:r>
              <a:rPr lang="en-US" dirty="0"/>
              <a:t>	In future developing the android application based on this method can make the </a:t>
            </a:r>
          </a:p>
          <a:p>
            <a:r>
              <a:rPr lang="en-US" dirty="0"/>
              <a:t>user to use this easily in smart phone and help the user to understand the yield of </a:t>
            </a:r>
          </a:p>
          <a:p>
            <a:r>
              <a:rPr lang="en-US" dirty="0"/>
              <a:t>the crop, he can find the correct sowing crop based on weather and soil parameters.</a:t>
            </a:r>
          </a:p>
          <a:p>
            <a:endParaRPr lang="en-US" dirty="0"/>
          </a:p>
          <a:p>
            <a:r>
              <a:rPr lang="en-US" dirty="0"/>
              <a:t>	</a:t>
            </a:r>
          </a:p>
          <a:p>
            <a:r>
              <a:rPr lang="en-US" dirty="0"/>
              <a:t>	Also Add a extra features like leaf disease prediction, smart irrigation, Arduino   based smart farming system</a:t>
            </a:r>
            <a:endParaRPr lang="en-IN" dirty="0"/>
          </a:p>
        </p:txBody>
      </p:sp>
    </p:spTree>
    <p:extLst>
      <p:ext uri="{BB962C8B-B14F-4D97-AF65-F5344CB8AC3E}">
        <p14:creationId xmlns:p14="http://schemas.microsoft.com/office/powerpoint/2010/main" val="21089588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64E5C-1D6D-48D5-AE4C-3F22DDEDA7F9}"/>
              </a:ext>
            </a:extLst>
          </p:cNvPr>
          <p:cNvSpPr txBox="1"/>
          <p:nvPr/>
        </p:nvSpPr>
        <p:spPr>
          <a:xfrm>
            <a:off x="103910" y="176645"/>
            <a:ext cx="2963825" cy="769441"/>
          </a:xfrm>
          <a:prstGeom prst="rect">
            <a:avLst/>
          </a:prstGeom>
          <a:noFill/>
        </p:spPr>
        <p:txBody>
          <a:bodyPr wrap="none" rtlCol="0">
            <a:spAutoFit/>
          </a:bodyPr>
          <a:lstStyle/>
          <a:p>
            <a:r>
              <a:rPr lang="en-IN" sz="4400" dirty="0"/>
              <a:t>References</a:t>
            </a:r>
          </a:p>
        </p:txBody>
      </p:sp>
      <p:sp>
        <p:nvSpPr>
          <p:cNvPr id="3" name="TextBox 2">
            <a:extLst>
              <a:ext uri="{FF2B5EF4-FFF2-40B4-BE49-F238E27FC236}">
                <a16:creationId xmlns:a16="http://schemas.microsoft.com/office/drawing/2014/main" id="{595855C9-4126-4D38-986B-0440E2262D30}"/>
              </a:ext>
            </a:extLst>
          </p:cNvPr>
          <p:cNvSpPr txBox="1"/>
          <p:nvPr/>
        </p:nvSpPr>
        <p:spPr>
          <a:xfrm>
            <a:off x="692459" y="1518081"/>
            <a:ext cx="9670276" cy="4401205"/>
          </a:xfrm>
          <a:prstGeom prst="rect">
            <a:avLst/>
          </a:prstGeom>
          <a:noFill/>
        </p:spPr>
        <p:txBody>
          <a:bodyPr wrap="none" rtlCol="0">
            <a:spAutoFit/>
          </a:bodyPr>
          <a:lstStyle/>
          <a:p>
            <a:r>
              <a:rPr lang="en-IN" sz="2000" dirty="0"/>
              <a:t>				Dhruv Piyush Parikh , Jugal Jain , </a:t>
            </a:r>
            <a:r>
              <a:rPr lang="en-IN" sz="2000" dirty="0" err="1"/>
              <a:t>Tanishq</a:t>
            </a:r>
            <a:r>
              <a:rPr lang="en-IN" sz="2000" dirty="0"/>
              <a:t> Gupta  and </a:t>
            </a:r>
            <a:r>
              <a:rPr lang="en-IN" sz="2000" dirty="0" err="1"/>
              <a:t>Rishit</a:t>
            </a:r>
            <a:r>
              <a:rPr lang="en-IN" sz="2000" dirty="0"/>
              <a:t> </a:t>
            </a:r>
          </a:p>
          <a:p>
            <a:r>
              <a:rPr lang="en-IN" sz="2000" dirty="0"/>
              <a:t>Hemant </a:t>
            </a:r>
            <a:r>
              <a:rPr lang="en-IN" sz="2000" dirty="0" err="1"/>
              <a:t>Dabhade</a:t>
            </a:r>
            <a:r>
              <a:rPr lang="en-IN" sz="2000" dirty="0"/>
              <a:t>, “Machine Learning Based Crop Recommendation System ” in </a:t>
            </a:r>
          </a:p>
          <a:p>
            <a:r>
              <a:rPr lang="en-IN" sz="2000" dirty="0"/>
              <a:t>International Journal of Advanced Research in Science, Communication and </a:t>
            </a:r>
          </a:p>
          <a:p>
            <a:r>
              <a:rPr lang="en-IN" sz="2000" dirty="0"/>
              <a:t>Technology (IJARSCT)</a:t>
            </a:r>
          </a:p>
          <a:p>
            <a:endParaRPr lang="en-IN" sz="2000" dirty="0"/>
          </a:p>
          <a:p>
            <a:r>
              <a:rPr lang="en-IN" sz="2000" dirty="0"/>
              <a:t>				ABHINAV SHARMA, ARPIT JAIN, PRATEEK GUPTA  AND VINAY </a:t>
            </a:r>
          </a:p>
          <a:p>
            <a:r>
              <a:rPr lang="en-IN" sz="2000" dirty="0"/>
              <a:t>CHOWDARY, “Machine Learning Applications for Precision Agriculture: A </a:t>
            </a:r>
          </a:p>
          <a:p>
            <a:r>
              <a:rPr lang="en-IN" sz="2000" dirty="0"/>
              <a:t>Comprehensive Review” </a:t>
            </a:r>
          </a:p>
          <a:p>
            <a:endParaRPr lang="en-IN" sz="2000" dirty="0"/>
          </a:p>
          <a:p>
            <a:r>
              <a:rPr lang="en-IN" sz="2000" dirty="0"/>
              <a:t>				A.T.M Shakil Ahamed, </a:t>
            </a:r>
            <a:r>
              <a:rPr lang="en-IN" sz="2000" dirty="0" err="1"/>
              <a:t>Navid</a:t>
            </a:r>
            <a:r>
              <a:rPr lang="en-IN" sz="2000" dirty="0"/>
              <a:t> </a:t>
            </a:r>
            <a:r>
              <a:rPr lang="en-IN" sz="2000" dirty="0" err="1"/>
              <a:t>Tanzeem</a:t>
            </a:r>
            <a:r>
              <a:rPr lang="en-IN" sz="2000" dirty="0"/>
              <a:t> Mahmood, Nazmul Hossain, </a:t>
            </a:r>
          </a:p>
          <a:p>
            <a:r>
              <a:rPr lang="en-IN" sz="2000" dirty="0"/>
              <a:t>Mohammad </a:t>
            </a:r>
            <a:r>
              <a:rPr lang="en-IN" sz="2000" dirty="0" err="1"/>
              <a:t>Tanzir</a:t>
            </a:r>
            <a:r>
              <a:rPr lang="en-IN" sz="2000" dirty="0"/>
              <a:t> Kabir, </a:t>
            </a:r>
            <a:r>
              <a:rPr lang="en-IN" sz="2000" dirty="0" err="1"/>
              <a:t>Kallal</a:t>
            </a:r>
            <a:r>
              <a:rPr lang="en-IN" sz="2000" dirty="0"/>
              <a:t> Das, </a:t>
            </a:r>
            <a:r>
              <a:rPr lang="en-IN" sz="2000" dirty="0" err="1"/>
              <a:t>Faridur</a:t>
            </a:r>
            <a:r>
              <a:rPr lang="en-IN" sz="2000" dirty="0"/>
              <a:t> Rahman, </a:t>
            </a:r>
            <a:r>
              <a:rPr lang="en-IN" sz="2000" dirty="0" err="1"/>
              <a:t>Rashedur</a:t>
            </a:r>
            <a:r>
              <a:rPr lang="en-IN" sz="2000" dirty="0"/>
              <a:t> M Rahman (2015) , </a:t>
            </a:r>
          </a:p>
          <a:p>
            <a:r>
              <a:rPr lang="en-IN" sz="2000" dirty="0"/>
              <a:t>‘Applying Data Mining Techniques to Predict Annual Yield of Major Crops and </a:t>
            </a:r>
          </a:p>
          <a:p>
            <a:r>
              <a:rPr lang="en-IN" sz="2000" dirty="0"/>
              <a:t>Recommend Planting Different Crops in Different Districts in Bangladesh’ , </a:t>
            </a:r>
          </a:p>
          <a:p>
            <a:r>
              <a:rPr lang="en-IN" sz="2000" dirty="0"/>
              <a:t>(SNPD) IEEE/ACIS International Conference</a:t>
            </a:r>
          </a:p>
        </p:txBody>
      </p:sp>
    </p:spTree>
    <p:extLst>
      <p:ext uri="{BB962C8B-B14F-4D97-AF65-F5344CB8AC3E}">
        <p14:creationId xmlns:p14="http://schemas.microsoft.com/office/powerpoint/2010/main" val="2230266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E210F-65C4-4574-831D-4BC3AEC5A383}"/>
              </a:ext>
            </a:extLst>
          </p:cNvPr>
          <p:cNvSpPr txBox="1"/>
          <p:nvPr/>
        </p:nvSpPr>
        <p:spPr>
          <a:xfrm>
            <a:off x="103910" y="176645"/>
            <a:ext cx="2963825" cy="769441"/>
          </a:xfrm>
          <a:prstGeom prst="rect">
            <a:avLst/>
          </a:prstGeom>
          <a:noFill/>
        </p:spPr>
        <p:txBody>
          <a:bodyPr wrap="none" rtlCol="0">
            <a:spAutoFit/>
          </a:bodyPr>
          <a:lstStyle/>
          <a:p>
            <a:r>
              <a:rPr lang="en-IN" sz="4400" dirty="0"/>
              <a:t>References</a:t>
            </a:r>
          </a:p>
        </p:txBody>
      </p:sp>
      <p:sp>
        <p:nvSpPr>
          <p:cNvPr id="3" name="TextBox 2">
            <a:extLst>
              <a:ext uri="{FF2B5EF4-FFF2-40B4-BE49-F238E27FC236}">
                <a16:creationId xmlns:a16="http://schemas.microsoft.com/office/drawing/2014/main" id="{C7B4DC2D-D65E-4B0B-B291-78DDA0FD8C80}"/>
              </a:ext>
            </a:extLst>
          </p:cNvPr>
          <p:cNvSpPr txBox="1"/>
          <p:nvPr/>
        </p:nvSpPr>
        <p:spPr>
          <a:xfrm>
            <a:off x="804588" y="1427865"/>
            <a:ext cx="9189567" cy="4401205"/>
          </a:xfrm>
          <a:prstGeom prst="rect">
            <a:avLst/>
          </a:prstGeom>
          <a:noFill/>
        </p:spPr>
        <p:txBody>
          <a:bodyPr wrap="none" rtlCol="0">
            <a:spAutoFit/>
          </a:bodyPr>
          <a:lstStyle/>
          <a:p>
            <a:r>
              <a:rPr lang="en-IN" sz="2000" dirty="0"/>
              <a:t>			Rahul </a:t>
            </a:r>
            <a:r>
              <a:rPr lang="en-IN" sz="2000" dirty="0" err="1"/>
              <a:t>Katarya</a:t>
            </a:r>
            <a:r>
              <a:rPr lang="en-IN" sz="2000" dirty="0"/>
              <a:t>, Ashutosh </a:t>
            </a:r>
            <a:r>
              <a:rPr lang="en-IN" sz="2000" dirty="0" err="1"/>
              <a:t>Raturi</a:t>
            </a:r>
            <a:r>
              <a:rPr lang="en-IN" sz="2000" dirty="0"/>
              <a:t>, Abhinav </a:t>
            </a:r>
            <a:r>
              <a:rPr lang="en-IN" sz="2000" dirty="0" err="1"/>
              <a:t>Mehndiratta</a:t>
            </a:r>
            <a:r>
              <a:rPr lang="en-IN" sz="2000" dirty="0"/>
              <a:t>, Abhinav </a:t>
            </a:r>
          </a:p>
          <a:p>
            <a:r>
              <a:rPr lang="en-IN" sz="2000" dirty="0" err="1"/>
              <a:t>Thapper</a:t>
            </a:r>
            <a:r>
              <a:rPr lang="en-IN" sz="2000" dirty="0"/>
              <a:t> , “Impact of Machine Learning Techniques in Precision </a:t>
            </a:r>
          </a:p>
          <a:p>
            <a:r>
              <a:rPr lang="en-IN" sz="2000" dirty="0"/>
              <a:t>Agriculture” in 3rd International Conference on Emerging Technologies in </a:t>
            </a:r>
          </a:p>
          <a:p>
            <a:r>
              <a:rPr lang="en-IN" sz="2000" dirty="0"/>
              <a:t>Computer Engineering: Machine Learning and Internet of Things (ICETCE)</a:t>
            </a:r>
          </a:p>
          <a:p>
            <a:endParaRPr lang="en-IN" sz="2000" dirty="0"/>
          </a:p>
          <a:p>
            <a:r>
              <a:rPr lang="en-IN" sz="2000" dirty="0"/>
              <a:t>			MAMUNUR RASHID, BIFTA SAMA BARI, YUSRI YUSUP, MOHAMAD </a:t>
            </a:r>
          </a:p>
          <a:p>
            <a:r>
              <a:rPr lang="en-IN" sz="2000" dirty="0"/>
              <a:t>ANUAR KAMARUDDIN, AND NUZHAT KHAN, “A Comprehensive Review of Crop </a:t>
            </a:r>
          </a:p>
          <a:p>
            <a:r>
              <a:rPr lang="en-IN" sz="2000" dirty="0"/>
              <a:t>Yield Prediction Using Machine Learning Approaches With Special Emphasis on </a:t>
            </a:r>
          </a:p>
          <a:p>
            <a:r>
              <a:rPr lang="en-IN" sz="2000" dirty="0"/>
              <a:t>Palm Oil Yield Prediction”</a:t>
            </a:r>
          </a:p>
          <a:p>
            <a:endParaRPr lang="en-IN" sz="2000" dirty="0"/>
          </a:p>
          <a:p>
            <a:r>
              <a:rPr lang="en-IN" sz="2000" dirty="0"/>
              <a:t>			</a:t>
            </a:r>
            <a:r>
              <a:rPr lang="en-IN" sz="2000" dirty="0" err="1"/>
              <a:t>Zeel</a:t>
            </a:r>
            <a:r>
              <a:rPr lang="en-IN" sz="2000" dirty="0"/>
              <a:t> Doshi,	Subhash Nadkarni, </a:t>
            </a:r>
            <a:r>
              <a:rPr lang="en-IN" sz="2000" dirty="0" err="1"/>
              <a:t>Rashi</a:t>
            </a:r>
            <a:r>
              <a:rPr lang="en-IN" sz="2000" dirty="0"/>
              <a:t> Agrawal and </a:t>
            </a:r>
            <a:r>
              <a:rPr lang="en-IN" sz="2000" dirty="0" err="1"/>
              <a:t>Neepa</a:t>
            </a:r>
            <a:r>
              <a:rPr lang="en-IN" sz="2000" dirty="0"/>
              <a:t> Shah,</a:t>
            </a:r>
          </a:p>
          <a:p>
            <a:r>
              <a:rPr lang="en-IN" sz="2000" dirty="0"/>
              <a:t> “</a:t>
            </a:r>
            <a:r>
              <a:rPr lang="en-IN" sz="2000" dirty="0" err="1"/>
              <a:t>AgroConsultant</a:t>
            </a:r>
            <a:r>
              <a:rPr lang="en-IN" sz="2000" dirty="0"/>
              <a:t>: Intelligent Crop Recommendation System Using Machine </a:t>
            </a:r>
          </a:p>
          <a:p>
            <a:r>
              <a:rPr lang="en-IN" sz="2000" dirty="0"/>
              <a:t>Learning Algorithms” 2018 Fourth International Conference on Computing </a:t>
            </a:r>
          </a:p>
          <a:p>
            <a:r>
              <a:rPr lang="en-IN" sz="2000" dirty="0"/>
              <a:t>Communication Control and Automation (ICCUBEA)</a:t>
            </a:r>
          </a:p>
        </p:txBody>
      </p:sp>
    </p:spTree>
    <p:extLst>
      <p:ext uri="{BB962C8B-B14F-4D97-AF65-F5344CB8AC3E}">
        <p14:creationId xmlns:p14="http://schemas.microsoft.com/office/powerpoint/2010/main" val="25842494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990E5C-2AF7-4538-AFE6-D2AEAB28D088}"/>
              </a:ext>
            </a:extLst>
          </p:cNvPr>
          <p:cNvSpPr txBox="1"/>
          <p:nvPr/>
        </p:nvSpPr>
        <p:spPr>
          <a:xfrm>
            <a:off x="103910" y="176645"/>
            <a:ext cx="2963825" cy="769441"/>
          </a:xfrm>
          <a:prstGeom prst="rect">
            <a:avLst/>
          </a:prstGeom>
          <a:noFill/>
        </p:spPr>
        <p:txBody>
          <a:bodyPr wrap="none" rtlCol="0">
            <a:spAutoFit/>
          </a:bodyPr>
          <a:lstStyle/>
          <a:p>
            <a:r>
              <a:rPr lang="en-IN" sz="4400" dirty="0"/>
              <a:t>References</a:t>
            </a:r>
          </a:p>
        </p:txBody>
      </p:sp>
      <p:sp>
        <p:nvSpPr>
          <p:cNvPr id="3" name="TextBox 2">
            <a:extLst>
              <a:ext uri="{FF2B5EF4-FFF2-40B4-BE49-F238E27FC236}">
                <a16:creationId xmlns:a16="http://schemas.microsoft.com/office/drawing/2014/main" id="{953EE7FA-B367-42A2-A408-0C36A1739178}"/>
              </a:ext>
            </a:extLst>
          </p:cNvPr>
          <p:cNvSpPr txBox="1"/>
          <p:nvPr/>
        </p:nvSpPr>
        <p:spPr>
          <a:xfrm>
            <a:off x="687664" y="1316381"/>
            <a:ext cx="9466118" cy="4247317"/>
          </a:xfrm>
          <a:prstGeom prst="rect">
            <a:avLst/>
          </a:prstGeom>
          <a:noFill/>
        </p:spPr>
        <p:txBody>
          <a:bodyPr wrap="none" rtlCol="0">
            <a:spAutoFit/>
          </a:bodyPr>
          <a:lstStyle/>
          <a:p>
            <a:r>
              <a:rPr lang="en-IN" dirty="0"/>
              <a:t>			Rakesh Kumar , M.P. Singh, Prabhat Kumar and J.P. Singh, “Crop Selection</a:t>
            </a:r>
          </a:p>
          <a:p>
            <a:r>
              <a:rPr lang="en-IN" dirty="0"/>
              <a:t> Method to Maximize Crop Yield Rate using Machine Learning Technique”, International</a:t>
            </a:r>
          </a:p>
          <a:p>
            <a:r>
              <a:rPr lang="en-IN" dirty="0"/>
              <a:t> Conference on Smart Technologies and Management for Computing, Communication, </a:t>
            </a:r>
          </a:p>
          <a:p>
            <a:r>
              <a:rPr lang="en-IN" dirty="0"/>
              <a:t>Controls, Energy and Materials, 2015</a:t>
            </a:r>
          </a:p>
          <a:p>
            <a:r>
              <a:rPr lang="en-IN" dirty="0"/>
              <a:t>			</a:t>
            </a:r>
          </a:p>
          <a:p>
            <a:r>
              <a:rPr lang="en-IN" dirty="0"/>
              <a:t>			 </a:t>
            </a:r>
            <a:r>
              <a:rPr lang="en-IN" dirty="0" err="1"/>
              <a:t>Aruvansh</a:t>
            </a:r>
            <a:r>
              <a:rPr lang="en-IN" dirty="0"/>
              <a:t> Nigam , Saksham Garg , </a:t>
            </a:r>
            <a:r>
              <a:rPr lang="en-IN" dirty="0" err="1"/>
              <a:t>Archit</a:t>
            </a:r>
            <a:r>
              <a:rPr lang="en-IN" dirty="0"/>
              <a:t> Agrawal and </a:t>
            </a:r>
            <a:r>
              <a:rPr lang="en-IN" dirty="0" err="1"/>
              <a:t>Parul</a:t>
            </a:r>
            <a:r>
              <a:rPr lang="en-IN" dirty="0"/>
              <a:t> Agrawal, </a:t>
            </a:r>
          </a:p>
          <a:p>
            <a:r>
              <a:rPr lang="en-IN" dirty="0"/>
              <a:t>“Crop Yield  Prediction Using Machine Learning Algorithms” in 2019 Fifth International </a:t>
            </a:r>
          </a:p>
          <a:p>
            <a:r>
              <a:rPr lang="en-IN" dirty="0"/>
              <a:t>Conference on Image Information Processing (ICIIP)</a:t>
            </a:r>
          </a:p>
          <a:p>
            <a:r>
              <a:rPr lang="en-IN" dirty="0"/>
              <a:t>			Sai </a:t>
            </a:r>
            <a:r>
              <a:rPr lang="en-IN" dirty="0" err="1"/>
              <a:t>Yasehwanth</a:t>
            </a:r>
            <a:r>
              <a:rPr lang="en-IN" dirty="0"/>
              <a:t> </a:t>
            </a:r>
            <a:r>
              <a:rPr lang="en-IN" dirty="0" err="1"/>
              <a:t>Chaganti</a:t>
            </a:r>
            <a:r>
              <a:rPr lang="en-IN" dirty="0"/>
              <a:t>, Prajwal </a:t>
            </a:r>
            <a:r>
              <a:rPr lang="en-IN" dirty="0" err="1"/>
              <a:t>Ainapur</a:t>
            </a:r>
            <a:r>
              <a:rPr lang="en-IN" dirty="0"/>
              <a:t>, Mayank Singh, “Prediction Based </a:t>
            </a:r>
          </a:p>
          <a:p>
            <a:r>
              <a:rPr lang="en-IN" dirty="0"/>
              <a:t>Smart Farming  ”	in	2019 2nd International Conference of Computer and Informatics </a:t>
            </a:r>
          </a:p>
          <a:p>
            <a:r>
              <a:rPr lang="en-IN" dirty="0"/>
              <a:t>Engineering (IC2IE)	 </a:t>
            </a:r>
          </a:p>
          <a:p>
            <a:endParaRPr lang="en-IN" dirty="0"/>
          </a:p>
          <a:p>
            <a:endParaRPr lang="en-IN" dirty="0"/>
          </a:p>
          <a:p>
            <a:r>
              <a:rPr lang="en-IN" dirty="0"/>
              <a:t>			Talha Siddique, </a:t>
            </a:r>
            <a:r>
              <a:rPr lang="en-IN" dirty="0" err="1"/>
              <a:t>Dipro</a:t>
            </a:r>
            <a:r>
              <a:rPr lang="en-IN" dirty="0"/>
              <a:t> </a:t>
            </a:r>
            <a:r>
              <a:rPr lang="en-IN" dirty="0" err="1"/>
              <a:t>Barua</a:t>
            </a:r>
            <a:r>
              <a:rPr lang="en-IN" dirty="0"/>
              <a:t>, </a:t>
            </a:r>
            <a:r>
              <a:rPr lang="en-IN" dirty="0" err="1"/>
              <a:t>Zannatul</a:t>
            </a:r>
            <a:r>
              <a:rPr lang="en-IN" dirty="0"/>
              <a:t> Ferdous, Amitabha Chakrabarty, </a:t>
            </a:r>
          </a:p>
          <a:p>
            <a:r>
              <a:rPr lang="en-IN" dirty="0"/>
              <a:t>“Automated Farming Prediction” in Intelligent Systems Conference 2017</a:t>
            </a:r>
          </a:p>
        </p:txBody>
      </p:sp>
    </p:spTree>
    <p:extLst>
      <p:ext uri="{BB962C8B-B14F-4D97-AF65-F5344CB8AC3E}">
        <p14:creationId xmlns:p14="http://schemas.microsoft.com/office/powerpoint/2010/main" val="2990967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EE638-A21C-4C8E-9CCA-E0B75052F413}"/>
              </a:ext>
            </a:extLst>
          </p:cNvPr>
          <p:cNvSpPr txBox="1"/>
          <p:nvPr/>
        </p:nvSpPr>
        <p:spPr>
          <a:xfrm>
            <a:off x="2527290" y="2361460"/>
            <a:ext cx="5534592" cy="1323439"/>
          </a:xfrm>
          <a:prstGeom prst="rect">
            <a:avLst/>
          </a:prstGeom>
          <a:noFill/>
        </p:spPr>
        <p:txBody>
          <a:bodyPr wrap="none" rtlCol="0">
            <a:spAutoFit/>
          </a:bodyPr>
          <a:lstStyle/>
          <a:p>
            <a:pPr algn="ctr"/>
            <a:r>
              <a:rPr lang="en-IN" sz="8000" dirty="0"/>
              <a:t>THANK YOU</a:t>
            </a:r>
          </a:p>
        </p:txBody>
      </p:sp>
    </p:spTree>
    <p:extLst>
      <p:ext uri="{BB962C8B-B14F-4D97-AF65-F5344CB8AC3E}">
        <p14:creationId xmlns:p14="http://schemas.microsoft.com/office/powerpoint/2010/main" val="215808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1565E-4D31-42E7-817A-DCDA2E45204D}"/>
              </a:ext>
            </a:extLst>
          </p:cNvPr>
          <p:cNvSpPr txBox="1"/>
          <p:nvPr/>
        </p:nvSpPr>
        <p:spPr>
          <a:xfrm>
            <a:off x="330793" y="1843950"/>
            <a:ext cx="9416889" cy="3170099"/>
          </a:xfrm>
          <a:prstGeom prst="rect">
            <a:avLst/>
          </a:prstGeom>
          <a:noFill/>
        </p:spPr>
        <p:txBody>
          <a:bodyPr wrap="square" rtlCol="0">
            <a:spAutoFit/>
          </a:bodyPr>
          <a:lstStyle/>
          <a:p>
            <a:r>
              <a:rPr lang="en-IN" sz="2000" dirty="0"/>
              <a:t>Machine learning approaches are traditionally divided into three broad categories, </a:t>
            </a:r>
          </a:p>
          <a:p>
            <a:r>
              <a:rPr lang="en-IN" sz="2000" dirty="0"/>
              <a:t>				</a:t>
            </a:r>
          </a:p>
          <a:p>
            <a:pPr marL="2171700" lvl="4" indent="-342900">
              <a:buFont typeface="Arial" panose="020B0604020202020204" pitchFamily="34" charset="0"/>
              <a:buChar char="•"/>
            </a:pPr>
            <a:r>
              <a:rPr lang="en-IN" sz="2000" dirty="0"/>
              <a:t>Supervised learning </a:t>
            </a:r>
          </a:p>
          <a:p>
            <a:pPr marL="2171700" lvl="4" indent="-342900">
              <a:buFont typeface="Arial" panose="020B0604020202020204" pitchFamily="34" charset="0"/>
              <a:buChar char="•"/>
            </a:pPr>
            <a:endParaRPr lang="en-IN" sz="2000" dirty="0"/>
          </a:p>
          <a:p>
            <a:pPr marL="2171700" lvl="4" indent="-342900">
              <a:buFont typeface="Arial" panose="020B0604020202020204" pitchFamily="34" charset="0"/>
              <a:buChar char="•"/>
            </a:pPr>
            <a:r>
              <a:rPr lang="en-IN" sz="2000" dirty="0" err="1"/>
              <a:t>Unsupervisied</a:t>
            </a:r>
            <a:r>
              <a:rPr lang="en-IN" sz="2000" dirty="0"/>
              <a:t> Learning </a:t>
            </a:r>
          </a:p>
          <a:p>
            <a:pPr marL="2171700" lvl="4" indent="-342900">
              <a:buFont typeface="Arial" panose="020B0604020202020204" pitchFamily="34" charset="0"/>
              <a:buChar char="•"/>
            </a:pPr>
            <a:endParaRPr lang="en-IN" sz="2000" dirty="0"/>
          </a:p>
          <a:p>
            <a:pPr marL="2171700" lvl="4" indent="-342900">
              <a:buFont typeface="Arial" panose="020B0604020202020204" pitchFamily="34" charset="0"/>
              <a:buChar char="•"/>
            </a:pPr>
            <a:r>
              <a:rPr lang="en-IN" sz="2000" dirty="0"/>
              <a:t>Semi-</a:t>
            </a:r>
            <a:r>
              <a:rPr lang="en-IN" sz="2000" dirty="0" err="1"/>
              <a:t>Supervisied</a:t>
            </a:r>
            <a:r>
              <a:rPr lang="en-IN" sz="2000" dirty="0"/>
              <a:t> Learning</a:t>
            </a:r>
          </a:p>
          <a:p>
            <a:pPr marL="2171700" lvl="4" indent="-342900">
              <a:buFont typeface="Arial" panose="020B0604020202020204" pitchFamily="34" charset="0"/>
              <a:buChar char="•"/>
            </a:pPr>
            <a:endParaRPr lang="en-IN" sz="2000" dirty="0"/>
          </a:p>
          <a:p>
            <a:pPr marL="2171700" lvl="4" indent="-342900">
              <a:buFont typeface="Arial" panose="020B0604020202020204" pitchFamily="34" charset="0"/>
              <a:buChar char="•"/>
            </a:pPr>
            <a:r>
              <a:rPr lang="en-IN" sz="2000" dirty="0"/>
              <a:t>Reinforcement Learning</a:t>
            </a:r>
          </a:p>
        </p:txBody>
      </p:sp>
      <p:sp>
        <p:nvSpPr>
          <p:cNvPr id="4" name="TextBox 3">
            <a:extLst>
              <a:ext uri="{FF2B5EF4-FFF2-40B4-BE49-F238E27FC236}">
                <a16:creationId xmlns:a16="http://schemas.microsoft.com/office/drawing/2014/main" id="{CC083EB6-746E-4922-94EB-309455E1F924}"/>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Tree>
    <p:extLst>
      <p:ext uri="{BB962C8B-B14F-4D97-AF65-F5344CB8AC3E}">
        <p14:creationId xmlns:p14="http://schemas.microsoft.com/office/powerpoint/2010/main" val="1971470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BA9288-7948-413C-932C-F0D17D3C2C05}"/>
              </a:ext>
            </a:extLst>
          </p:cNvPr>
          <p:cNvSpPr txBox="1"/>
          <p:nvPr/>
        </p:nvSpPr>
        <p:spPr>
          <a:xfrm>
            <a:off x="259772" y="2376533"/>
            <a:ext cx="9416889" cy="3785652"/>
          </a:xfrm>
          <a:prstGeom prst="rect">
            <a:avLst/>
          </a:prstGeom>
          <a:noFill/>
        </p:spPr>
        <p:txBody>
          <a:bodyPr wrap="square" rtlCol="0">
            <a:spAutoFit/>
          </a:bodyPr>
          <a:lstStyle/>
          <a:p>
            <a:r>
              <a:rPr lang="en-IN" sz="2000" dirty="0"/>
              <a:t>		Supervised learning algorithms build a mathematical model of a set of data that contains both the inputs and the desired outputs. </a:t>
            </a:r>
          </a:p>
          <a:p>
            <a:endParaRPr lang="en-IN" sz="2000" dirty="0"/>
          </a:p>
          <a:p>
            <a:r>
              <a:rPr lang="en-IN" sz="2000" dirty="0"/>
              <a:t>		The data is known as training data, and consists of a set of training examples.</a:t>
            </a:r>
          </a:p>
          <a:p>
            <a:r>
              <a:rPr lang="en-IN" sz="2000" dirty="0"/>
              <a:t>		</a:t>
            </a:r>
          </a:p>
          <a:p>
            <a:r>
              <a:rPr lang="en-IN" sz="2000" dirty="0"/>
              <a:t>		 Each training example has one or more inputs and the desired output, also known as a supervisory signal. </a:t>
            </a:r>
          </a:p>
          <a:p>
            <a:r>
              <a:rPr lang="en-IN" sz="2000" dirty="0"/>
              <a:t>		</a:t>
            </a:r>
          </a:p>
          <a:p>
            <a:r>
              <a:rPr lang="en-IN" sz="2000" dirty="0"/>
              <a:t>		In the 2 mathematical model, each training example is represented by an array or vector, sometimes called a feature vector, and the training data is represented by a matrix. </a:t>
            </a:r>
          </a:p>
        </p:txBody>
      </p:sp>
      <p:sp>
        <p:nvSpPr>
          <p:cNvPr id="3" name="TextBox 2">
            <a:extLst>
              <a:ext uri="{FF2B5EF4-FFF2-40B4-BE49-F238E27FC236}">
                <a16:creationId xmlns:a16="http://schemas.microsoft.com/office/drawing/2014/main" id="{DB0652B2-71C1-4993-8A79-E97C1CD655CD}"/>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4" name="TextBox 3">
            <a:extLst>
              <a:ext uri="{FF2B5EF4-FFF2-40B4-BE49-F238E27FC236}">
                <a16:creationId xmlns:a16="http://schemas.microsoft.com/office/drawing/2014/main" id="{B522CD31-E515-43D4-B4BD-BAF9F24AF238}"/>
              </a:ext>
            </a:extLst>
          </p:cNvPr>
          <p:cNvSpPr txBox="1"/>
          <p:nvPr/>
        </p:nvSpPr>
        <p:spPr>
          <a:xfrm>
            <a:off x="259772" y="1334701"/>
            <a:ext cx="3859467" cy="584775"/>
          </a:xfrm>
          <a:prstGeom prst="rect">
            <a:avLst/>
          </a:prstGeom>
          <a:noFill/>
        </p:spPr>
        <p:txBody>
          <a:bodyPr wrap="square" rtlCol="0">
            <a:spAutoFit/>
          </a:bodyPr>
          <a:lstStyle/>
          <a:p>
            <a:r>
              <a:rPr lang="en-IN" sz="3200" dirty="0"/>
              <a:t>Supervised learning</a:t>
            </a:r>
          </a:p>
        </p:txBody>
      </p:sp>
    </p:spTree>
    <p:extLst>
      <p:ext uri="{BB962C8B-B14F-4D97-AF65-F5344CB8AC3E}">
        <p14:creationId xmlns:p14="http://schemas.microsoft.com/office/powerpoint/2010/main" val="1562760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BD07BF-1069-423F-86AA-A01C75FC282F}"/>
              </a:ext>
            </a:extLst>
          </p:cNvPr>
          <p:cNvSpPr txBox="1"/>
          <p:nvPr/>
        </p:nvSpPr>
        <p:spPr>
          <a:xfrm>
            <a:off x="259772" y="2376533"/>
            <a:ext cx="9416889" cy="2862322"/>
          </a:xfrm>
          <a:prstGeom prst="rect">
            <a:avLst/>
          </a:prstGeom>
          <a:noFill/>
        </p:spPr>
        <p:txBody>
          <a:bodyPr wrap="square" rtlCol="0">
            <a:spAutoFit/>
          </a:bodyPr>
          <a:lstStyle/>
          <a:p>
            <a:r>
              <a:rPr lang="en-IN" sz="2000" dirty="0"/>
              <a:t>		Unsupervised learning algorithms take a set of data that contains only inputs, and find structure in the data, like grouping or clustering of data points. </a:t>
            </a:r>
          </a:p>
          <a:p>
            <a:endParaRPr lang="en-IN" sz="2000" dirty="0"/>
          </a:p>
          <a:p>
            <a:r>
              <a:rPr lang="en-IN" sz="2000" dirty="0"/>
              <a:t>		The algorithms, therefore, learn from test data that has not been labelled, classified or categorized. </a:t>
            </a:r>
          </a:p>
          <a:p>
            <a:endParaRPr lang="en-IN" sz="2000" dirty="0"/>
          </a:p>
          <a:p>
            <a:r>
              <a:rPr lang="en-IN" sz="2000" dirty="0"/>
              <a:t>		Instead of responding to feedback, unsupervised learning algorithms identify commonalities in the data and react based on the presence or absence of such commonalities in each new piece of data. </a:t>
            </a:r>
          </a:p>
        </p:txBody>
      </p:sp>
      <p:sp>
        <p:nvSpPr>
          <p:cNvPr id="9" name="TextBox 8">
            <a:extLst>
              <a:ext uri="{FF2B5EF4-FFF2-40B4-BE49-F238E27FC236}">
                <a16:creationId xmlns:a16="http://schemas.microsoft.com/office/drawing/2014/main" id="{9EF53B58-88F9-47FD-8E95-A47D070BB516}"/>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10" name="TextBox 9">
            <a:extLst>
              <a:ext uri="{FF2B5EF4-FFF2-40B4-BE49-F238E27FC236}">
                <a16:creationId xmlns:a16="http://schemas.microsoft.com/office/drawing/2014/main" id="{4FC2A4CA-0FD8-427F-916E-826CCF73A209}"/>
              </a:ext>
            </a:extLst>
          </p:cNvPr>
          <p:cNvSpPr txBox="1"/>
          <p:nvPr/>
        </p:nvSpPr>
        <p:spPr>
          <a:xfrm>
            <a:off x="259772" y="1334701"/>
            <a:ext cx="4267840" cy="584775"/>
          </a:xfrm>
          <a:prstGeom prst="rect">
            <a:avLst/>
          </a:prstGeom>
          <a:noFill/>
        </p:spPr>
        <p:txBody>
          <a:bodyPr wrap="square" rtlCol="0">
            <a:spAutoFit/>
          </a:bodyPr>
          <a:lstStyle/>
          <a:p>
            <a:r>
              <a:rPr lang="en-IN" sz="3200" dirty="0"/>
              <a:t>Unsupervised learning</a:t>
            </a:r>
          </a:p>
        </p:txBody>
      </p:sp>
    </p:spTree>
    <p:extLst>
      <p:ext uri="{BB962C8B-B14F-4D97-AF65-F5344CB8AC3E}">
        <p14:creationId xmlns:p14="http://schemas.microsoft.com/office/powerpoint/2010/main" val="222434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850B7A-E6F4-438B-BD88-2269B6BCE26F}"/>
              </a:ext>
            </a:extLst>
          </p:cNvPr>
          <p:cNvSpPr txBox="1"/>
          <p:nvPr/>
        </p:nvSpPr>
        <p:spPr>
          <a:xfrm>
            <a:off x="259772" y="2376533"/>
            <a:ext cx="9416889" cy="2554545"/>
          </a:xfrm>
          <a:prstGeom prst="rect">
            <a:avLst/>
          </a:prstGeom>
          <a:noFill/>
        </p:spPr>
        <p:txBody>
          <a:bodyPr wrap="square" rtlCol="0">
            <a:spAutoFit/>
          </a:bodyPr>
          <a:lstStyle/>
          <a:p>
            <a:r>
              <a:rPr lang="en-IN" sz="2000" dirty="0"/>
              <a:t>		Semi-supervised learning falls between unsupervised learning (without any labelled training data) and supervised learning (with completely labelled training data). </a:t>
            </a:r>
          </a:p>
          <a:p>
            <a:r>
              <a:rPr lang="en-IN" sz="2000" dirty="0"/>
              <a:t>		</a:t>
            </a:r>
          </a:p>
          <a:p>
            <a:r>
              <a:rPr lang="en-IN" sz="2000" dirty="0"/>
              <a:t>		Some of the training examples are missing training labels, yet many machine-learning researchers have found that unlabelled data, when used in conjunction with a small amount of labelled data, can produce a considerable improvement in learning accuracy.</a:t>
            </a:r>
          </a:p>
        </p:txBody>
      </p:sp>
      <p:sp>
        <p:nvSpPr>
          <p:cNvPr id="6" name="TextBox 5">
            <a:extLst>
              <a:ext uri="{FF2B5EF4-FFF2-40B4-BE49-F238E27FC236}">
                <a16:creationId xmlns:a16="http://schemas.microsoft.com/office/drawing/2014/main" id="{7F4CA50F-49CA-4696-940C-9D2D6EE62035}"/>
              </a:ext>
            </a:extLst>
          </p:cNvPr>
          <p:cNvSpPr txBox="1"/>
          <p:nvPr/>
        </p:nvSpPr>
        <p:spPr>
          <a:xfrm>
            <a:off x="259772" y="238990"/>
            <a:ext cx="3292889" cy="769441"/>
          </a:xfrm>
          <a:prstGeom prst="rect">
            <a:avLst/>
          </a:prstGeom>
          <a:noFill/>
        </p:spPr>
        <p:txBody>
          <a:bodyPr wrap="none" rtlCol="0">
            <a:spAutoFit/>
          </a:bodyPr>
          <a:lstStyle/>
          <a:p>
            <a:r>
              <a:rPr lang="en-IN" sz="4400" dirty="0"/>
              <a:t>Introduction</a:t>
            </a:r>
          </a:p>
        </p:txBody>
      </p:sp>
      <p:sp>
        <p:nvSpPr>
          <p:cNvPr id="7" name="TextBox 6">
            <a:extLst>
              <a:ext uri="{FF2B5EF4-FFF2-40B4-BE49-F238E27FC236}">
                <a16:creationId xmlns:a16="http://schemas.microsoft.com/office/drawing/2014/main" id="{078355F1-EFEE-4071-8476-E39C24400162}"/>
              </a:ext>
            </a:extLst>
          </p:cNvPr>
          <p:cNvSpPr txBox="1"/>
          <p:nvPr/>
        </p:nvSpPr>
        <p:spPr>
          <a:xfrm>
            <a:off x="259772" y="1334701"/>
            <a:ext cx="4809378" cy="584775"/>
          </a:xfrm>
          <a:prstGeom prst="rect">
            <a:avLst/>
          </a:prstGeom>
          <a:noFill/>
        </p:spPr>
        <p:txBody>
          <a:bodyPr wrap="square" rtlCol="0">
            <a:spAutoFit/>
          </a:bodyPr>
          <a:lstStyle/>
          <a:p>
            <a:r>
              <a:rPr lang="en-IN" sz="3200" dirty="0"/>
              <a:t>Semi-Supervised learning</a:t>
            </a:r>
          </a:p>
        </p:txBody>
      </p:sp>
    </p:spTree>
    <p:extLst>
      <p:ext uri="{BB962C8B-B14F-4D97-AF65-F5344CB8AC3E}">
        <p14:creationId xmlns:p14="http://schemas.microsoft.com/office/powerpoint/2010/main" val="6900206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920</TotalTime>
  <Words>453</Words>
  <Application>Microsoft Office PowerPoint</Application>
  <PresentationFormat>Widescreen</PresentationFormat>
  <Paragraphs>454</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Raja</dc:creator>
  <cp:lastModifiedBy>Sri Raja</cp:lastModifiedBy>
  <cp:revision>90</cp:revision>
  <dcterms:created xsi:type="dcterms:W3CDTF">2021-08-09T07:21:20Z</dcterms:created>
  <dcterms:modified xsi:type="dcterms:W3CDTF">2021-11-17T14:11:07Z</dcterms:modified>
</cp:coreProperties>
</file>