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8" r:id="rId5"/>
    <p:sldId id="287" r:id="rId6"/>
    <p:sldId id="274"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1073D0-6043-411D-9600-EE5316264E78}" type="datetimeFigureOut">
              <a:rPr lang="en-US" smtClean="0"/>
              <a:pPr/>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3658F-549B-4C29-B98D-DFBDA2AC0CD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1073D0-6043-411D-9600-EE5316264E78}" type="datetimeFigureOut">
              <a:rPr lang="en-US" smtClean="0"/>
              <a:pPr/>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3658F-549B-4C29-B98D-DFBDA2AC0CD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1073D0-6043-411D-9600-EE5316264E78}" type="datetimeFigureOut">
              <a:rPr lang="en-US" smtClean="0"/>
              <a:pPr/>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3658F-549B-4C29-B98D-DFBDA2AC0CD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1073D0-6043-411D-9600-EE5316264E78}" type="datetimeFigureOut">
              <a:rPr lang="en-US" smtClean="0"/>
              <a:pPr/>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3658F-549B-4C29-B98D-DFBDA2AC0CD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1073D0-6043-411D-9600-EE5316264E78}" type="datetimeFigureOut">
              <a:rPr lang="en-US" smtClean="0"/>
              <a:pPr/>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3658F-549B-4C29-B98D-DFBDA2AC0CD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1073D0-6043-411D-9600-EE5316264E78}" type="datetimeFigureOut">
              <a:rPr lang="en-US" smtClean="0"/>
              <a:pPr/>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3658F-549B-4C29-B98D-DFBDA2AC0CD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1073D0-6043-411D-9600-EE5316264E78}" type="datetimeFigureOut">
              <a:rPr lang="en-US" smtClean="0"/>
              <a:pPr/>
              <a:t>12/4/2018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73658F-549B-4C29-B98D-DFBDA2AC0CD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1073D0-6043-411D-9600-EE5316264E78}" type="datetimeFigureOut">
              <a:rPr lang="en-US" smtClean="0"/>
              <a:pPr/>
              <a:t>12/4/2018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73658F-549B-4C29-B98D-DFBDA2AC0CD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1073D0-6043-411D-9600-EE5316264E78}" type="datetimeFigureOut">
              <a:rPr lang="en-US" smtClean="0"/>
              <a:pPr/>
              <a:t>12/4/2018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73658F-549B-4C29-B98D-DFBDA2AC0CD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1073D0-6043-411D-9600-EE5316264E78}" type="datetimeFigureOut">
              <a:rPr lang="en-US" smtClean="0"/>
              <a:pPr/>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3658F-549B-4C29-B98D-DFBDA2AC0CD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1073D0-6043-411D-9600-EE5316264E78}" type="datetimeFigureOut">
              <a:rPr lang="en-US" smtClean="0"/>
              <a:pPr/>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3658F-549B-4C29-B98D-DFBDA2AC0CD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1073D0-6043-411D-9600-EE5316264E78}" type="datetimeFigureOut">
              <a:rPr lang="en-US" smtClean="0"/>
              <a:pPr/>
              <a:t>12/4/2018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73658F-549B-4C29-B98D-DFBDA2AC0CD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Teradata Training</a:t>
            </a:r>
            <a:endParaRPr lang="en-US" dirty="0"/>
          </a:p>
        </p:txBody>
      </p:sp>
      <p:sp>
        <p:nvSpPr>
          <p:cNvPr id="3" name="Subtitle 2"/>
          <p:cNvSpPr>
            <a:spLocks noGrp="1"/>
          </p:cNvSpPr>
          <p:nvPr>
            <p:ph type="subTitle" idx="1"/>
          </p:nvPr>
        </p:nvSpPr>
        <p:spPr/>
        <p:txBody>
          <a:bodyPr/>
          <a:lstStyle/>
          <a:p>
            <a:r>
              <a:rPr lang="en-US" dirty="0" smtClean="0">
                <a:solidFill>
                  <a:schemeClr val="tx1"/>
                </a:solidFill>
              </a:rPr>
              <a:t>12-- 12/03/2018</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Topics</a:t>
            </a:r>
            <a:endParaRPr lang="en-US" dirty="0"/>
          </a:p>
        </p:txBody>
      </p:sp>
      <p:sp>
        <p:nvSpPr>
          <p:cNvPr id="3" name="Content Placeholder 2"/>
          <p:cNvSpPr>
            <a:spLocks noGrp="1"/>
          </p:cNvSpPr>
          <p:nvPr>
            <p:ph idx="1"/>
          </p:nvPr>
        </p:nvSpPr>
        <p:spPr>
          <a:xfrm>
            <a:off x="457200" y="1066800"/>
            <a:ext cx="8229600" cy="5059363"/>
          </a:xfrm>
        </p:spPr>
        <p:txBody>
          <a:bodyPr>
            <a:normAutofit fontScale="77500" lnSpcReduction="20000"/>
          </a:bodyPr>
          <a:lstStyle/>
          <a:p>
            <a:r>
              <a:rPr lang="en-US" dirty="0" smtClean="0"/>
              <a:t>Table Types</a:t>
            </a:r>
          </a:p>
          <a:p>
            <a:pPr lvl="1"/>
            <a:r>
              <a:rPr lang="en-US" dirty="0" smtClean="0"/>
              <a:t>Derived Table</a:t>
            </a:r>
          </a:p>
          <a:p>
            <a:pPr lvl="1"/>
            <a:r>
              <a:rPr lang="en-US" dirty="0" smtClean="0"/>
              <a:t>Volatile Table</a:t>
            </a:r>
          </a:p>
          <a:p>
            <a:pPr lvl="1"/>
            <a:r>
              <a:rPr lang="en-US" dirty="0" smtClean="0"/>
              <a:t>Global Temporary Table</a:t>
            </a:r>
          </a:p>
          <a:p>
            <a:r>
              <a:rPr lang="en-US" dirty="0" smtClean="0"/>
              <a:t>Space Concepts</a:t>
            </a:r>
          </a:p>
          <a:p>
            <a:pPr lvl="1"/>
            <a:r>
              <a:rPr lang="en-US" dirty="0" smtClean="0"/>
              <a:t>Permanent Space</a:t>
            </a:r>
          </a:p>
          <a:p>
            <a:pPr lvl="1"/>
            <a:r>
              <a:rPr lang="en-US" dirty="0" smtClean="0"/>
              <a:t> Spool Space</a:t>
            </a:r>
          </a:p>
          <a:p>
            <a:pPr lvl="1"/>
            <a:r>
              <a:rPr lang="en-US" dirty="0" smtClean="0"/>
              <a:t>Temp Space</a:t>
            </a:r>
          </a:p>
          <a:p>
            <a:r>
              <a:rPr lang="en-US" dirty="0" smtClean="0"/>
              <a:t>Secondary Index</a:t>
            </a:r>
          </a:p>
          <a:p>
            <a:r>
              <a:rPr lang="en-US" dirty="0" smtClean="0"/>
              <a:t>Unique Secondary Index (USI)</a:t>
            </a:r>
          </a:p>
          <a:p>
            <a:r>
              <a:rPr lang="en-US" dirty="0" smtClean="0"/>
              <a:t>Non-Unique Secondary Index (NUSI)</a:t>
            </a:r>
          </a:p>
          <a:p>
            <a:r>
              <a:rPr lang="en-US" dirty="0" smtClean="0"/>
              <a:t>Statistics  --MVC</a:t>
            </a:r>
          </a:p>
          <a:p>
            <a:r>
              <a:rPr lang="en-US" dirty="0" smtClean="0"/>
              <a:t>Explain</a:t>
            </a:r>
          </a:p>
          <a:p>
            <a:endParaRPr lang="en-US" dirty="0" smtClean="0"/>
          </a:p>
          <a:p>
            <a:endParaRPr lang="en-US" dirty="0" smtClean="0"/>
          </a:p>
          <a:p>
            <a:pPr lvl="1">
              <a:buNone/>
            </a:pPr>
            <a:endParaRPr lang="en-US" dirty="0" smtClean="0"/>
          </a:p>
          <a:p>
            <a:pPr marL="571500" indent="-571500">
              <a:buNone/>
            </a:pPr>
            <a:endParaRPr lang="en-US" dirty="0" smtClean="0"/>
          </a:p>
          <a:p>
            <a:pPr marL="571500" indent="-571500">
              <a:buNone/>
            </a:pPr>
            <a:endParaRPr lang="en-US" dirty="0" smtClean="0"/>
          </a:p>
          <a:p>
            <a:pPr marL="971550" lvl="1" indent="-571500">
              <a:buFont typeface="+mj-lt"/>
              <a:buAutoNum type="romanUcPeriod"/>
            </a:pPr>
            <a:endParaRPr lang="en-US" dirty="0" smtClean="0"/>
          </a:p>
          <a:p>
            <a:pPr marL="571500" indent="-571500">
              <a:buNone/>
            </a:pPr>
            <a:endParaRPr lang="en-US" dirty="0" smtClean="0"/>
          </a:p>
          <a:p>
            <a:pPr marL="571500" indent="-571500"/>
            <a:endParaRPr lang="en-US" dirty="0" smtClean="0"/>
          </a:p>
          <a:p>
            <a:pPr marL="971550" lvl="1" indent="-571500">
              <a:buNone/>
            </a:pPr>
            <a:endParaRPr lang="en-US" dirty="0" smtClean="0"/>
          </a:p>
          <a:p>
            <a:pPr marL="971550" lvl="1" indent="-571500">
              <a:buFont typeface="+mj-lt"/>
              <a:buAutoNum type="romanLcPeriod"/>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a:bodyPr>
          <a:lstStyle/>
          <a:p>
            <a:r>
              <a:rPr lang="en-US" sz="2800" dirty="0" smtClean="0"/>
              <a:t>Tables</a:t>
            </a:r>
            <a:endParaRPr lang="en-US" sz="2800" dirty="0"/>
          </a:p>
        </p:txBody>
      </p:sp>
      <p:graphicFrame>
        <p:nvGraphicFramePr>
          <p:cNvPr id="4" name="Content Placeholder 3"/>
          <p:cNvGraphicFramePr>
            <a:graphicFrameLocks noGrp="1"/>
          </p:cNvGraphicFramePr>
          <p:nvPr>
            <p:ph idx="1"/>
          </p:nvPr>
        </p:nvGraphicFramePr>
        <p:xfrm>
          <a:off x="457200" y="914397"/>
          <a:ext cx="8458200" cy="5486402"/>
        </p:xfrm>
        <a:graphic>
          <a:graphicData uri="http://schemas.openxmlformats.org/drawingml/2006/table">
            <a:tbl>
              <a:tblPr firstRow="1" bandRow="1">
                <a:tableStyleId>{5C22544A-7EE6-4342-B048-85BDC9FD1C3A}</a:tableStyleId>
              </a:tblPr>
              <a:tblGrid>
                <a:gridCol w="1566333"/>
                <a:gridCol w="6891867"/>
              </a:tblGrid>
              <a:tr h="680029">
                <a:tc>
                  <a:txBody>
                    <a:bodyPr/>
                    <a:lstStyle/>
                    <a:p>
                      <a:pPr marL="0" marR="0" algn="ctr" defTabSz="914400" rtl="0" eaLnBrk="1" latinLnBrk="0" hangingPunct="1">
                        <a:lnSpc>
                          <a:spcPct val="115000"/>
                        </a:lnSpc>
                        <a:spcBef>
                          <a:spcPts val="0"/>
                        </a:spcBef>
                        <a:spcAft>
                          <a:spcPts val="0"/>
                        </a:spcAft>
                      </a:pPr>
                      <a:r>
                        <a:rPr lang="en-US" sz="1600" b="1" kern="1200" dirty="0" smtClean="0">
                          <a:solidFill>
                            <a:srgbClr val="FFFF00"/>
                          </a:solidFill>
                          <a:latin typeface="Verdana"/>
                          <a:ea typeface="Times New Roman"/>
                          <a:cs typeface="Calibri"/>
                        </a:rPr>
                        <a:t>Tables</a:t>
                      </a:r>
                      <a:endParaRPr lang="en-US" sz="1600" b="1" kern="1200" dirty="0">
                        <a:solidFill>
                          <a:srgbClr val="FFFF00"/>
                        </a:solidFill>
                        <a:latin typeface="Verdana"/>
                        <a:ea typeface="Times New Roman"/>
                        <a:cs typeface="Calibri"/>
                      </a:endParaRPr>
                    </a:p>
                  </a:txBody>
                  <a:tcPr marL="68580" marR="68580" marT="0" marB="0"/>
                </a:tc>
                <a:tc>
                  <a:txBody>
                    <a:bodyPr/>
                    <a:lstStyle/>
                    <a:p>
                      <a:pPr marL="0" marR="0" algn="ctr">
                        <a:lnSpc>
                          <a:spcPct val="115000"/>
                        </a:lnSpc>
                        <a:spcBef>
                          <a:spcPts val="0"/>
                        </a:spcBef>
                        <a:spcAft>
                          <a:spcPts val="0"/>
                        </a:spcAft>
                      </a:pPr>
                      <a:r>
                        <a:rPr lang="en-US" sz="1600" b="1" dirty="0" smtClean="0">
                          <a:solidFill>
                            <a:srgbClr val="FFFF00"/>
                          </a:solidFill>
                          <a:latin typeface="Verdana"/>
                          <a:ea typeface="Times New Roman"/>
                          <a:cs typeface="Calibri"/>
                        </a:rPr>
                        <a:t>Syntax</a:t>
                      </a:r>
                      <a:endParaRPr lang="en-US" sz="1600" dirty="0">
                        <a:solidFill>
                          <a:srgbClr val="FFFF00"/>
                        </a:solidFill>
                        <a:latin typeface="Calibri"/>
                        <a:ea typeface="Calibri"/>
                        <a:cs typeface="Times New Roman"/>
                      </a:endParaRPr>
                    </a:p>
                  </a:txBody>
                  <a:tcPr marL="68580" marR="68580" marT="0" marB="0"/>
                </a:tc>
              </a:tr>
              <a:tr h="2588047">
                <a:tc>
                  <a:txBody>
                    <a:bodyPr/>
                    <a:lstStyle/>
                    <a:p>
                      <a:pPr lvl="1"/>
                      <a:r>
                        <a:rPr lang="en-US" dirty="0" smtClean="0"/>
                        <a:t>Derived Table</a:t>
                      </a:r>
                    </a:p>
                    <a:p>
                      <a:pPr marL="0" marR="0" algn="l" defTabSz="914400" rtl="0" eaLnBrk="1" latinLnBrk="0" hangingPunct="1">
                        <a:lnSpc>
                          <a:spcPct val="115000"/>
                        </a:lnSpc>
                        <a:spcBef>
                          <a:spcPts val="0"/>
                        </a:spcBef>
                        <a:spcAft>
                          <a:spcPts val="0"/>
                        </a:spcAft>
                      </a:pPr>
                      <a:endParaRPr lang="en-US" sz="1800" kern="1200" dirty="0">
                        <a:solidFill>
                          <a:schemeClr val="dk1"/>
                        </a:solidFill>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dirty="0" smtClean="0"/>
                        <a:t>SELECT </a:t>
                      </a:r>
                      <a:r>
                        <a:rPr lang="en-US" sz="1800" kern="1200" dirty="0" err="1" smtClean="0">
                          <a:solidFill>
                            <a:schemeClr val="dk1"/>
                          </a:solidFill>
                          <a:latin typeface="+mn-lt"/>
                          <a:ea typeface="+mn-ea"/>
                          <a:cs typeface="+mn-cs"/>
                        </a:rPr>
                        <a:t>Emp.EmployeeNo</a:t>
                      </a:r>
                      <a:r>
                        <a:rPr lang="en-US" sz="1800" kern="1200" dirty="0" smtClean="0">
                          <a:solidFill>
                            <a:schemeClr val="dk1"/>
                          </a:solidFill>
                          <a:latin typeface="+mn-lt"/>
                          <a:ea typeface="+mn-ea"/>
                          <a:cs typeface="+mn-cs"/>
                        </a:rPr>
                        <a:t>,</a:t>
                      </a:r>
                    </a:p>
                    <a:p>
                      <a:pPr marL="0" marR="0" algn="l" defTabSz="914400" rtl="0" eaLnBrk="1" latinLnBrk="0" hangingPunct="1">
                        <a:lnSpc>
                          <a:spcPct val="115000"/>
                        </a:lnSpc>
                        <a:spcBef>
                          <a:spcPts val="0"/>
                        </a:spcBef>
                        <a:spcAft>
                          <a:spcPts val="0"/>
                        </a:spcAft>
                      </a:pPr>
                      <a:r>
                        <a:rPr lang="en-US" dirty="0" smtClean="0"/>
                        <a:t> </a:t>
                      </a:r>
                      <a:r>
                        <a:rPr lang="en-US" sz="1800" kern="1200" dirty="0" err="1" smtClean="0">
                          <a:solidFill>
                            <a:schemeClr val="dk1"/>
                          </a:solidFill>
                          <a:latin typeface="+mn-lt"/>
                          <a:ea typeface="+mn-ea"/>
                          <a:cs typeface="+mn-cs"/>
                        </a:rPr>
                        <a:t>Emp.FirstName</a:t>
                      </a:r>
                      <a:r>
                        <a:rPr lang="en-US" sz="1800" kern="1200" dirty="0" smtClean="0">
                          <a:solidFill>
                            <a:schemeClr val="dk1"/>
                          </a:solidFill>
                          <a:latin typeface="+mn-lt"/>
                          <a:ea typeface="+mn-ea"/>
                          <a:cs typeface="+mn-cs"/>
                        </a:rPr>
                        <a:t>,</a:t>
                      </a:r>
                      <a:r>
                        <a:rPr lang="en-US" dirty="0" smtClean="0"/>
                        <a:t> </a:t>
                      </a:r>
                    </a:p>
                    <a:p>
                      <a:pPr marL="0" marR="0" algn="l" defTabSz="914400" rtl="0" eaLnBrk="1" latinLnBrk="0" hangingPunct="1">
                        <a:lnSpc>
                          <a:spcPct val="115000"/>
                        </a:lnSpc>
                        <a:spcBef>
                          <a:spcPts val="0"/>
                        </a:spcBef>
                        <a:spcAft>
                          <a:spcPts val="0"/>
                        </a:spcAft>
                      </a:pPr>
                      <a:r>
                        <a:rPr lang="en-US" sz="1800" kern="1200" dirty="0" err="1" smtClean="0">
                          <a:solidFill>
                            <a:schemeClr val="dk1"/>
                          </a:solidFill>
                          <a:latin typeface="+mn-lt"/>
                          <a:ea typeface="+mn-ea"/>
                          <a:cs typeface="+mn-cs"/>
                        </a:rPr>
                        <a:t>Empsal.NetPay</a:t>
                      </a:r>
                      <a:r>
                        <a:rPr lang="en-US" dirty="0" smtClean="0"/>
                        <a:t> </a:t>
                      </a:r>
                    </a:p>
                    <a:p>
                      <a:pPr marL="0" marR="0" algn="l" defTabSz="914400" rtl="0" eaLnBrk="1" latinLnBrk="0" hangingPunct="1">
                        <a:lnSpc>
                          <a:spcPct val="115000"/>
                        </a:lnSpc>
                        <a:spcBef>
                          <a:spcPts val="0"/>
                        </a:spcBef>
                        <a:spcAft>
                          <a:spcPts val="0"/>
                        </a:spcAft>
                      </a:pPr>
                      <a:r>
                        <a:rPr lang="en-US" dirty="0" smtClean="0"/>
                        <a:t>FROM testdb1.</a:t>
                      </a:r>
                      <a:r>
                        <a:rPr lang="en-US" sz="1800" kern="1200" dirty="0" smtClean="0">
                          <a:solidFill>
                            <a:schemeClr val="dk1"/>
                          </a:solidFill>
                          <a:latin typeface="+mn-lt"/>
                          <a:ea typeface="+mn-ea"/>
                          <a:cs typeface="+mn-cs"/>
                        </a:rPr>
                        <a:t>Employee</a:t>
                      </a:r>
                      <a:r>
                        <a:rPr lang="en-US" dirty="0" smtClean="0"/>
                        <a:t> </a:t>
                      </a:r>
                      <a:r>
                        <a:rPr lang="en-US" sz="1800" kern="1200" dirty="0" err="1" smtClean="0">
                          <a:solidFill>
                            <a:schemeClr val="dk1"/>
                          </a:solidFill>
                          <a:latin typeface="+mn-lt"/>
                          <a:ea typeface="+mn-ea"/>
                          <a:cs typeface="+mn-cs"/>
                        </a:rPr>
                        <a:t>Emp</a:t>
                      </a:r>
                      <a:r>
                        <a:rPr lang="en-US" sz="1800" kern="1200" dirty="0" smtClean="0">
                          <a:solidFill>
                            <a:schemeClr val="dk1"/>
                          </a:solidFill>
                          <a:latin typeface="+mn-lt"/>
                          <a:ea typeface="+mn-ea"/>
                          <a:cs typeface="+mn-cs"/>
                        </a:rPr>
                        <a:t>,</a:t>
                      </a:r>
                    </a:p>
                    <a:p>
                      <a:pPr marL="0" marR="0" algn="l" defTabSz="914400" rtl="0" eaLnBrk="1" latinLnBrk="0" hangingPunct="1">
                        <a:lnSpc>
                          <a:spcPct val="115000"/>
                        </a:lnSpc>
                        <a:spcBef>
                          <a:spcPts val="0"/>
                        </a:spcBef>
                        <a:spcAft>
                          <a:spcPts val="0"/>
                        </a:spcAft>
                      </a:pPr>
                      <a:r>
                        <a:rPr lang="en-US" dirty="0" smtClean="0"/>
                        <a:t> </a:t>
                      </a:r>
                      <a:r>
                        <a:rPr lang="en-US" sz="1800" kern="1200" dirty="0" smtClean="0">
                          <a:solidFill>
                            <a:schemeClr val="dk1"/>
                          </a:solidFill>
                          <a:latin typeface="+mn-lt"/>
                          <a:ea typeface="+mn-ea"/>
                          <a:cs typeface="+mn-cs"/>
                        </a:rPr>
                        <a:t>(select</a:t>
                      </a:r>
                      <a:r>
                        <a:rPr lang="en-US" dirty="0" smtClean="0"/>
                        <a:t> </a:t>
                      </a:r>
                      <a:r>
                        <a:rPr lang="en-US" sz="1800" kern="1200" dirty="0" err="1" smtClean="0">
                          <a:solidFill>
                            <a:schemeClr val="dk1"/>
                          </a:solidFill>
                          <a:latin typeface="+mn-lt"/>
                          <a:ea typeface="+mn-ea"/>
                          <a:cs typeface="+mn-cs"/>
                        </a:rPr>
                        <a:t>EmployeeNo</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NetPay</a:t>
                      </a:r>
                      <a:r>
                        <a:rPr lang="en-US" dirty="0" smtClean="0"/>
                        <a:t> </a:t>
                      </a:r>
                      <a:r>
                        <a:rPr lang="en-US" sz="1800" kern="1200" dirty="0" smtClean="0">
                          <a:solidFill>
                            <a:schemeClr val="dk1"/>
                          </a:solidFill>
                          <a:latin typeface="+mn-lt"/>
                          <a:ea typeface="+mn-ea"/>
                          <a:cs typeface="+mn-cs"/>
                        </a:rPr>
                        <a:t>from</a:t>
                      </a:r>
                      <a:r>
                        <a:rPr lang="en-US" dirty="0" smtClean="0"/>
                        <a:t> testdb1.emp</a:t>
                      </a:r>
                      <a:r>
                        <a:rPr lang="en-US" sz="1800" kern="1200" dirty="0" smtClean="0">
                          <a:solidFill>
                            <a:schemeClr val="dk1"/>
                          </a:solidFill>
                          <a:latin typeface="+mn-lt"/>
                          <a:ea typeface="+mn-ea"/>
                          <a:cs typeface="+mn-cs"/>
                        </a:rPr>
                        <a:t>Salary</a:t>
                      </a:r>
                      <a:r>
                        <a:rPr lang="en-US" dirty="0" smtClean="0"/>
                        <a:t> </a:t>
                      </a:r>
                      <a:r>
                        <a:rPr lang="en-US" sz="1800" kern="1200" dirty="0" smtClean="0">
                          <a:solidFill>
                            <a:schemeClr val="dk1"/>
                          </a:solidFill>
                          <a:latin typeface="+mn-lt"/>
                          <a:ea typeface="+mn-ea"/>
                          <a:cs typeface="+mn-cs"/>
                        </a:rPr>
                        <a:t>where</a:t>
                      </a:r>
                      <a:r>
                        <a:rPr lang="en-US" dirty="0" smtClean="0"/>
                        <a:t> </a:t>
                      </a:r>
                      <a:r>
                        <a:rPr lang="en-US" sz="1800" kern="1200" dirty="0" err="1" smtClean="0">
                          <a:solidFill>
                            <a:schemeClr val="dk1"/>
                          </a:solidFill>
                          <a:latin typeface="+mn-lt"/>
                          <a:ea typeface="+mn-ea"/>
                          <a:cs typeface="+mn-cs"/>
                        </a:rPr>
                        <a:t>NetPay</a:t>
                      </a:r>
                      <a:r>
                        <a:rPr lang="en-US" dirty="0" smtClean="0"/>
                        <a:t> </a:t>
                      </a:r>
                      <a:r>
                        <a:rPr lang="en-US" sz="1800" kern="1200" dirty="0" smtClean="0">
                          <a:solidFill>
                            <a:schemeClr val="dk1"/>
                          </a:solidFill>
                          <a:latin typeface="+mn-lt"/>
                          <a:ea typeface="+mn-ea"/>
                          <a:cs typeface="+mn-cs"/>
                        </a:rPr>
                        <a:t>&gt;=</a:t>
                      </a:r>
                      <a:r>
                        <a:rPr lang="en-US" dirty="0" smtClean="0"/>
                        <a:t> </a:t>
                      </a:r>
                      <a:r>
                        <a:rPr lang="en-US" sz="1800" kern="1200" dirty="0" smtClean="0">
                          <a:solidFill>
                            <a:schemeClr val="dk1"/>
                          </a:solidFill>
                          <a:latin typeface="+mn-lt"/>
                          <a:ea typeface="+mn-ea"/>
                          <a:cs typeface="+mn-cs"/>
                        </a:rPr>
                        <a:t>75000)</a:t>
                      </a:r>
                      <a:r>
                        <a:rPr lang="en-US" dirty="0" smtClean="0"/>
                        <a:t> </a:t>
                      </a:r>
                      <a:r>
                        <a:rPr lang="en-US" sz="1800" kern="1200" dirty="0" err="1" smtClean="0">
                          <a:solidFill>
                            <a:schemeClr val="dk1"/>
                          </a:solidFill>
                          <a:latin typeface="+mn-lt"/>
                          <a:ea typeface="+mn-ea"/>
                          <a:cs typeface="+mn-cs"/>
                        </a:rPr>
                        <a:t>Empsal</a:t>
                      </a:r>
                      <a:r>
                        <a:rPr lang="en-US" dirty="0" smtClean="0"/>
                        <a:t> </a:t>
                      </a:r>
                    </a:p>
                    <a:p>
                      <a:pPr marL="0" marR="0" algn="l" defTabSz="914400" rtl="0" eaLnBrk="1" latinLnBrk="0" hangingPunct="1">
                        <a:lnSpc>
                          <a:spcPct val="115000"/>
                        </a:lnSpc>
                        <a:spcBef>
                          <a:spcPts val="0"/>
                        </a:spcBef>
                        <a:spcAft>
                          <a:spcPts val="0"/>
                        </a:spcAft>
                      </a:pPr>
                      <a:r>
                        <a:rPr lang="en-US" sz="1800" kern="1200" dirty="0" smtClean="0">
                          <a:solidFill>
                            <a:schemeClr val="dk1"/>
                          </a:solidFill>
                          <a:latin typeface="+mn-lt"/>
                          <a:ea typeface="+mn-ea"/>
                          <a:cs typeface="+mn-cs"/>
                        </a:rPr>
                        <a:t>where</a:t>
                      </a:r>
                      <a:r>
                        <a:rPr lang="en-US" dirty="0" smtClean="0"/>
                        <a:t> </a:t>
                      </a:r>
                      <a:r>
                        <a:rPr lang="en-US" sz="1800" kern="1200" dirty="0" err="1" smtClean="0">
                          <a:solidFill>
                            <a:schemeClr val="dk1"/>
                          </a:solidFill>
                          <a:latin typeface="+mn-lt"/>
                          <a:ea typeface="+mn-ea"/>
                          <a:cs typeface="+mn-cs"/>
                        </a:rPr>
                        <a:t>Emp.EmployeeNo</a:t>
                      </a:r>
                      <a:r>
                        <a:rPr lang="en-US" dirty="0" smtClean="0"/>
                        <a:t> </a:t>
                      </a:r>
                      <a:r>
                        <a:rPr lang="en-US" sz="1800" kern="1200" dirty="0" smtClean="0">
                          <a:solidFill>
                            <a:schemeClr val="dk1"/>
                          </a:solidFill>
                          <a:latin typeface="+mn-lt"/>
                          <a:ea typeface="+mn-ea"/>
                          <a:cs typeface="+mn-cs"/>
                        </a:rPr>
                        <a:t>=</a:t>
                      </a:r>
                      <a:r>
                        <a:rPr lang="en-US" dirty="0" smtClean="0"/>
                        <a:t> </a:t>
                      </a:r>
                      <a:r>
                        <a:rPr lang="en-US" sz="1800" kern="1200" dirty="0" err="1" smtClean="0">
                          <a:solidFill>
                            <a:schemeClr val="dk1"/>
                          </a:solidFill>
                          <a:latin typeface="+mn-lt"/>
                          <a:ea typeface="+mn-ea"/>
                          <a:cs typeface="+mn-cs"/>
                        </a:rPr>
                        <a:t>Empsal.EmployeeNo</a:t>
                      </a:r>
                      <a:r>
                        <a:rPr lang="en-US" sz="1800" kern="1200" dirty="0" smtClean="0">
                          <a:solidFill>
                            <a:schemeClr val="dk1"/>
                          </a:solidFill>
                          <a:latin typeface="+mn-lt"/>
                          <a:ea typeface="+mn-ea"/>
                          <a:cs typeface="+mn-cs"/>
                        </a:rPr>
                        <a:t>;</a:t>
                      </a:r>
                      <a:endParaRPr lang="en-US" sz="1800" kern="1200" dirty="0">
                        <a:solidFill>
                          <a:schemeClr val="dk1"/>
                        </a:solidFill>
                        <a:latin typeface="+mn-lt"/>
                        <a:ea typeface="+mn-ea"/>
                        <a:cs typeface="+mn-cs"/>
                      </a:endParaRPr>
                    </a:p>
                  </a:txBody>
                  <a:tcPr marL="68580" marR="68580" marT="0" marB="0"/>
                </a:tc>
              </a:tr>
              <a:tr h="2218326">
                <a:tc>
                  <a:txBody>
                    <a:bodyPr/>
                    <a:lstStyle/>
                    <a:p>
                      <a:r>
                        <a:rPr lang="en-US" sz="1800" b="0" i="0" kern="1200" dirty="0" smtClean="0">
                          <a:solidFill>
                            <a:schemeClr val="dk1"/>
                          </a:solidFill>
                          <a:effectLst/>
                          <a:latin typeface="+mn-lt"/>
                          <a:ea typeface="+mn-ea"/>
                          <a:cs typeface="+mn-cs"/>
                        </a:rPr>
                        <a:t>Volatile Table</a:t>
                      </a:r>
                    </a:p>
                    <a:p>
                      <a:pPr marL="0" marR="0" algn="l" defTabSz="914400" rtl="0" eaLnBrk="1" latinLnBrk="0" hangingPunct="1">
                        <a:lnSpc>
                          <a:spcPct val="115000"/>
                        </a:lnSpc>
                        <a:spcBef>
                          <a:spcPts val="0"/>
                        </a:spcBef>
                        <a:spcAft>
                          <a:spcPts val="0"/>
                        </a:spcAft>
                      </a:pPr>
                      <a:endParaRPr lang="en-US" sz="1800" kern="1200" dirty="0" smtClean="0">
                        <a:solidFill>
                          <a:schemeClr val="dk1"/>
                        </a:solidFill>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buFont typeface="Wingdings" pitchFamily="2" charset="2"/>
                        <a:buNone/>
                      </a:pPr>
                      <a:r>
                        <a:rPr lang="en-US" dirty="0" smtClean="0"/>
                        <a:t>CREATE VOLATILE  SET TABLE </a:t>
                      </a:r>
                      <a:r>
                        <a:rPr lang="en-US" dirty="0" err="1" smtClean="0"/>
                        <a:t>dept_stat</a:t>
                      </a:r>
                      <a:endParaRPr lang="en-US" dirty="0" smtClean="0"/>
                    </a:p>
                    <a:p>
                      <a:pPr marL="0" marR="0" algn="l" defTabSz="914400" rtl="0" eaLnBrk="1" latinLnBrk="0" hangingPunct="1">
                        <a:lnSpc>
                          <a:spcPct val="115000"/>
                        </a:lnSpc>
                        <a:spcBef>
                          <a:spcPts val="0"/>
                        </a:spcBef>
                        <a:spcAft>
                          <a:spcPts val="0"/>
                        </a:spcAft>
                        <a:buFont typeface="Wingdings" pitchFamily="2" charset="2"/>
                        <a:buNone/>
                      </a:pPr>
                      <a:r>
                        <a:rPr lang="en-US" dirty="0" smtClean="0"/>
                        <a:t> </a:t>
                      </a:r>
                      <a:r>
                        <a:rPr lang="en-US" sz="1800" kern="1200" dirty="0" smtClean="0">
                          <a:solidFill>
                            <a:schemeClr val="dk1"/>
                          </a:solidFill>
                          <a:latin typeface="+mn-lt"/>
                          <a:ea typeface="+mn-ea"/>
                          <a:cs typeface="+mn-cs"/>
                        </a:rPr>
                        <a:t>(</a:t>
                      </a:r>
                      <a:r>
                        <a:rPr lang="en-US" dirty="0" smtClean="0"/>
                        <a:t> </a:t>
                      </a:r>
                      <a:r>
                        <a:rPr lang="en-US" dirty="0" err="1" smtClean="0"/>
                        <a:t>dept_no</a:t>
                      </a:r>
                      <a:r>
                        <a:rPr lang="en-US" dirty="0" smtClean="0"/>
                        <a:t> INTEGER</a:t>
                      </a:r>
                      <a:r>
                        <a:rPr lang="en-US" sz="1800" kern="1200" dirty="0" smtClean="0">
                          <a:solidFill>
                            <a:schemeClr val="dk1"/>
                          </a:solidFill>
                          <a:latin typeface="+mn-lt"/>
                          <a:ea typeface="+mn-ea"/>
                          <a:cs typeface="+mn-cs"/>
                        </a:rPr>
                        <a:t>,</a:t>
                      </a:r>
                    </a:p>
                    <a:p>
                      <a:pPr marL="0" marR="0" algn="l" defTabSz="914400" rtl="0" eaLnBrk="1" latinLnBrk="0" hangingPunct="1">
                        <a:lnSpc>
                          <a:spcPct val="115000"/>
                        </a:lnSpc>
                        <a:spcBef>
                          <a:spcPts val="0"/>
                        </a:spcBef>
                        <a:spcAft>
                          <a:spcPts val="0"/>
                        </a:spcAft>
                        <a:buFont typeface="Wingdings" pitchFamily="2" charset="2"/>
                        <a:buNone/>
                      </a:pPr>
                      <a:r>
                        <a:rPr lang="en-US" dirty="0" smtClean="0"/>
                        <a:t> </a:t>
                      </a:r>
                      <a:r>
                        <a:rPr lang="en-US" dirty="0" err="1" smtClean="0"/>
                        <a:t>avg_salary</a:t>
                      </a:r>
                      <a:r>
                        <a:rPr lang="en-US" dirty="0" smtClean="0"/>
                        <a:t> INTEGER</a:t>
                      </a:r>
                      <a:r>
                        <a:rPr lang="en-US" sz="1800" kern="1200" dirty="0" smtClean="0">
                          <a:solidFill>
                            <a:schemeClr val="dk1"/>
                          </a:solidFill>
                          <a:latin typeface="+mn-lt"/>
                          <a:ea typeface="+mn-ea"/>
                          <a:cs typeface="+mn-cs"/>
                        </a:rPr>
                        <a:t>,</a:t>
                      </a:r>
                      <a:r>
                        <a:rPr lang="en-US" dirty="0" smtClean="0"/>
                        <a:t> </a:t>
                      </a:r>
                    </a:p>
                    <a:p>
                      <a:pPr marL="0" marR="0" algn="l" defTabSz="914400" rtl="0" eaLnBrk="1" latinLnBrk="0" hangingPunct="1">
                        <a:lnSpc>
                          <a:spcPct val="115000"/>
                        </a:lnSpc>
                        <a:spcBef>
                          <a:spcPts val="0"/>
                        </a:spcBef>
                        <a:spcAft>
                          <a:spcPts val="0"/>
                        </a:spcAft>
                        <a:buFont typeface="Wingdings" pitchFamily="2" charset="2"/>
                        <a:buNone/>
                      </a:pPr>
                      <a:r>
                        <a:rPr lang="en-US" dirty="0" err="1" smtClean="0"/>
                        <a:t>max_salary</a:t>
                      </a:r>
                      <a:r>
                        <a:rPr lang="en-US" dirty="0" smtClean="0"/>
                        <a:t> INTEGER</a:t>
                      </a:r>
                      <a:r>
                        <a:rPr lang="en-US" sz="1800" kern="1200" dirty="0" smtClean="0">
                          <a:solidFill>
                            <a:schemeClr val="dk1"/>
                          </a:solidFill>
                          <a:latin typeface="+mn-lt"/>
                          <a:ea typeface="+mn-ea"/>
                          <a:cs typeface="+mn-cs"/>
                        </a:rPr>
                        <a:t>,</a:t>
                      </a:r>
                    </a:p>
                    <a:p>
                      <a:pPr marL="0" marR="0" algn="l" defTabSz="914400" rtl="0" eaLnBrk="1" latinLnBrk="0" hangingPunct="1">
                        <a:lnSpc>
                          <a:spcPct val="115000"/>
                        </a:lnSpc>
                        <a:spcBef>
                          <a:spcPts val="0"/>
                        </a:spcBef>
                        <a:spcAft>
                          <a:spcPts val="0"/>
                        </a:spcAft>
                        <a:buFont typeface="Wingdings" pitchFamily="2" charset="2"/>
                        <a:buNone/>
                      </a:pPr>
                      <a:r>
                        <a:rPr lang="en-US" dirty="0" smtClean="0"/>
                        <a:t> </a:t>
                      </a:r>
                      <a:r>
                        <a:rPr lang="en-US" dirty="0" err="1" smtClean="0"/>
                        <a:t>min_salary</a:t>
                      </a:r>
                      <a:r>
                        <a:rPr lang="en-US" dirty="0" smtClean="0"/>
                        <a:t> INTEGER </a:t>
                      </a:r>
                      <a:r>
                        <a:rPr lang="en-US" sz="1800" kern="1200" dirty="0" smtClean="0">
                          <a:solidFill>
                            <a:schemeClr val="dk1"/>
                          </a:solidFill>
                          <a:latin typeface="+mn-lt"/>
                          <a:ea typeface="+mn-ea"/>
                          <a:cs typeface="+mn-cs"/>
                        </a:rPr>
                        <a:t>)</a:t>
                      </a:r>
                      <a:r>
                        <a:rPr lang="en-US" dirty="0" smtClean="0"/>
                        <a:t> PRIMARY INDEX</a:t>
                      </a:r>
                      <a:r>
                        <a:rPr lang="en-US" sz="1800" kern="1200" dirty="0" smtClean="0">
                          <a:solidFill>
                            <a:schemeClr val="dk1"/>
                          </a:solidFill>
                          <a:latin typeface="+mn-lt"/>
                          <a:ea typeface="+mn-ea"/>
                          <a:cs typeface="+mn-cs"/>
                        </a:rPr>
                        <a:t>(</a:t>
                      </a:r>
                      <a:r>
                        <a:rPr lang="en-US" dirty="0" err="1" smtClean="0"/>
                        <a:t>dept_no</a:t>
                      </a:r>
                      <a:r>
                        <a:rPr lang="en-US" sz="1800" kern="1200" dirty="0" smtClean="0">
                          <a:solidFill>
                            <a:schemeClr val="dk1"/>
                          </a:solidFill>
                          <a:latin typeface="+mn-lt"/>
                          <a:ea typeface="+mn-ea"/>
                          <a:cs typeface="+mn-cs"/>
                        </a:rPr>
                        <a:t>)</a:t>
                      </a:r>
                    </a:p>
                    <a:p>
                      <a:pPr marL="0" marR="0" algn="l" defTabSz="914400" rtl="0" eaLnBrk="1" latinLnBrk="0" hangingPunct="1">
                        <a:lnSpc>
                          <a:spcPct val="115000"/>
                        </a:lnSpc>
                        <a:spcBef>
                          <a:spcPts val="0"/>
                        </a:spcBef>
                        <a:spcAft>
                          <a:spcPts val="0"/>
                        </a:spcAft>
                        <a:buFont typeface="Wingdings" pitchFamily="2" charset="2"/>
                        <a:buNone/>
                      </a:pPr>
                      <a:r>
                        <a:rPr lang="en-US" dirty="0" smtClean="0"/>
                        <a:t> ON COMMIT PRESERVE ROWS</a:t>
                      </a:r>
                      <a:r>
                        <a:rPr lang="en-US" sz="1800" kern="1200" dirty="0" smtClean="0">
                          <a:solidFill>
                            <a:schemeClr val="dk1"/>
                          </a:solidFill>
                          <a:latin typeface="+mn-lt"/>
                          <a:ea typeface="+mn-ea"/>
                          <a:cs typeface="+mn-cs"/>
                        </a:rPr>
                        <a:t>;</a:t>
                      </a:r>
                      <a:endParaRPr lang="en-US" sz="1800" kern="1200" dirty="0">
                        <a:solidFill>
                          <a:schemeClr val="dk1"/>
                        </a:solidFill>
                        <a:latin typeface="+mn-lt"/>
                        <a:ea typeface="+mn-ea"/>
                        <a:cs typeface="+mn-cs"/>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a:bodyPr>
          <a:lstStyle/>
          <a:p>
            <a:r>
              <a:rPr lang="en-US" sz="2800" dirty="0" smtClean="0"/>
              <a:t>Tables</a:t>
            </a:r>
            <a:endParaRPr lang="en-US" sz="2800" dirty="0"/>
          </a:p>
        </p:txBody>
      </p:sp>
      <p:graphicFrame>
        <p:nvGraphicFramePr>
          <p:cNvPr id="4" name="Content Placeholder 3"/>
          <p:cNvGraphicFramePr>
            <a:graphicFrameLocks noGrp="1"/>
          </p:cNvGraphicFramePr>
          <p:nvPr>
            <p:ph idx="1"/>
          </p:nvPr>
        </p:nvGraphicFramePr>
        <p:xfrm>
          <a:off x="457200" y="914397"/>
          <a:ext cx="8458200" cy="5486402"/>
        </p:xfrm>
        <a:graphic>
          <a:graphicData uri="http://schemas.openxmlformats.org/drawingml/2006/table">
            <a:tbl>
              <a:tblPr firstRow="1" bandRow="1">
                <a:tableStyleId>{5C22544A-7EE6-4342-B048-85BDC9FD1C3A}</a:tableStyleId>
              </a:tblPr>
              <a:tblGrid>
                <a:gridCol w="1566333"/>
                <a:gridCol w="6891867"/>
              </a:tblGrid>
              <a:tr h="680029">
                <a:tc>
                  <a:txBody>
                    <a:bodyPr/>
                    <a:lstStyle/>
                    <a:p>
                      <a:pPr marL="0" marR="0" algn="ctr" defTabSz="914400" rtl="0" eaLnBrk="1" latinLnBrk="0" hangingPunct="1">
                        <a:lnSpc>
                          <a:spcPct val="115000"/>
                        </a:lnSpc>
                        <a:spcBef>
                          <a:spcPts val="0"/>
                        </a:spcBef>
                        <a:spcAft>
                          <a:spcPts val="0"/>
                        </a:spcAft>
                      </a:pPr>
                      <a:r>
                        <a:rPr lang="en-US" sz="1600" b="1" kern="1200" dirty="0" smtClean="0">
                          <a:solidFill>
                            <a:srgbClr val="FFFF00"/>
                          </a:solidFill>
                          <a:latin typeface="Verdana"/>
                          <a:ea typeface="Times New Roman"/>
                          <a:cs typeface="Calibri"/>
                        </a:rPr>
                        <a:t>Tables</a:t>
                      </a:r>
                      <a:endParaRPr lang="en-US" sz="1600" b="1" kern="1200" dirty="0">
                        <a:solidFill>
                          <a:srgbClr val="FFFF00"/>
                        </a:solidFill>
                        <a:latin typeface="Verdana"/>
                        <a:ea typeface="Times New Roman"/>
                        <a:cs typeface="Calibri"/>
                      </a:endParaRPr>
                    </a:p>
                  </a:txBody>
                  <a:tcPr marL="68580" marR="68580" marT="0" marB="0"/>
                </a:tc>
                <a:tc>
                  <a:txBody>
                    <a:bodyPr/>
                    <a:lstStyle/>
                    <a:p>
                      <a:pPr marL="0" marR="0" algn="ctr">
                        <a:lnSpc>
                          <a:spcPct val="115000"/>
                        </a:lnSpc>
                        <a:spcBef>
                          <a:spcPts val="0"/>
                        </a:spcBef>
                        <a:spcAft>
                          <a:spcPts val="0"/>
                        </a:spcAft>
                      </a:pPr>
                      <a:r>
                        <a:rPr lang="en-US" sz="1600" b="1" dirty="0" smtClean="0">
                          <a:solidFill>
                            <a:srgbClr val="FFFF00"/>
                          </a:solidFill>
                          <a:latin typeface="Verdana"/>
                          <a:ea typeface="Times New Roman"/>
                          <a:cs typeface="Calibri"/>
                        </a:rPr>
                        <a:t>Syntax</a:t>
                      </a:r>
                      <a:endParaRPr lang="en-US" sz="1600" dirty="0">
                        <a:solidFill>
                          <a:srgbClr val="FFFF00"/>
                        </a:solidFill>
                        <a:latin typeface="Calibri"/>
                        <a:ea typeface="Calibri"/>
                        <a:cs typeface="Times New Roman"/>
                      </a:endParaRPr>
                    </a:p>
                  </a:txBody>
                  <a:tcPr marL="68580" marR="68580" marT="0" marB="0"/>
                </a:tc>
              </a:tr>
              <a:tr h="2588047">
                <a:tc>
                  <a:txBody>
                    <a:bodyPr/>
                    <a:lstStyle/>
                    <a:p>
                      <a:r>
                        <a:rPr lang="en-US" sz="1800" b="0" i="0" kern="1200" dirty="0" smtClean="0">
                          <a:solidFill>
                            <a:schemeClr val="dk1"/>
                          </a:solidFill>
                          <a:effectLst/>
                          <a:latin typeface="+mn-lt"/>
                          <a:ea typeface="+mn-ea"/>
                          <a:cs typeface="+mn-cs"/>
                        </a:rPr>
                        <a:t>Global Temporary Table</a:t>
                      </a:r>
                    </a:p>
                    <a:p>
                      <a:pPr marL="0" marR="0" algn="l" defTabSz="914400" rtl="0" eaLnBrk="1" latinLnBrk="0" hangingPunct="1">
                        <a:lnSpc>
                          <a:spcPct val="115000"/>
                        </a:lnSpc>
                        <a:spcBef>
                          <a:spcPts val="0"/>
                        </a:spcBef>
                        <a:spcAft>
                          <a:spcPts val="0"/>
                        </a:spcAft>
                      </a:pPr>
                      <a:endParaRPr lang="en-US" sz="1800" kern="1200" dirty="0">
                        <a:solidFill>
                          <a:schemeClr val="dk1"/>
                        </a:solidFill>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dirty="0" smtClean="0"/>
                        <a:t>CREATE SET GLOBAL TEMPORARY TABLE Testdb1.dept_stat1</a:t>
                      </a:r>
                    </a:p>
                    <a:p>
                      <a:pPr marL="0" marR="0" algn="l" defTabSz="914400" rtl="0" eaLnBrk="1" latinLnBrk="0" hangingPunct="1">
                        <a:lnSpc>
                          <a:spcPct val="115000"/>
                        </a:lnSpc>
                        <a:spcBef>
                          <a:spcPts val="0"/>
                        </a:spcBef>
                        <a:spcAft>
                          <a:spcPts val="0"/>
                        </a:spcAft>
                      </a:pPr>
                      <a:r>
                        <a:rPr lang="en-US" dirty="0" smtClean="0"/>
                        <a:t> </a:t>
                      </a:r>
                      <a:r>
                        <a:rPr lang="en-US" sz="1800" kern="1200" dirty="0" smtClean="0">
                          <a:solidFill>
                            <a:schemeClr val="dk1"/>
                          </a:solidFill>
                          <a:latin typeface="+mn-lt"/>
                          <a:ea typeface="+mn-ea"/>
                          <a:cs typeface="+mn-cs"/>
                        </a:rPr>
                        <a:t>(</a:t>
                      </a:r>
                      <a:r>
                        <a:rPr lang="en-US" dirty="0" smtClean="0"/>
                        <a:t> </a:t>
                      </a:r>
                    </a:p>
                    <a:p>
                      <a:pPr marL="0" marR="0" algn="l" defTabSz="914400" rtl="0" eaLnBrk="1" latinLnBrk="0" hangingPunct="1">
                        <a:lnSpc>
                          <a:spcPct val="115000"/>
                        </a:lnSpc>
                        <a:spcBef>
                          <a:spcPts val="0"/>
                        </a:spcBef>
                        <a:spcAft>
                          <a:spcPts val="0"/>
                        </a:spcAft>
                      </a:pPr>
                      <a:r>
                        <a:rPr lang="en-US" dirty="0" err="1" smtClean="0"/>
                        <a:t>dept_no</a:t>
                      </a:r>
                      <a:r>
                        <a:rPr lang="en-US" dirty="0" smtClean="0"/>
                        <a:t> INTEGER</a:t>
                      </a:r>
                      <a:r>
                        <a:rPr lang="en-US" sz="1800" kern="1200" dirty="0" smtClean="0">
                          <a:solidFill>
                            <a:schemeClr val="dk1"/>
                          </a:solidFill>
                          <a:latin typeface="+mn-lt"/>
                          <a:ea typeface="+mn-ea"/>
                          <a:cs typeface="+mn-cs"/>
                        </a:rPr>
                        <a:t>,</a:t>
                      </a:r>
                    </a:p>
                    <a:p>
                      <a:pPr marL="0" marR="0" algn="l" defTabSz="914400" rtl="0" eaLnBrk="1" latinLnBrk="0" hangingPunct="1">
                        <a:lnSpc>
                          <a:spcPct val="115000"/>
                        </a:lnSpc>
                        <a:spcBef>
                          <a:spcPts val="0"/>
                        </a:spcBef>
                        <a:spcAft>
                          <a:spcPts val="0"/>
                        </a:spcAft>
                      </a:pPr>
                      <a:r>
                        <a:rPr lang="en-US" dirty="0" smtClean="0"/>
                        <a:t> </a:t>
                      </a:r>
                      <a:r>
                        <a:rPr lang="en-US" dirty="0" err="1" smtClean="0"/>
                        <a:t>avg_salary</a:t>
                      </a:r>
                      <a:r>
                        <a:rPr lang="en-US" dirty="0" smtClean="0"/>
                        <a:t> INTEGER</a:t>
                      </a:r>
                      <a:r>
                        <a:rPr lang="en-US" sz="1800" kern="1200" dirty="0" smtClean="0">
                          <a:solidFill>
                            <a:schemeClr val="dk1"/>
                          </a:solidFill>
                          <a:latin typeface="+mn-lt"/>
                          <a:ea typeface="+mn-ea"/>
                          <a:cs typeface="+mn-cs"/>
                        </a:rPr>
                        <a:t>,</a:t>
                      </a:r>
                      <a:r>
                        <a:rPr lang="en-US" dirty="0" smtClean="0"/>
                        <a:t> </a:t>
                      </a:r>
                    </a:p>
                    <a:p>
                      <a:pPr marL="0" marR="0" algn="l" defTabSz="914400" rtl="0" eaLnBrk="1" latinLnBrk="0" hangingPunct="1">
                        <a:lnSpc>
                          <a:spcPct val="115000"/>
                        </a:lnSpc>
                        <a:spcBef>
                          <a:spcPts val="0"/>
                        </a:spcBef>
                        <a:spcAft>
                          <a:spcPts val="0"/>
                        </a:spcAft>
                      </a:pPr>
                      <a:r>
                        <a:rPr lang="en-US" dirty="0" err="1" smtClean="0"/>
                        <a:t>max_salary</a:t>
                      </a:r>
                      <a:r>
                        <a:rPr lang="en-US" dirty="0" smtClean="0"/>
                        <a:t> INTEGER</a:t>
                      </a:r>
                      <a:r>
                        <a:rPr lang="en-US" sz="1800" kern="1200" dirty="0" smtClean="0">
                          <a:solidFill>
                            <a:schemeClr val="dk1"/>
                          </a:solidFill>
                          <a:latin typeface="+mn-lt"/>
                          <a:ea typeface="+mn-ea"/>
                          <a:cs typeface="+mn-cs"/>
                        </a:rPr>
                        <a:t>,</a:t>
                      </a:r>
                      <a:r>
                        <a:rPr lang="en-US" dirty="0" smtClean="0"/>
                        <a:t> </a:t>
                      </a:r>
                    </a:p>
                    <a:p>
                      <a:pPr marL="0" marR="0" algn="l" defTabSz="914400" rtl="0" eaLnBrk="1" latinLnBrk="0" hangingPunct="1">
                        <a:lnSpc>
                          <a:spcPct val="115000"/>
                        </a:lnSpc>
                        <a:spcBef>
                          <a:spcPts val="0"/>
                        </a:spcBef>
                        <a:spcAft>
                          <a:spcPts val="0"/>
                        </a:spcAft>
                      </a:pPr>
                      <a:r>
                        <a:rPr lang="en-US" dirty="0" err="1" smtClean="0"/>
                        <a:t>min_salary</a:t>
                      </a:r>
                      <a:r>
                        <a:rPr lang="en-US" dirty="0" smtClean="0"/>
                        <a:t> INTEGER </a:t>
                      </a:r>
                      <a:r>
                        <a:rPr lang="en-US" sz="1800" kern="1200" dirty="0" smtClean="0">
                          <a:solidFill>
                            <a:schemeClr val="dk1"/>
                          </a:solidFill>
                          <a:latin typeface="+mn-lt"/>
                          <a:ea typeface="+mn-ea"/>
                          <a:cs typeface="+mn-cs"/>
                        </a:rPr>
                        <a:t>)</a:t>
                      </a:r>
                      <a:r>
                        <a:rPr lang="en-US" dirty="0" smtClean="0"/>
                        <a:t> </a:t>
                      </a:r>
                    </a:p>
                    <a:p>
                      <a:pPr marL="0" marR="0" algn="l" defTabSz="914400" rtl="0" eaLnBrk="1" latinLnBrk="0" hangingPunct="1">
                        <a:lnSpc>
                          <a:spcPct val="115000"/>
                        </a:lnSpc>
                        <a:spcBef>
                          <a:spcPts val="0"/>
                        </a:spcBef>
                        <a:spcAft>
                          <a:spcPts val="0"/>
                        </a:spcAft>
                      </a:pPr>
                      <a:r>
                        <a:rPr lang="en-US" dirty="0" smtClean="0"/>
                        <a:t>PRIMARY INDEX</a:t>
                      </a:r>
                      <a:r>
                        <a:rPr lang="en-US" sz="1800" kern="1200" dirty="0" smtClean="0">
                          <a:solidFill>
                            <a:schemeClr val="dk1"/>
                          </a:solidFill>
                          <a:latin typeface="+mn-lt"/>
                          <a:ea typeface="+mn-ea"/>
                          <a:cs typeface="+mn-cs"/>
                        </a:rPr>
                        <a:t>(</a:t>
                      </a:r>
                      <a:r>
                        <a:rPr lang="en-US" dirty="0" err="1" smtClean="0"/>
                        <a:t>dept_no</a:t>
                      </a:r>
                      <a:r>
                        <a:rPr lang="en-US" sz="1800" kern="1200" dirty="0" smtClean="0">
                          <a:solidFill>
                            <a:schemeClr val="dk1"/>
                          </a:solidFill>
                          <a:latin typeface="+mn-lt"/>
                          <a:ea typeface="+mn-ea"/>
                          <a:cs typeface="+mn-cs"/>
                        </a:rPr>
                        <a:t>);</a:t>
                      </a:r>
                      <a:endParaRPr lang="en-US" sz="1800" kern="1200" dirty="0">
                        <a:solidFill>
                          <a:schemeClr val="dk1"/>
                        </a:solidFill>
                        <a:latin typeface="+mn-lt"/>
                        <a:ea typeface="+mn-ea"/>
                        <a:cs typeface="+mn-cs"/>
                      </a:endParaRPr>
                    </a:p>
                  </a:txBody>
                  <a:tcPr marL="68580" marR="68580" marT="0" marB="0"/>
                </a:tc>
              </a:tr>
              <a:tr h="2218326">
                <a:tc>
                  <a:txBody>
                    <a:bodyPr/>
                    <a:lstStyle/>
                    <a:p>
                      <a:r>
                        <a:rPr lang="en-US" sz="1800" b="0" i="0" kern="1200" dirty="0" smtClean="0">
                          <a:solidFill>
                            <a:schemeClr val="dk1"/>
                          </a:solidFill>
                          <a:effectLst/>
                          <a:latin typeface="+mn-lt"/>
                          <a:ea typeface="+mn-ea"/>
                          <a:cs typeface="+mn-cs"/>
                        </a:rPr>
                        <a:t>Global Temporary Table</a:t>
                      </a:r>
                    </a:p>
                  </a:txBody>
                  <a:tcPr marL="68580" marR="68580" marT="0" marB="0"/>
                </a:tc>
                <a:tc>
                  <a:txBody>
                    <a:bodyPr/>
                    <a:lstStyle/>
                    <a:p>
                      <a:pPr marL="0" marR="0" algn="l" defTabSz="914400" rtl="0" eaLnBrk="1" latinLnBrk="0" hangingPunct="1">
                        <a:lnSpc>
                          <a:spcPct val="115000"/>
                        </a:lnSpc>
                        <a:spcBef>
                          <a:spcPts val="0"/>
                        </a:spcBef>
                        <a:spcAft>
                          <a:spcPts val="0"/>
                        </a:spcAft>
                      </a:pPr>
                      <a:r>
                        <a:rPr lang="en-US" dirty="0" smtClean="0"/>
                        <a:t>CREATE MULTISET GLOBAL TEMPORARY TABLE Testdb1.dept_stat</a:t>
                      </a:r>
                    </a:p>
                    <a:p>
                      <a:pPr marL="0" marR="0" algn="l" defTabSz="914400" rtl="0" eaLnBrk="1" latinLnBrk="0" hangingPunct="1">
                        <a:lnSpc>
                          <a:spcPct val="115000"/>
                        </a:lnSpc>
                        <a:spcBef>
                          <a:spcPts val="0"/>
                        </a:spcBef>
                        <a:spcAft>
                          <a:spcPts val="0"/>
                        </a:spcAft>
                      </a:pPr>
                      <a:r>
                        <a:rPr lang="en-US" dirty="0" smtClean="0"/>
                        <a:t> </a:t>
                      </a:r>
                      <a:r>
                        <a:rPr lang="en-US" sz="1800" kern="1200" dirty="0" smtClean="0">
                          <a:solidFill>
                            <a:schemeClr val="dk1"/>
                          </a:solidFill>
                          <a:latin typeface="+mn-lt"/>
                          <a:ea typeface="+mn-ea"/>
                          <a:cs typeface="+mn-cs"/>
                        </a:rPr>
                        <a:t>(</a:t>
                      </a:r>
                      <a:r>
                        <a:rPr lang="en-US" dirty="0" smtClean="0"/>
                        <a:t> </a:t>
                      </a:r>
                    </a:p>
                    <a:p>
                      <a:pPr marL="0" marR="0" algn="l" defTabSz="914400" rtl="0" eaLnBrk="1" latinLnBrk="0" hangingPunct="1">
                        <a:lnSpc>
                          <a:spcPct val="115000"/>
                        </a:lnSpc>
                        <a:spcBef>
                          <a:spcPts val="0"/>
                        </a:spcBef>
                        <a:spcAft>
                          <a:spcPts val="0"/>
                        </a:spcAft>
                      </a:pPr>
                      <a:r>
                        <a:rPr lang="en-US" dirty="0" err="1" smtClean="0"/>
                        <a:t>dept_no</a:t>
                      </a:r>
                      <a:r>
                        <a:rPr lang="en-US" dirty="0" smtClean="0"/>
                        <a:t> INTEGER</a:t>
                      </a:r>
                      <a:r>
                        <a:rPr lang="en-US" sz="1800" kern="1200" dirty="0" smtClean="0">
                          <a:solidFill>
                            <a:schemeClr val="dk1"/>
                          </a:solidFill>
                          <a:latin typeface="+mn-lt"/>
                          <a:ea typeface="+mn-ea"/>
                          <a:cs typeface="+mn-cs"/>
                        </a:rPr>
                        <a:t>,</a:t>
                      </a:r>
                    </a:p>
                    <a:p>
                      <a:pPr marL="0" marR="0" algn="l" defTabSz="914400" rtl="0" eaLnBrk="1" latinLnBrk="0" hangingPunct="1">
                        <a:lnSpc>
                          <a:spcPct val="115000"/>
                        </a:lnSpc>
                        <a:spcBef>
                          <a:spcPts val="0"/>
                        </a:spcBef>
                        <a:spcAft>
                          <a:spcPts val="0"/>
                        </a:spcAft>
                      </a:pPr>
                      <a:r>
                        <a:rPr lang="en-US" dirty="0" smtClean="0"/>
                        <a:t> </a:t>
                      </a:r>
                      <a:r>
                        <a:rPr lang="en-US" dirty="0" err="1" smtClean="0"/>
                        <a:t>avg_salary</a:t>
                      </a:r>
                      <a:r>
                        <a:rPr lang="en-US" dirty="0" smtClean="0"/>
                        <a:t> INTEGER</a:t>
                      </a:r>
                      <a:r>
                        <a:rPr lang="en-US" sz="1800" kern="1200" dirty="0" smtClean="0">
                          <a:solidFill>
                            <a:schemeClr val="dk1"/>
                          </a:solidFill>
                          <a:latin typeface="+mn-lt"/>
                          <a:ea typeface="+mn-ea"/>
                          <a:cs typeface="+mn-cs"/>
                        </a:rPr>
                        <a:t>,</a:t>
                      </a:r>
                      <a:r>
                        <a:rPr lang="en-US" dirty="0" smtClean="0"/>
                        <a:t> </a:t>
                      </a:r>
                    </a:p>
                    <a:p>
                      <a:pPr marL="0" marR="0" algn="l" defTabSz="914400" rtl="0" eaLnBrk="1" latinLnBrk="0" hangingPunct="1">
                        <a:lnSpc>
                          <a:spcPct val="115000"/>
                        </a:lnSpc>
                        <a:spcBef>
                          <a:spcPts val="0"/>
                        </a:spcBef>
                        <a:spcAft>
                          <a:spcPts val="0"/>
                        </a:spcAft>
                      </a:pPr>
                      <a:r>
                        <a:rPr lang="en-US" dirty="0" err="1" smtClean="0"/>
                        <a:t>max_salary</a:t>
                      </a:r>
                      <a:r>
                        <a:rPr lang="en-US" dirty="0" smtClean="0"/>
                        <a:t> INTEGER</a:t>
                      </a:r>
                      <a:r>
                        <a:rPr lang="en-US" sz="1800" kern="1200" dirty="0" smtClean="0">
                          <a:solidFill>
                            <a:schemeClr val="dk1"/>
                          </a:solidFill>
                          <a:latin typeface="+mn-lt"/>
                          <a:ea typeface="+mn-ea"/>
                          <a:cs typeface="+mn-cs"/>
                        </a:rPr>
                        <a:t>,</a:t>
                      </a:r>
                      <a:r>
                        <a:rPr lang="en-US" dirty="0" smtClean="0"/>
                        <a:t> </a:t>
                      </a:r>
                    </a:p>
                    <a:p>
                      <a:pPr marL="0" marR="0" algn="l" defTabSz="914400" rtl="0" eaLnBrk="1" latinLnBrk="0" hangingPunct="1">
                        <a:lnSpc>
                          <a:spcPct val="115000"/>
                        </a:lnSpc>
                        <a:spcBef>
                          <a:spcPts val="0"/>
                        </a:spcBef>
                        <a:spcAft>
                          <a:spcPts val="0"/>
                        </a:spcAft>
                      </a:pPr>
                      <a:r>
                        <a:rPr lang="en-US" dirty="0" err="1" smtClean="0"/>
                        <a:t>min_salary</a:t>
                      </a:r>
                      <a:r>
                        <a:rPr lang="en-US" dirty="0" smtClean="0"/>
                        <a:t> INTEGER </a:t>
                      </a:r>
                      <a:r>
                        <a:rPr lang="en-US" sz="1800" kern="1200" dirty="0" smtClean="0">
                          <a:solidFill>
                            <a:schemeClr val="dk1"/>
                          </a:solidFill>
                          <a:latin typeface="+mn-lt"/>
                          <a:ea typeface="+mn-ea"/>
                          <a:cs typeface="+mn-cs"/>
                        </a:rPr>
                        <a:t>)</a:t>
                      </a:r>
                      <a:r>
                        <a:rPr lang="en-US" dirty="0" smtClean="0"/>
                        <a:t> </a:t>
                      </a:r>
                    </a:p>
                    <a:p>
                      <a:pPr marL="0" marR="0" algn="l" defTabSz="914400" rtl="0" eaLnBrk="1" latinLnBrk="0" hangingPunct="1">
                        <a:lnSpc>
                          <a:spcPct val="115000"/>
                        </a:lnSpc>
                        <a:spcBef>
                          <a:spcPts val="0"/>
                        </a:spcBef>
                        <a:spcAft>
                          <a:spcPts val="0"/>
                        </a:spcAft>
                      </a:pPr>
                      <a:r>
                        <a:rPr lang="en-US" dirty="0" smtClean="0"/>
                        <a:t>PRIMARY INDEX</a:t>
                      </a:r>
                      <a:r>
                        <a:rPr lang="en-US" sz="1800" kern="1200" dirty="0" smtClean="0">
                          <a:solidFill>
                            <a:schemeClr val="dk1"/>
                          </a:solidFill>
                          <a:latin typeface="+mn-lt"/>
                          <a:ea typeface="+mn-ea"/>
                          <a:cs typeface="+mn-cs"/>
                        </a:rPr>
                        <a:t>(</a:t>
                      </a:r>
                      <a:r>
                        <a:rPr lang="en-US" dirty="0" err="1" smtClean="0"/>
                        <a:t>dept_no</a:t>
                      </a:r>
                      <a:r>
                        <a:rPr lang="en-US" sz="1800" kern="1200" dirty="0" smtClean="0">
                          <a:solidFill>
                            <a:schemeClr val="dk1"/>
                          </a:solidFill>
                          <a:latin typeface="+mn-lt"/>
                          <a:ea typeface="+mn-ea"/>
                          <a:cs typeface="+mn-cs"/>
                        </a:rPr>
                        <a:t>);</a:t>
                      </a:r>
                      <a:endParaRPr lang="en-US" sz="1800" kern="1200" dirty="0">
                        <a:solidFill>
                          <a:schemeClr val="dk1"/>
                        </a:solidFill>
                        <a:latin typeface="+mn-lt"/>
                        <a:ea typeface="+mn-ea"/>
                        <a:cs typeface="+mn-cs"/>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Architecture</a:t>
            </a:r>
            <a:endParaRPr lang="en-US" dirty="0"/>
          </a:p>
        </p:txBody>
      </p:sp>
      <p:pic>
        <p:nvPicPr>
          <p:cNvPr id="4" name="Content Placeholder 3" descr="retrieval_architecture.jpg"/>
          <p:cNvPicPr>
            <a:picLocks noGrp="1" noChangeAspect="1"/>
          </p:cNvPicPr>
          <p:nvPr>
            <p:ph idx="1"/>
          </p:nvPr>
        </p:nvPicPr>
        <p:blipFill>
          <a:blip r:embed="rId2" cstate="print"/>
          <a:stretch>
            <a:fillRect/>
          </a:stretch>
        </p:blipFill>
        <p:spPr>
          <a:xfrm>
            <a:off x="1143000" y="1219199"/>
            <a:ext cx="7440865" cy="5382773"/>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sz="2800" dirty="0" smtClean="0"/>
              <a:t/>
            </a:r>
            <a:br>
              <a:rPr lang="en-US" sz="2800" dirty="0" smtClean="0"/>
            </a:br>
            <a:r>
              <a:rPr lang="en-US" sz="2800" dirty="0" smtClean="0"/>
              <a:t>Space Concepts</a:t>
            </a:r>
            <a:br>
              <a:rPr lang="en-US" sz="2800" dirty="0" smtClean="0"/>
            </a:br>
            <a:endParaRPr lang="en-US" sz="2800" dirty="0"/>
          </a:p>
        </p:txBody>
      </p:sp>
      <p:graphicFrame>
        <p:nvGraphicFramePr>
          <p:cNvPr id="4" name="Content Placeholder 3"/>
          <p:cNvGraphicFramePr>
            <a:graphicFrameLocks noGrp="1"/>
          </p:cNvGraphicFramePr>
          <p:nvPr>
            <p:ph idx="1"/>
          </p:nvPr>
        </p:nvGraphicFramePr>
        <p:xfrm>
          <a:off x="457200" y="838200"/>
          <a:ext cx="8229600" cy="5560505"/>
        </p:xfrm>
        <a:graphic>
          <a:graphicData uri="http://schemas.openxmlformats.org/drawingml/2006/table">
            <a:tbl>
              <a:tblPr firstRow="1" bandRow="1">
                <a:tableStyleId>{5C22544A-7EE6-4342-B048-85BDC9FD1C3A}</a:tableStyleId>
              </a:tblPr>
              <a:tblGrid>
                <a:gridCol w="1981200"/>
                <a:gridCol w="6248400"/>
              </a:tblGrid>
              <a:tr h="305604">
                <a:tc>
                  <a:txBody>
                    <a:bodyPr/>
                    <a:lstStyle/>
                    <a:p>
                      <a:pPr marL="0" marR="0" algn="ctr" defTabSz="914400" rtl="0" eaLnBrk="1" latinLnBrk="0" hangingPunct="1">
                        <a:lnSpc>
                          <a:spcPct val="115000"/>
                        </a:lnSpc>
                        <a:spcBef>
                          <a:spcPts val="0"/>
                        </a:spcBef>
                        <a:spcAft>
                          <a:spcPts val="0"/>
                        </a:spcAft>
                      </a:pPr>
                      <a:r>
                        <a:rPr lang="en-US" sz="1600" b="1" kern="1200" dirty="0" smtClean="0">
                          <a:solidFill>
                            <a:srgbClr val="FFFF00"/>
                          </a:solidFill>
                          <a:latin typeface="Verdana"/>
                          <a:ea typeface="Times New Roman"/>
                          <a:cs typeface="Calibri"/>
                        </a:rPr>
                        <a:t>Space</a:t>
                      </a:r>
                      <a:endParaRPr lang="en-US" sz="1600" b="1" kern="1200" dirty="0">
                        <a:solidFill>
                          <a:srgbClr val="FFFF00"/>
                        </a:solidFill>
                        <a:latin typeface="Verdana"/>
                        <a:ea typeface="Times New Roman"/>
                        <a:cs typeface="Calibri"/>
                      </a:endParaRPr>
                    </a:p>
                  </a:txBody>
                  <a:tcPr marL="68580" marR="68580" marT="0" marB="0"/>
                </a:tc>
                <a:tc>
                  <a:txBody>
                    <a:bodyPr/>
                    <a:lstStyle/>
                    <a:p>
                      <a:pPr marL="0" marR="0" algn="ctr">
                        <a:lnSpc>
                          <a:spcPct val="115000"/>
                        </a:lnSpc>
                        <a:spcBef>
                          <a:spcPts val="0"/>
                        </a:spcBef>
                        <a:spcAft>
                          <a:spcPts val="0"/>
                        </a:spcAft>
                      </a:pPr>
                      <a:r>
                        <a:rPr lang="en-US" sz="1600" b="1" dirty="0" smtClean="0">
                          <a:solidFill>
                            <a:srgbClr val="FFFF00"/>
                          </a:solidFill>
                          <a:latin typeface="Verdana"/>
                          <a:ea typeface="Times New Roman"/>
                          <a:cs typeface="Calibri"/>
                        </a:rPr>
                        <a:t>Definition</a:t>
                      </a:r>
                      <a:endParaRPr lang="en-US" sz="1600" dirty="0">
                        <a:solidFill>
                          <a:srgbClr val="FFFF00"/>
                        </a:solidFill>
                        <a:latin typeface="Calibri"/>
                        <a:ea typeface="Calibri"/>
                        <a:cs typeface="Times New Roman"/>
                      </a:endParaRPr>
                    </a:p>
                  </a:txBody>
                  <a:tcPr marL="68580" marR="68580" marT="0" marB="0"/>
                </a:tc>
              </a:tr>
              <a:tr h="1625630">
                <a:tc>
                  <a:txBody>
                    <a:bodyPr/>
                    <a:lstStyle/>
                    <a:p>
                      <a:r>
                        <a:rPr lang="en-US" sz="1800" b="0" i="0" kern="1200" dirty="0" smtClean="0">
                          <a:solidFill>
                            <a:schemeClr val="dk1"/>
                          </a:solidFill>
                          <a:effectLst/>
                          <a:latin typeface="+mn-lt"/>
                          <a:ea typeface="+mn-ea"/>
                          <a:cs typeface="+mn-cs"/>
                        </a:rPr>
                        <a:t>Permanent Space</a:t>
                      </a:r>
                    </a:p>
                    <a:p>
                      <a:pPr marL="0" marR="0" algn="l" defTabSz="914400" rtl="0" eaLnBrk="1" latinLnBrk="0" hangingPunct="1">
                        <a:lnSpc>
                          <a:spcPct val="115000"/>
                        </a:lnSpc>
                        <a:spcBef>
                          <a:spcPts val="0"/>
                        </a:spcBef>
                        <a:spcAft>
                          <a:spcPts val="0"/>
                        </a:spcAft>
                      </a:pPr>
                      <a:endParaRPr lang="en-US" sz="1800" kern="1200" dirty="0">
                        <a:solidFill>
                          <a:schemeClr val="dk1"/>
                        </a:solidFill>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800" b="0" i="0" kern="1200" dirty="0" smtClean="0">
                          <a:solidFill>
                            <a:schemeClr val="dk1"/>
                          </a:solidFill>
                          <a:latin typeface="+mn-lt"/>
                          <a:ea typeface="+mn-ea"/>
                          <a:cs typeface="+mn-cs"/>
                        </a:rPr>
                        <a:t>Permanent space is not pre-allocated for the database/user. They are just defined as the maximum amount of space the database/user can use. The amount of permanent space is divided by the number of AMPs. Whenever per AMP limit exceeds, an error message is generated</a:t>
                      </a:r>
                      <a:endParaRPr lang="en-US" sz="1800" kern="1200" dirty="0">
                        <a:solidFill>
                          <a:schemeClr val="dk1"/>
                        </a:solidFill>
                        <a:latin typeface="+mn-lt"/>
                        <a:ea typeface="+mn-ea"/>
                        <a:cs typeface="+mn-cs"/>
                      </a:endParaRPr>
                    </a:p>
                  </a:txBody>
                  <a:tcPr marL="68580" marR="68580" marT="0" marB="0"/>
                </a:tc>
              </a:tr>
              <a:tr h="1740062">
                <a:tc>
                  <a:txBody>
                    <a:bodyPr/>
                    <a:lstStyle/>
                    <a:p>
                      <a:r>
                        <a:rPr lang="en-US" sz="1800" b="0" i="0" kern="1200" dirty="0" smtClean="0">
                          <a:solidFill>
                            <a:schemeClr val="dk1"/>
                          </a:solidFill>
                          <a:effectLst/>
                          <a:latin typeface="+mn-lt"/>
                          <a:ea typeface="+mn-ea"/>
                          <a:cs typeface="+mn-cs"/>
                        </a:rPr>
                        <a:t>Spool Space</a:t>
                      </a:r>
                      <a:endParaRPr lang="en-US" sz="1800" b="0" i="0" kern="1200" dirty="0">
                        <a:solidFill>
                          <a:schemeClr val="dk1"/>
                        </a:solidFill>
                        <a:effectLst/>
                        <a:latin typeface="+mn-lt"/>
                        <a:ea typeface="+mn-ea"/>
                        <a:cs typeface="+mn-cs"/>
                      </a:endParaRPr>
                    </a:p>
                  </a:txBody>
                  <a:tcPr marL="68580" marR="68580" marT="0" marB="0"/>
                </a:tc>
                <a:tc>
                  <a:txBody>
                    <a:bodyPr/>
                    <a:lstStyle/>
                    <a:p>
                      <a:r>
                        <a:rPr lang="en-US" sz="1800" b="0" i="0" kern="1200" dirty="0" smtClean="0">
                          <a:solidFill>
                            <a:schemeClr val="dk1"/>
                          </a:solidFill>
                          <a:latin typeface="+mn-lt"/>
                          <a:ea typeface="+mn-ea"/>
                          <a:cs typeface="+mn-cs"/>
                        </a:rPr>
                        <a:t>Users without spool space cannot execute any query.</a:t>
                      </a:r>
                    </a:p>
                    <a:p>
                      <a:r>
                        <a:rPr lang="en-US" sz="1800" b="0" i="0" kern="1200" dirty="0" smtClean="0">
                          <a:solidFill>
                            <a:schemeClr val="dk1"/>
                          </a:solidFill>
                          <a:latin typeface="+mn-lt"/>
                          <a:ea typeface="+mn-ea"/>
                          <a:cs typeface="+mn-cs"/>
                        </a:rPr>
                        <a:t>Similar to Permanent space, spool space defines the maximum amount of space the user can use. Spool space is divided by the number of AMPs. Whenever per AMP limit exceeds, the user will get a spool space error.</a:t>
                      </a:r>
                    </a:p>
                    <a:p>
                      <a:pPr marL="0" marR="0" algn="l" defTabSz="914400" rtl="0" eaLnBrk="1" latinLnBrk="0" hangingPunct="1">
                        <a:lnSpc>
                          <a:spcPct val="115000"/>
                        </a:lnSpc>
                        <a:spcBef>
                          <a:spcPts val="0"/>
                        </a:spcBef>
                        <a:spcAft>
                          <a:spcPts val="0"/>
                        </a:spcAft>
                        <a:buFont typeface="Wingdings" pitchFamily="2" charset="2"/>
                        <a:buNone/>
                      </a:pPr>
                      <a:endParaRPr lang="en-US" sz="1800" kern="1200" dirty="0">
                        <a:solidFill>
                          <a:schemeClr val="dk1"/>
                        </a:solidFill>
                        <a:latin typeface="+mn-lt"/>
                        <a:ea typeface="+mn-ea"/>
                        <a:cs typeface="+mn-cs"/>
                      </a:endParaRPr>
                    </a:p>
                  </a:txBody>
                  <a:tcPr marL="68580" marR="68580" marT="0" marB="0"/>
                </a:tc>
              </a:tr>
              <a:tr h="1560216">
                <a:tc>
                  <a:txBody>
                    <a:bodyPr/>
                    <a:lstStyle/>
                    <a:p>
                      <a:r>
                        <a:rPr lang="en-US" sz="1800" b="0" i="0" kern="1200" dirty="0" smtClean="0">
                          <a:solidFill>
                            <a:schemeClr val="dk1"/>
                          </a:solidFill>
                          <a:effectLst/>
                          <a:latin typeface="+mn-lt"/>
                          <a:ea typeface="+mn-ea"/>
                          <a:cs typeface="+mn-cs"/>
                        </a:rPr>
                        <a:t>Temp Space</a:t>
                      </a:r>
                      <a:endParaRPr lang="en-US" sz="1800" b="0" i="0" kern="1200" dirty="0">
                        <a:solidFill>
                          <a:schemeClr val="dk1"/>
                        </a:solidFill>
                        <a:effectLst/>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800" b="0" i="0" kern="1200" dirty="0" smtClean="0">
                          <a:solidFill>
                            <a:schemeClr val="dk1"/>
                          </a:solidFill>
                          <a:latin typeface="+mn-lt"/>
                          <a:ea typeface="+mn-ea"/>
                          <a:cs typeface="+mn-cs"/>
                        </a:rPr>
                        <a:t>Temp space is the unused permanent space which is used by Global Temporary tables. Temp space is also divided by the number of AMPs.</a:t>
                      </a:r>
                      <a:endParaRPr lang="en-US" sz="1800" kern="1200" dirty="0">
                        <a:solidFill>
                          <a:schemeClr val="dk1"/>
                        </a:solidFill>
                        <a:latin typeface="+mn-lt"/>
                        <a:ea typeface="+mn-ea"/>
                        <a:cs typeface="+mn-cs"/>
                      </a:endParaRPr>
                    </a:p>
                  </a:txBody>
                  <a:tcPr marL="68580" marR="68580" marT="0" marB="0"/>
                </a:tc>
              </a:tr>
              <a:tr h="328993">
                <a:tc>
                  <a:txBody>
                    <a:bodyPr/>
                    <a:lstStyle/>
                    <a:p>
                      <a:pPr marL="0" marR="0" algn="l" defTabSz="914400" rtl="0" eaLnBrk="1" latinLnBrk="0" hangingPunct="1">
                        <a:lnSpc>
                          <a:spcPct val="115000"/>
                        </a:lnSpc>
                        <a:spcBef>
                          <a:spcPts val="0"/>
                        </a:spcBef>
                        <a:spcAft>
                          <a:spcPts val="0"/>
                        </a:spcAft>
                      </a:pPr>
                      <a:endParaRPr lang="en-US" sz="1800" kern="1200" dirty="0" smtClean="0">
                        <a:solidFill>
                          <a:schemeClr val="dk1"/>
                        </a:solidFill>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pPr>
                      <a:endParaRPr lang="en-US" sz="1800" kern="1200" dirty="0">
                        <a:solidFill>
                          <a:schemeClr val="dk1"/>
                        </a:solidFill>
                        <a:latin typeface="+mn-lt"/>
                        <a:ea typeface="+mn-ea"/>
                        <a:cs typeface="+mn-cs"/>
                      </a:endParaRPr>
                    </a:p>
                  </a:txBody>
                  <a:tcPr marL="68580" marR="68580" marT="0" marB="0"/>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24992</TotalTime>
  <Words>301</Words>
  <Application>Microsoft Office PowerPoint</Application>
  <PresentationFormat>On-screen Show (4:3)</PresentationFormat>
  <Paragraphs>71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Teradata Training</vt:lpstr>
      <vt:lpstr>Topics</vt:lpstr>
      <vt:lpstr>Tables</vt:lpstr>
      <vt:lpstr>Tables</vt:lpstr>
      <vt:lpstr>Architecture</vt:lpstr>
      <vt:lpstr> Space Concepts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Teradata Training</dc:title>
  <dc:creator>Sri</dc:creator>
  <cp:lastModifiedBy>Sri</cp:lastModifiedBy>
  <cp:revision>288</cp:revision>
  <dcterms:created xsi:type="dcterms:W3CDTF">2018-10-30T23:52:49Z</dcterms:created>
  <dcterms:modified xsi:type="dcterms:W3CDTF">2018-12-05T00:42:37Z</dcterms:modified>
</cp:coreProperties>
</file>