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89" r:id="rId6"/>
    <p:sldId id="292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72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073D0-6043-411D-9600-EE5316264E78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Teradata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14-- </a:t>
            </a:r>
            <a:r>
              <a:rPr lang="en-US" dirty="0" smtClean="0">
                <a:solidFill>
                  <a:schemeClr val="tx1"/>
                </a:solidFill>
              </a:rPr>
              <a:t>12/11/2018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Views</a:t>
            </a:r>
          </a:p>
          <a:p>
            <a:r>
              <a:rPr lang="en-US" dirty="0" smtClean="0"/>
              <a:t>Macros</a:t>
            </a:r>
          </a:p>
          <a:p>
            <a:r>
              <a:rPr lang="en-US" dirty="0" smtClean="0"/>
              <a:t>Stored Procedure</a:t>
            </a:r>
          </a:p>
          <a:p>
            <a:r>
              <a:rPr lang="en-US" dirty="0" smtClean="0"/>
              <a:t>Partitioned by Primary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marL="571500" indent="-571500">
              <a:buNone/>
            </a:pPr>
            <a:endParaRPr lang="en-US" dirty="0" smtClean="0"/>
          </a:p>
          <a:p>
            <a:pPr marL="571500" indent="-571500">
              <a:buNone/>
            </a:pPr>
            <a:endParaRPr lang="en-US" dirty="0" smtClean="0"/>
          </a:p>
          <a:p>
            <a:pPr marL="971550" lvl="1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None/>
            </a:pPr>
            <a:endParaRPr lang="en-US" dirty="0" smtClean="0"/>
          </a:p>
          <a:p>
            <a:pPr marL="571500" indent="-571500"/>
            <a:endParaRPr lang="en-US" dirty="0" smtClean="0"/>
          </a:p>
          <a:p>
            <a:pPr marL="971550" lvl="1" indent="-571500">
              <a:buNone/>
            </a:pPr>
            <a:endParaRPr lang="en-US" dirty="0" smtClean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Views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397"/>
          <a:ext cx="8458200" cy="798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/>
                <a:gridCol w="6891867"/>
              </a:tblGrid>
              <a:tr h="38212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Views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7488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Create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CREATE VIEW testdb1.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Employee_View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AS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(SELECT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FROM testdb1.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CREATE VIEW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Employee_View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AS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(SELECT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FROM testdb1.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0994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testdb1.Employee_View;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23602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 view testdb1.Employee_View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(Select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from testdb1.employee);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23602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DROP VIEW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Employee_View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Macros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397"/>
          <a:ext cx="8458200" cy="5105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/>
                <a:gridCol w="6891867"/>
              </a:tblGrid>
              <a:tr h="61809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Macros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34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Macro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CREATE MACRO Testdb1.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Get_Emp</a:t>
                      </a:r>
                      <a:r>
                        <a:rPr lang="en-US" dirty="0" smtClean="0"/>
                        <a:t> AS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/>
                        <a:t> SELECT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dirty="0" smtClean="0"/>
                        <a:t> FROM testdb1.Employee ORDER BY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0038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Macro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 testdb1.Get_Emp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10190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Parameterized Macros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CREATE MACRO testdb1.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Get_Emp_Salary(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dirty="0" smtClean="0"/>
                        <a:t> INTEGER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AS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/>
                        <a:t> SELECT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NetPay</a:t>
                      </a:r>
                      <a:r>
                        <a:rPr lang="en-US" dirty="0" smtClean="0"/>
                        <a:t> FROM testdb1.Emp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r>
                        <a:rPr lang="en-US" dirty="0" smtClean="0"/>
                        <a:t> WHERE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EXEC testdb1.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Get_Emp_Salary(101);</a:t>
                      </a:r>
                      <a:r>
                        <a:rPr lang="en-US" dirty="0" smtClean="0"/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Stored Procedures</a:t>
            </a:r>
            <a:br>
              <a:rPr lang="en-US" sz="2800" dirty="0" smtClean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7531"/>
          <a:ext cx="8458200" cy="557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438400"/>
                <a:gridCol w="4343400"/>
              </a:tblGrid>
              <a:tr h="55645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Stored Procedure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Definition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dirty="0" smtClean="0">
                        <a:solidFill>
                          <a:srgbClr val="FFFF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0437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222222"/>
                          </a:solidFill>
                          <a:latin typeface="Arial"/>
                        </a:rPr>
                        <a:t>Grant Access</a:t>
                      </a:r>
                      <a:endParaRPr lang="en-US" b="0" i="0" dirty="0">
                        <a:solidFill>
                          <a:srgbClr val="222222"/>
                        </a:solidFill>
                        <a:latin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222222"/>
                          </a:solidFill>
                          <a:latin typeface="Arial"/>
                        </a:rPr>
                        <a:t>Grant access on Create procedure </a:t>
                      </a:r>
                      <a:endParaRPr lang="en-US" b="0" i="0" dirty="0">
                        <a:solidFill>
                          <a:srgbClr val="222222"/>
                        </a:solidFill>
                        <a:latin typeface="Arial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222222"/>
                          </a:solidFill>
                          <a:latin typeface="Arial"/>
                        </a:rPr>
                        <a:t>grant create procedure on testdb1 to </a:t>
                      </a:r>
                      <a:r>
                        <a:rPr lang="en-US" b="0" i="0" dirty="0" err="1" smtClean="0">
                          <a:solidFill>
                            <a:srgbClr val="222222"/>
                          </a:solidFill>
                          <a:latin typeface="Arial"/>
                        </a:rPr>
                        <a:t>dbc</a:t>
                      </a:r>
                      <a:r>
                        <a:rPr lang="en-US" b="0" i="0" dirty="0" smtClean="0">
                          <a:solidFill>
                            <a:srgbClr val="222222"/>
                          </a:solidFill>
                          <a:latin typeface="Arial"/>
                        </a:rPr>
                        <a:t>;</a:t>
                      </a:r>
                    </a:p>
                    <a:p>
                      <a:pPr algn="l"/>
                      <a:r>
                        <a:rPr lang="en-US" b="0" i="0" dirty="0" smtClean="0">
                          <a:solidFill>
                            <a:srgbClr val="222222"/>
                          </a:solidFill>
                          <a:latin typeface="Arial"/>
                        </a:rPr>
                        <a:t>grant execute on testdb1 to user1;</a:t>
                      </a:r>
                      <a:endParaRPr lang="en-US" b="0" i="0" dirty="0">
                        <a:solidFill>
                          <a:srgbClr val="222222"/>
                        </a:solidFill>
                        <a:latin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definition of stored procedure is stored in database and the parameters are stored in data dictionary tables.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CREATE PROCEDURE </a:t>
                      </a:r>
                      <a:r>
                        <a:rPr lang="en-US" sz="1600" dirty="0" smtClean="0"/>
                        <a:t> testdb1.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InsertSalary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IN </a:t>
                      </a:r>
                      <a:r>
                        <a:rPr lang="en-US" sz="1600" dirty="0" err="1" smtClean="0"/>
                        <a:t>in_EmployeeNo</a:t>
                      </a:r>
                      <a:r>
                        <a:rPr lang="en-US" sz="1600" dirty="0" smtClean="0"/>
                        <a:t> INTEGER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IN </a:t>
                      </a:r>
                      <a:r>
                        <a:rPr lang="en-US" sz="1600" dirty="0" err="1" smtClean="0"/>
                        <a:t>in_Gross</a:t>
                      </a:r>
                      <a:r>
                        <a:rPr lang="en-US" sz="1600" dirty="0" smtClean="0"/>
                        <a:t> INTEGER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IN </a:t>
                      </a:r>
                      <a:r>
                        <a:rPr lang="en-US" sz="1600" dirty="0" err="1" smtClean="0"/>
                        <a:t>in_Deduction</a:t>
                      </a:r>
                      <a:r>
                        <a:rPr lang="en-US" sz="1600" dirty="0" smtClean="0"/>
                        <a:t> INTEGER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IN </a:t>
                      </a:r>
                      <a:r>
                        <a:rPr lang="en-US" sz="1600" dirty="0" err="1" smtClean="0"/>
                        <a:t>in_NetPay</a:t>
                      </a:r>
                      <a:r>
                        <a:rPr lang="en-US" sz="1600" dirty="0" smtClean="0"/>
                        <a:t> INTEGER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lang="en-US" sz="1600" dirty="0" smtClean="0"/>
                        <a:t> INSERT INTO </a:t>
                      </a:r>
                      <a:r>
                        <a:rPr lang="en-US" sz="1600" dirty="0" smtClean="0"/>
                        <a:t> testdb1.Emp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Gross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NetPay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VALUES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dirty="0" err="1" smtClean="0"/>
                        <a:t>in_EmployeeNo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dirty="0" err="1" smtClean="0"/>
                        <a:t>in_Gross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dirty="0" err="1" smtClean="0"/>
                        <a:t>in_Deduction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dirty="0" err="1" smtClean="0"/>
                        <a:t>in_NetPay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465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data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CALL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InsertSalary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(105,20000,2000,18000);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TESTDB1.Orders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985003"/>
          <a:ext cx="7924800" cy="462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763"/>
                <a:gridCol w="2388637"/>
                <a:gridCol w="2282241"/>
                <a:gridCol w="2061159"/>
              </a:tblGrid>
              <a:tr h="732431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/>
                        <a:t>StoreNo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OrderNo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OrderDate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OrderTotal</a:t>
                      </a:r>
                    </a:p>
                  </a:txBody>
                  <a:tcPr marL="76200" marR="76200" marT="76200" marB="76200"/>
                </a:tc>
              </a:tr>
              <a:tr h="45879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7501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2015-10-01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900</a:t>
                      </a:r>
                    </a:p>
                  </a:txBody>
                  <a:tcPr marL="76200" marR="76200" marT="76200" marB="76200"/>
                </a:tc>
              </a:tr>
              <a:tr h="463254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7502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2015-10-02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1,200</a:t>
                      </a:r>
                    </a:p>
                  </a:txBody>
                  <a:tcPr marL="76200" marR="76200" marT="76200" marB="76200"/>
                </a:tc>
              </a:tr>
              <a:tr h="406271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7503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2015-10-02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3,000</a:t>
                      </a:r>
                    </a:p>
                  </a:txBody>
                  <a:tcPr marL="76200" marR="76200" marT="76200" marB="76200"/>
                </a:tc>
              </a:tr>
              <a:tr h="463254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7504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2015-10-03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2,454</a:t>
                      </a:r>
                    </a:p>
                  </a:txBody>
                  <a:tcPr marL="76200" marR="76200" marT="76200" marB="76200"/>
                </a:tc>
              </a:tr>
              <a:tr h="406271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7505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2015-10-03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1201</a:t>
                      </a:r>
                    </a:p>
                  </a:txBody>
                  <a:tcPr marL="76200" marR="76200" marT="76200" marB="76200"/>
                </a:tc>
              </a:tr>
              <a:tr h="406271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7506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2015-10-04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2,454</a:t>
                      </a:r>
                    </a:p>
                  </a:txBody>
                  <a:tcPr marL="76200" marR="76200" marT="76200" marB="76200"/>
                </a:tc>
              </a:tr>
              <a:tr h="406271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7507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2015-10-05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1201</a:t>
                      </a:r>
                    </a:p>
                  </a:txBody>
                  <a:tcPr marL="76200" marR="76200" marT="76200" marB="76200"/>
                </a:tc>
              </a:tr>
              <a:tr h="798838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7508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2015-10-05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1201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Partition by 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397"/>
          <a:ext cx="8458200" cy="314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/>
                <a:gridCol w="6891867"/>
              </a:tblGrid>
              <a:tr h="61809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Partition By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34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 By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CREATE SET TABLE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StoreNo</a:t>
                      </a:r>
                      <a:r>
                        <a:rPr lang="en-US" dirty="0" smtClean="0"/>
                        <a:t> SMALLINT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OrderNo</a:t>
                      </a:r>
                      <a:r>
                        <a:rPr lang="en-US" dirty="0" smtClean="0"/>
                        <a:t> INTEGER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r>
                        <a:rPr lang="en-US" dirty="0" smtClean="0"/>
                        <a:t> DATE FORMAT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'YYYY-MM-DD',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OrderTotal</a:t>
                      </a:r>
                      <a:r>
                        <a:rPr lang="en-US" dirty="0" smtClean="0"/>
                        <a:t> INTEGER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PRIMARY INDEX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PARTITION BY RANGE_N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r>
                        <a:rPr lang="en-US" dirty="0" smtClean="0"/>
                        <a:t> BETWEEN DATE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'2010-01-01'</a:t>
                      </a:r>
                      <a:r>
                        <a:rPr lang="en-US" dirty="0" smtClean="0"/>
                        <a:t> AND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'2016-12-31'</a:t>
                      </a:r>
                      <a:r>
                        <a:rPr lang="en-US" dirty="0" smtClean="0"/>
                        <a:t> EACH INTERVAL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'1'</a:t>
                      </a:r>
                      <a:r>
                        <a:rPr lang="en-US" dirty="0" smtClean="0"/>
                        <a:t> DAY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29337</TotalTime>
  <Words>316</Words>
  <Application>Microsoft Office PowerPoint</Application>
  <PresentationFormat>On-screen Show (4:3)</PresentationFormat>
  <Paragraphs>125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Teradata Training</vt:lpstr>
      <vt:lpstr>Topics</vt:lpstr>
      <vt:lpstr>Views</vt:lpstr>
      <vt:lpstr>Macros</vt:lpstr>
      <vt:lpstr> Stored Procedures </vt:lpstr>
      <vt:lpstr>TESTDB1.Orders</vt:lpstr>
      <vt:lpstr>Partition by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 Training</dc:title>
  <dc:creator>Sri</dc:creator>
  <cp:lastModifiedBy>Sri</cp:lastModifiedBy>
  <cp:revision>371</cp:revision>
  <dcterms:created xsi:type="dcterms:W3CDTF">2018-10-30T23:52:49Z</dcterms:created>
  <dcterms:modified xsi:type="dcterms:W3CDTF">2018-12-11T23:58:34Z</dcterms:modified>
</cp:coreProperties>
</file>