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0" r:id="rId4"/>
    <p:sldId id="258"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172" autoAdjust="0"/>
  </p:normalViewPr>
  <p:slideViewPr>
    <p:cSldViewPr>
      <p:cViewPr varScale="1">
        <p:scale>
          <a:sx n="64" d="100"/>
          <a:sy n="64" d="100"/>
        </p:scale>
        <p:origin x="-156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1073D0-6043-411D-9600-EE5316264E78}" type="datetimeFigureOut">
              <a:rPr lang="en-US" smtClean="0"/>
              <a:pPr/>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1073D0-6043-411D-9600-EE5316264E78}" type="datetimeFigureOut">
              <a:rPr lang="en-US" smtClean="0"/>
              <a:pPr/>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1073D0-6043-411D-9600-EE5316264E78}" type="datetimeFigureOut">
              <a:rPr lang="en-US" smtClean="0"/>
              <a:pPr/>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1073D0-6043-411D-9600-EE5316264E78}" type="datetimeFigureOut">
              <a:rPr lang="en-US" smtClean="0"/>
              <a:pPr/>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1073D0-6043-411D-9600-EE5316264E78}" type="datetimeFigureOut">
              <a:rPr lang="en-US" smtClean="0"/>
              <a:pPr/>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1073D0-6043-411D-9600-EE5316264E78}" type="datetimeFigureOut">
              <a:rPr lang="en-US" smtClean="0"/>
              <a:pPr/>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1073D0-6043-411D-9600-EE5316264E78}" type="datetimeFigureOut">
              <a:rPr lang="en-US" smtClean="0"/>
              <a:pPr/>
              <a:t>12/11/2018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1073D0-6043-411D-9600-EE5316264E78}" type="datetimeFigureOut">
              <a:rPr lang="en-US" smtClean="0"/>
              <a:pPr/>
              <a:t>12/11/2018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1073D0-6043-411D-9600-EE5316264E78}" type="datetimeFigureOut">
              <a:rPr lang="en-US" smtClean="0"/>
              <a:pPr/>
              <a:t>12/11/2018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1073D0-6043-411D-9600-EE5316264E78}" type="datetimeFigureOut">
              <a:rPr lang="en-US" smtClean="0"/>
              <a:pPr/>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1073D0-6043-411D-9600-EE5316264E78}" type="datetimeFigureOut">
              <a:rPr lang="en-US" smtClean="0"/>
              <a:pPr/>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1073D0-6043-411D-9600-EE5316264E78}" type="datetimeFigureOut">
              <a:rPr lang="en-US" smtClean="0"/>
              <a:pPr/>
              <a:t>12/11/2018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3658F-549B-4C29-B98D-DFBDA2AC0CD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Teradata Training</a:t>
            </a:r>
            <a:endParaRPr lang="en-US" dirty="0"/>
          </a:p>
        </p:txBody>
      </p:sp>
      <p:sp>
        <p:nvSpPr>
          <p:cNvPr id="3" name="Subtitle 2"/>
          <p:cNvSpPr>
            <a:spLocks noGrp="1"/>
          </p:cNvSpPr>
          <p:nvPr>
            <p:ph type="subTitle" idx="1"/>
          </p:nvPr>
        </p:nvSpPr>
        <p:spPr/>
        <p:txBody>
          <a:bodyPr/>
          <a:lstStyle/>
          <a:p>
            <a:r>
              <a:rPr lang="en-US" dirty="0" smtClean="0">
                <a:solidFill>
                  <a:schemeClr val="tx1"/>
                </a:solidFill>
              </a:rPr>
              <a:t>15-</a:t>
            </a:r>
            <a:r>
              <a:rPr lang="en-US" dirty="0" smtClean="0">
                <a:solidFill>
                  <a:schemeClr val="tx1"/>
                </a:solidFill>
              </a:rPr>
              <a:t>- </a:t>
            </a:r>
            <a:r>
              <a:rPr lang="en-US" dirty="0" smtClean="0">
                <a:solidFill>
                  <a:schemeClr val="tx1"/>
                </a:solidFill>
              </a:rPr>
              <a:t>12/11/2018</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Topics</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r>
              <a:rPr lang="en-US" dirty="0" smtClean="0"/>
              <a:t>OLAP Functions</a:t>
            </a:r>
            <a:endParaRPr lang="en-US" dirty="0" smtClean="0"/>
          </a:p>
          <a:p>
            <a:endParaRPr lang="en-US" dirty="0" smtClean="0"/>
          </a:p>
          <a:p>
            <a:endParaRPr lang="en-US" dirty="0" smtClean="0"/>
          </a:p>
          <a:p>
            <a:endParaRPr lang="en-US" dirty="0" smtClean="0"/>
          </a:p>
          <a:p>
            <a:pPr lvl="1">
              <a:buNone/>
            </a:pPr>
            <a:endParaRPr lang="en-US" dirty="0" smtClean="0"/>
          </a:p>
          <a:p>
            <a:pPr marL="571500" indent="-571500">
              <a:buNone/>
            </a:pPr>
            <a:endParaRPr lang="en-US" dirty="0" smtClean="0"/>
          </a:p>
          <a:p>
            <a:pPr marL="571500" indent="-571500">
              <a:buNone/>
            </a:pPr>
            <a:endParaRPr lang="en-US" dirty="0" smtClean="0"/>
          </a:p>
          <a:p>
            <a:pPr marL="971550" lvl="1" indent="-571500">
              <a:buFont typeface="+mj-lt"/>
              <a:buAutoNum type="romanUcPeriod"/>
            </a:pPr>
            <a:endParaRPr lang="en-US" dirty="0" smtClean="0"/>
          </a:p>
          <a:p>
            <a:pPr marL="571500" indent="-571500">
              <a:buNone/>
            </a:pPr>
            <a:endParaRPr lang="en-US" dirty="0" smtClean="0"/>
          </a:p>
          <a:p>
            <a:pPr marL="571500" indent="-571500"/>
            <a:endParaRPr lang="en-US" dirty="0" smtClean="0"/>
          </a:p>
          <a:p>
            <a:pPr marL="971550" lvl="1" indent="-571500">
              <a:buNone/>
            </a:pPr>
            <a:endParaRPr lang="en-US" dirty="0" smtClean="0"/>
          </a:p>
          <a:p>
            <a:pPr marL="971550" lvl="1" indent="-571500">
              <a:buFont typeface="+mj-lt"/>
              <a:buAutoNum type="romanLcPeriod"/>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a:bodyPr>
          <a:lstStyle/>
          <a:p>
            <a:r>
              <a:rPr lang="en-US" sz="2800" dirty="0" smtClean="0"/>
              <a:t>Partition by </a:t>
            </a:r>
            <a:endParaRPr lang="en-US" sz="2800" dirty="0"/>
          </a:p>
        </p:txBody>
      </p:sp>
      <p:graphicFrame>
        <p:nvGraphicFramePr>
          <p:cNvPr id="4" name="Content Placeholder 3"/>
          <p:cNvGraphicFramePr>
            <a:graphicFrameLocks noGrp="1"/>
          </p:cNvGraphicFramePr>
          <p:nvPr>
            <p:ph idx="1"/>
          </p:nvPr>
        </p:nvGraphicFramePr>
        <p:xfrm>
          <a:off x="457200" y="914397"/>
          <a:ext cx="8458200" cy="3141843"/>
        </p:xfrm>
        <a:graphic>
          <a:graphicData uri="http://schemas.openxmlformats.org/drawingml/2006/table">
            <a:tbl>
              <a:tblPr firstRow="1" bandRow="1">
                <a:tableStyleId>{5C22544A-7EE6-4342-B048-85BDC9FD1C3A}</a:tableStyleId>
              </a:tblPr>
              <a:tblGrid>
                <a:gridCol w="1566333"/>
                <a:gridCol w="6891867"/>
              </a:tblGrid>
              <a:tr h="618099">
                <a:tc>
                  <a:txBody>
                    <a:bodyPr/>
                    <a:lstStyle/>
                    <a:p>
                      <a:pPr marL="0" marR="0" algn="ctr" defTabSz="914400" rtl="0" eaLnBrk="1" latinLnBrk="0" hangingPunct="1">
                        <a:lnSpc>
                          <a:spcPct val="115000"/>
                        </a:lnSpc>
                        <a:spcBef>
                          <a:spcPts val="0"/>
                        </a:spcBef>
                        <a:spcAft>
                          <a:spcPts val="0"/>
                        </a:spcAft>
                      </a:pPr>
                      <a:r>
                        <a:rPr lang="en-US" sz="1600" b="1" kern="1200" dirty="0" smtClean="0">
                          <a:solidFill>
                            <a:srgbClr val="FFFF00"/>
                          </a:solidFill>
                          <a:latin typeface="Verdana"/>
                          <a:ea typeface="Times New Roman"/>
                          <a:cs typeface="Calibri"/>
                        </a:rPr>
                        <a:t>Partition By</a:t>
                      </a:r>
                      <a:endParaRPr lang="en-US" sz="1600" b="1" kern="1200" dirty="0">
                        <a:solidFill>
                          <a:srgbClr val="FFFF00"/>
                        </a:solidFill>
                        <a:latin typeface="Verdana"/>
                        <a:ea typeface="Times New Roman"/>
                        <a:cs typeface="Calibri"/>
                      </a:endParaRPr>
                    </a:p>
                  </a:txBody>
                  <a:tcPr marL="68580" marR="68580" marT="0" marB="0"/>
                </a:tc>
                <a:tc>
                  <a:txBody>
                    <a:bodyPr/>
                    <a:lstStyle/>
                    <a:p>
                      <a:pPr marL="0" marR="0" algn="ctr">
                        <a:lnSpc>
                          <a:spcPct val="115000"/>
                        </a:lnSpc>
                        <a:spcBef>
                          <a:spcPts val="0"/>
                        </a:spcBef>
                        <a:spcAft>
                          <a:spcPts val="0"/>
                        </a:spcAft>
                      </a:pPr>
                      <a:r>
                        <a:rPr lang="en-US" sz="1600" b="1" dirty="0" smtClean="0">
                          <a:solidFill>
                            <a:srgbClr val="FFFF00"/>
                          </a:solidFill>
                          <a:latin typeface="Verdana"/>
                          <a:ea typeface="Times New Roman"/>
                          <a:cs typeface="Calibri"/>
                        </a:rPr>
                        <a:t>Syntax</a:t>
                      </a:r>
                      <a:endParaRPr lang="en-US" sz="1600" dirty="0">
                        <a:solidFill>
                          <a:srgbClr val="FFFF00"/>
                        </a:solidFill>
                        <a:latin typeface="Calibri"/>
                        <a:ea typeface="Calibri"/>
                        <a:cs typeface="Times New Roman"/>
                      </a:endParaRPr>
                    </a:p>
                  </a:txBody>
                  <a:tcPr marL="68580" marR="68580" marT="0" marB="0"/>
                </a:tc>
              </a:tr>
              <a:tr h="1113416">
                <a:tc>
                  <a:txBody>
                    <a:bodyPr/>
                    <a:lstStyle/>
                    <a:p>
                      <a:r>
                        <a:rPr lang="en-US" sz="1800" kern="1200" dirty="0" smtClean="0">
                          <a:solidFill>
                            <a:schemeClr val="dk1"/>
                          </a:solidFill>
                          <a:latin typeface="+mn-lt"/>
                          <a:ea typeface="+mn-ea"/>
                          <a:cs typeface="+mn-cs"/>
                        </a:rPr>
                        <a:t>Partition By</a:t>
                      </a:r>
                      <a:endParaRPr lang="en-US" sz="1800" kern="1200" dirty="0">
                        <a:solidFill>
                          <a:schemeClr val="dk1"/>
                        </a:solidFill>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dirty="0" smtClean="0"/>
                        <a:t>CREATE SET TABLE </a:t>
                      </a:r>
                      <a:r>
                        <a:rPr lang="en-US" sz="1800" kern="1200" dirty="0" smtClean="0">
                          <a:solidFill>
                            <a:schemeClr val="dk1"/>
                          </a:solidFill>
                          <a:latin typeface="+mn-lt"/>
                          <a:ea typeface="+mn-ea"/>
                          <a:cs typeface="+mn-cs"/>
                        </a:rPr>
                        <a:t>Orders</a:t>
                      </a:r>
                      <a:r>
                        <a:rPr lang="en-US" dirty="0" smtClean="0"/>
                        <a:t> </a:t>
                      </a:r>
                      <a:r>
                        <a:rPr lang="en-US" sz="1800" kern="1200" dirty="0" smtClean="0">
                          <a:solidFill>
                            <a:schemeClr val="dk1"/>
                          </a:solidFill>
                          <a:latin typeface="+mn-lt"/>
                          <a:ea typeface="+mn-ea"/>
                          <a:cs typeface="+mn-cs"/>
                        </a:rPr>
                        <a:t>(</a:t>
                      </a:r>
                      <a:r>
                        <a:rPr lang="en-US" dirty="0" smtClean="0"/>
                        <a:t> </a:t>
                      </a:r>
                    </a:p>
                    <a:p>
                      <a:pPr marL="0" marR="0" algn="l" defTabSz="914400" rtl="0" eaLnBrk="1" latinLnBrk="0" hangingPunct="1">
                        <a:lnSpc>
                          <a:spcPct val="115000"/>
                        </a:lnSpc>
                        <a:spcBef>
                          <a:spcPts val="0"/>
                        </a:spcBef>
                        <a:spcAft>
                          <a:spcPts val="0"/>
                        </a:spcAft>
                      </a:pPr>
                      <a:r>
                        <a:rPr lang="en-US" sz="1800" kern="1200" dirty="0" err="1" smtClean="0">
                          <a:solidFill>
                            <a:schemeClr val="dk1"/>
                          </a:solidFill>
                          <a:latin typeface="+mn-lt"/>
                          <a:ea typeface="+mn-ea"/>
                          <a:cs typeface="+mn-cs"/>
                        </a:rPr>
                        <a:t>StoreNo</a:t>
                      </a:r>
                      <a:r>
                        <a:rPr lang="en-US" dirty="0" smtClean="0"/>
                        <a:t> SMALLINT</a:t>
                      </a:r>
                      <a:r>
                        <a:rPr lang="en-US" sz="1800" kern="1200" dirty="0" smtClean="0">
                          <a:solidFill>
                            <a:schemeClr val="dk1"/>
                          </a:solidFill>
                          <a:latin typeface="+mn-lt"/>
                          <a:ea typeface="+mn-ea"/>
                          <a:cs typeface="+mn-cs"/>
                        </a:rPr>
                        <a:t>,</a:t>
                      </a:r>
                      <a:r>
                        <a:rPr lang="en-US" dirty="0" smtClean="0"/>
                        <a:t> </a:t>
                      </a:r>
                    </a:p>
                    <a:p>
                      <a:pPr marL="0" marR="0" algn="l" defTabSz="914400" rtl="0" eaLnBrk="1" latinLnBrk="0" hangingPunct="1">
                        <a:lnSpc>
                          <a:spcPct val="115000"/>
                        </a:lnSpc>
                        <a:spcBef>
                          <a:spcPts val="0"/>
                        </a:spcBef>
                        <a:spcAft>
                          <a:spcPts val="0"/>
                        </a:spcAft>
                      </a:pPr>
                      <a:r>
                        <a:rPr lang="en-US" sz="1800" kern="1200" dirty="0" err="1" smtClean="0">
                          <a:solidFill>
                            <a:schemeClr val="dk1"/>
                          </a:solidFill>
                          <a:latin typeface="+mn-lt"/>
                          <a:ea typeface="+mn-ea"/>
                          <a:cs typeface="+mn-cs"/>
                        </a:rPr>
                        <a:t>OrderNo</a:t>
                      </a:r>
                      <a:r>
                        <a:rPr lang="en-US" dirty="0" smtClean="0"/>
                        <a:t> INTEGER</a:t>
                      </a:r>
                      <a:r>
                        <a:rPr lang="en-US" sz="1800" kern="1200" dirty="0" smtClean="0">
                          <a:solidFill>
                            <a:schemeClr val="dk1"/>
                          </a:solidFill>
                          <a:latin typeface="+mn-lt"/>
                          <a:ea typeface="+mn-ea"/>
                          <a:cs typeface="+mn-cs"/>
                        </a:rPr>
                        <a:t>,</a:t>
                      </a:r>
                      <a:r>
                        <a:rPr lang="en-US" dirty="0" smtClean="0"/>
                        <a:t> </a:t>
                      </a:r>
                    </a:p>
                    <a:p>
                      <a:pPr marL="0" marR="0" algn="l" defTabSz="914400" rtl="0" eaLnBrk="1" latinLnBrk="0" hangingPunct="1">
                        <a:lnSpc>
                          <a:spcPct val="115000"/>
                        </a:lnSpc>
                        <a:spcBef>
                          <a:spcPts val="0"/>
                        </a:spcBef>
                        <a:spcAft>
                          <a:spcPts val="0"/>
                        </a:spcAft>
                      </a:pPr>
                      <a:r>
                        <a:rPr lang="en-US" sz="1800" kern="1200" dirty="0" err="1" smtClean="0">
                          <a:solidFill>
                            <a:schemeClr val="dk1"/>
                          </a:solidFill>
                          <a:latin typeface="+mn-lt"/>
                          <a:ea typeface="+mn-ea"/>
                          <a:cs typeface="+mn-cs"/>
                        </a:rPr>
                        <a:t>OrderDate</a:t>
                      </a:r>
                      <a:r>
                        <a:rPr lang="en-US" dirty="0" smtClean="0"/>
                        <a:t> DATE FORMAT </a:t>
                      </a:r>
                      <a:r>
                        <a:rPr lang="en-US" sz="1800" kern="1200" dirty="0" smtClean="0">
                          <a:solidFill>
                            <a:schemeClr val="dk1"/>
                          </a:solidFill>
                          <a:latin typeface="+mn-lt"/>
                          <a:ea typeface="+mn-ea"/>
                          <a:cs typeface="+mn-cs"/>
                        </a:rPr>
                        <a:t>'YYYY-MM-DD',</a:t>
                      </a:r>
                    </a:p>
                    <a:p>
                      <a:pPr marL="0" marR="0" algn="l" defTabSz="914400" rtl="0" eaLnBrk="1" latinLnBrk="0" hangingPunct="1">
                        <a:lnSpc>
                          <a:spcPct val="115000"/>
                        </a:lnSpc>
                        <a:spcBef>
                          <a:spcPts val="0"/>
                        </a:spcBef>
                        <a:spcAft>
                          <a:spcPts val="0"/>
                        </a:spcAft>
                      </a:pPr>
                      <a:r>
                        <a:rPr lang="en-US" dirty="0" smtClean="0"/>
                        <a:t> </a:t>
                      </a:r>
                      <a:r>
                        <a:rPr lang="en-US" sz="1800" kern="1200" dirty="0" err="1" smtClean="0">
                          <a:solidFill>
                            <a:schemeClr val="dk1"/>
                          </a:solidFill>
                          <a:latin typeface="+mn-lt"/>
                          <a:ea typeface="+mn-ea"/>
                          <a:cs typeface="+mn-cs"/>
                        </a:rPr>
                        <a:t>OrderTotal</a:t>
                      </a:r>
                      <a:r>
                        <a:rPr lang="en-US" dirty="0" smtClean="0"/>
                        <a:t> INTEGER </a:t>
                      </a:r>
                      <a:r>
                        <a:rPr lang="en-US" sz="1800" kern="1200" dirty="0" smtClean="0">
                          <a:solidFill>
                            <a:schemeClr val="dk1"/>
                          </a:solidFill>
                          <a:latin typeface="+mn-lt"/>
                          <a:ea typeface="+mn-ea"/>
                          <a:cs typeface="+mn-cs"/>
                        </a:rPr>
                        <a:t>)</a:t>
                      </a:r>
                      <a:r>
                        <a:rPr lang="en-US" dirty="0" smtClean="0"/>
                        <a:t> PRIMARY INDEX</a:t>
                      </a:r>
                      <a:r>
                        <a:rPr lang="en-US" sz="1800" kern="1200" dirty="0" smtClean="0">
                          <a:solidFill>
                            <a:schemeClr val="dk1"/>
                          </a:solidFill>
                          <a:latin typeface="+mn-lt"/>
                          <a:ea typeface="+mn-ea"/>
                          <a:cs typeface="+mn-cs"/>
                        </a:rPr>
                        <a:t>(</a:t>
                      </a:r>
                      <a:r>
                        <a:rPr lang="en-US" sz="1800" kern="1200" dirty="0" err="1" smtClean="0">
                          <a:solidFill>
                            <a:schemeClr val="dk1"/>
                          </a:solidFill>
                          <a:latin typeface="+mn-lt"/>
                          <a:ea typeface="+mn-ea"/>
                          <a:cs typeface="+mn-cs"/>
                        </a:rPr>
                        <a:t>OrderNo</a:t>
                      </a:r>
                      <a:r>
                        <a:rPr lang="en-US" sz="1800" kern="1200" dirty="0" smtClean="0">
                          <a:solidFill>
                            <a:schemeClr val="dk1"/>
                          </a:solidFill>
                          <a:latin typeface="+mn-lt"/>
                          <a:ea typeface="+mn-ea"/>
                          <a:cs typeface="+mn-cs"/>
                        </a:rPr>
                        <a:t>)</a:t>
                      </a:r>
                      <a:r>
                        <a:rPr lang="en-US" dirty="0" smtClean="0"/>
                        <a:t> </a:t>
                      </a:r>
                    </a:p>
                    <a:p>
                      <a:pPr marL="0" marR="0" algn="l" defTabSz="914400" rtl="0" eaLnBrk="1" latinLnBrk="0" hangingPunct="1">
                        <a:lnSpc>
                          <a:spcPct val="115000"/>
                        </a:lnSpc>
                        <a:spcBef>
                          <a:spcPts val="0"/>
                        </a:spcBef>
                        <a:spcAft>
                          <a:spcPts val="0"/>
                        </a:spcAft>
                      </a:pPr>
                      <a:r>
                        <a:rPr lang="en-US" dirty="0" smtClean="0"/>
                        <a:t>PARTITION BY RANGE_N </a:t>
                      </a:r>
                      <a:r>
                        <a:rPr lang="en-US" sz="1800" kern="1200" dirty="0" smtClean="0">
                          <a:solidFill>
                            <a:schemeClr val="dk1"/>
                          </a:solidFill>
                          <a:latin typeface="+mn-lt"/>
                          <a:ea typeface="+mn-ea"/>
                          <a:cs typeface="+mn-cs"/>
                        </a:rPr>
                        <a:t>(</a:t>
                      </a:r>
                    </a:p>
                    <a:p>
                      <a:pPr marL="0" marR="0" algn="l" defTabSz="914400" rtl="0" eaLnBrk="1" latinLnBrk="0" hangingPunct="1">
                        <a:lnSpc>
                          <a:spcPct val="115000"/>
                        </a:lnSpc>
                        <a:spcBef>
                          <a:spcPts val="0"/>
                        </a:spcBef>
                        <a:spcAft>
                          <a:spcPts val="0"/>
                        </a:spcAft>
                      </a:pPr>
                      <a:r>
                        <a:rPr lang="en-US" dirty="0" smtClean="0"/>
                        <a:t> </a:t>
                      </a:r>
                      <a:r>
                        <a:rPr lang="en-US" sz="1800" kern="1200" dirty="0" err="1" smtClean="0">
                          <a:solidFill>
                            <a:schemeClr val="dk1"/>
                          </a:solidFill>
                          <a:latin typeface="+mn-lt"/>
                          <a:ea typeface="+mn-ea"/>
                          <a:cs typeface="+mn-cs"/>
                        </a:rPr>
                        <a:t>OrderDate</a:t>
                      </a:r>
                      <a:r>
                        <a:rPr lang="en-US" dirty="0" smtClean="0"/>
                        <a:t> BETWEEN DATE </a:t>
                      </a:r>
                      <a:r>
                        <a:rPr lang="en-US" sz="1800" kern="1200" dirty="0" smtClean="0">
                          <a:solidFill>
                            <a:schemeClr val="dk1"/>
                          </a:solidFill>
                          <a:latin typeface="+mn-lt"/>
                          <a:ea typeface="+mn-ea"/>
                          <a:cs typeface="+mn-cs"/>
                        </a:rPr>
                        <a:t>'2010-01-01'</a:t>
                      </a:r>
                      <a:r>
                        <a:rPr lang="en-US" dirty="0" smtClean="0"/>
                        <a:t> AND </a:t>
                      </a:r>
                      <a:r>
                        <a:rPr lang="en-US" sz="1800" kern="1200" dirty="0" smtClean="0">
                          <a:solidFill>
                            <a:schemeClr val="dk1"/>
                          </a:solidFill>
                          <a:latin typeface="+mn-lt"/>
                          <a:ea typeface="+mn-ea"/>
                          <a:cs typeface="+mn-cs"/>
                        </a:rPr>
                        <a:t>'2016-12-31'</a:t>
                      </a:r>
                      <a:r>
                        <a:rPr lang="en-US" dirty="0" smtClean="0"/>
                        <a:t> EACH INTERVAL </a:t>
                      </a:r>
                      <a:r>
                        <a:rPr lang="en-US" sz="1800" kern="1200" dirty="0" smtClean="0">
                          <a:solidFill>
                            <a:schemeClr val="dk1"/>
                          </a:solidFill>
                          <a:latin typeface="+mn-lt"/>
                          <a:ea typeface="+mn-ea"/>
                          <a:cs typeface="+mn-cs"/>
                        </a:rPr>
                        <a:t>'1'</a:t>
                      </a:r>
                      <a:r>
                        <a:rPr lang="en-US" dirty="0" smtClean="0"/>
                        <a:t> DAY </a:t>
                      </a:r>
                      <a:r>
                        <a:rPr lang="en-US" sz="1800" kern="1200" dirty="0" smtClean="0">
                          <a:solidFill>
                            <a:schemeClr val="dk1"/>
                          </a:solidFill>
                          <a:latin typeface="+mn-lt"/>
                          <a:ea typeface="+mn-ea"/>
                          <a:cs typeface="+mn-cs"/>
                        </a:rPr>
                        <a:t>);</a:t>
                      </a:r>
                      <a:endParaRPr lang="en-US" sz="1800" kern="1200" dirty="0">
                        <a:solidFill>
                          <a:schemeClr val="dk1"/>
                        </a:solidFill>
                        <a:latin typeface="+mn-lt"/>
                        <a:ea typeface="+mn-ea"/>
                        <a:cs typeface="+mn-cs"/>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a:bodyPr>
          <a:lstStyle/>
          <a:p>
            <a:r>
              <a:rPr lang="en-US" sz="2800" dirty="0" smtClean="0"/>
              <a:t>OLAP Functions</a:t>
            </a:r>
            <a:endParaRPr lang="en-US" sz="2800" dirty="0"/>
          </a:p>
        </p:txBody>
      </p:sp>
      <p:graphicFrame>
        <p:nvGraphicFramePr>
          <p:cNvPr id="4" name="Content Placeholder 3"/>
          <p:cNvGraphicFramePr>
            <a:graphicFrameLocks noGrp="1"/>
          </p:cNvGraphicFramePr>
          <p:nvPr>
            <p:ph idx="1"/>
          </p:nvPr>
        </p:nvGraphicFramePr>
        <p:xfrm>
          <a:off x="457200" y="914395"/>
          <a:ext cx="8458200" cy="5181604"/>
        </p:xfrm>
        <a:graphic>
          <a:graphicData uri="http://schemas.openxmlformats.org/drawingml/2006/table">
            <a:tbl>
              <a:tblPr firstRow="1" bandRow="1">
                <a:tableStyleId>{5C22544A-7EE6-4342-B048-85BDC9FD1C3A}</a:tableStyleId>
              </a:tblPr>
              <a:tblGrid>
                <a:gridCol w="3657600"/>
                <a:gridCol w="4800600"/>
              </a:tblGrid>
              <a:tr h="424756">
                <a:tc>
                  <a:txBody>
                    <a:bodyPr/>
                    <a:lstStyle/>
                    <a:p>
                      <a:pPr marL="0" marR="0" algn="ctr" defTabSz="914400" rtl="0" eaLnBrk="1" latinLnBrk="0" hangingPunct="1">
                        <a:lnSpc>
                          <a:spcPct val="115000"/>
                        </a:lnSpc>
                        <a:spcBef>
                          <a:spcPts val="0"/>
                        </a:spcBef>
                        <a:spcAft>
                          <a:spcPts val="0"/>
                        </a:spcAft>
                      </a:pPr>
                      <a:r>
                        <a:rPr lang="en-US" sz="1600" b="1" kern="1200" dirty="0" smtClean="0">
                          <a:solidFill>
                            <a:srgbClr val="FFFF00"/>
                          </a:solidFill>
                          <a:latin typeface="Verdana"/>
                          <a:ea typeface="Times New Roman"/>
                          <a:cs typeface="Calibri"/>
                        </a:rPr>
                        <a:t>OLAP</a:t>
                      </a:r>
                      <a:r>
                        <a:rPr lang="en-US" sz="1600" b="1" kern="1200" baseline="0" dirty="0" smtClean="0">
                          <a:solidFill>
                            <a:srgbClr val="FFFF00"/>
                          </a:solidFill>
                          <a:latin typeface="Verdana"/>
                          <a:ea typeface="Times New Roman"/>
                          <a:cs typeface="Calibri"/>
                        </a:rPr>
                        <a:t> Functions</a:t>
                      </a:r>
                      <a:endParaRPr lang="en-US" sz="1600" b="1" kern="1200" dirty="0">
                        <a:solidFill>
                          <a:srgbClr val="FFFF00"/>
                        </a:solidFill>
                        <a:latin typeface="Verdana"/>
                        <a:ea typeface="Times New Roman"/>
                        <a:cs typeface="Calibri"/>
                      </a:endParaRPr>
                    </a:p>
                  </a:txBody>
                  <a:tcPr marL="68580" marR="68580" marT="0" marB="0"/>
                </a:tc>
                <a:tc>
                  <a:txBody>
                    <a:bodyPr/>
                    <a:lstStyle/>
                    <a:p>
                      <a:pPr marL="0" marR="0" algn="ctr">
                        <a:lnSpc>
                          <a:spcPct val="115000"/>
                        </a:lnSpc>
                        <a:spcBef>
                          <a:spcPts val="0"/>
                        </a:spcBef>
                        <a:spcAft>
                          <a:spcPts val="0"/>
                        </a:spcAft>
                      </a:pPr>
                      <a:r>
                        <a:rPr lang="en-US" sz="1600" b="1" dirty="0" smtClean="0">
                          <a:solidFill>
                            <a:srgbClr val="FFFF00"/>
                          </a:solidFill>
                          <a:latin typeface="Verdana"/>
                          <a:ea typeface="Times New Roman"/>
                          <a:cs typeface="Calibri"/>
                        </a:rPr>
                        <a:t>Syntax</a:t>
                      </a:r>
                      <a:endParaRPr lang="en-US" sz="1600" dirty="0">
                        <a:solidFill>
                          <a:srgbClr val="FFFF00"/>
                        </a:solidFill>
                        <a:latin typeface="Calibri"/>
                        <a:ea typeface="Calibri"/>
                        <a:cs typeface="Times New Roman"/>
                      </a:endParaRPr>
                    </a:p>
                  </a:txBody>
                  <a:tcPr marL="68580" marR="68580" marT="0" marB="0"/>
                </a:tc>
              </a:tr>
              <a:tr h="1829557">
                <a:tc>
                  <a:txBody>
                    <a:bodyPr/>
                    <a:lstStyle/>
                    <a:p>
                      <a:pPr lvl="0"/>
                      <a:r>
                        <a:rPr lang="en-US" sz="1800" b="0" i="0" kern="1200" dirty="0" smtClean="0">
                          <a:solidFill>
                            <a:schemeClr val="dk1"/>
                          </a:solidFill>
                          <a:latin typeface="+mn-lt"/>
                          <a:ea typeface="+mn-ea"/>
                          <a:cs typeface="+mn-cs"/>
                        </a:rPr>
                        <a:t>OLAP functions are similar to aggregate functions except that the aggregate functions will return only one value whereas the OLAP function will provide the individual rows in addition to the aggregates.</a:t>
                      </a:r>
                      <a:endParaRPr lang="en-US" sz="1800" kern="1200" dirty="0">
                        <a:solidFill>
                          <a:schemeClr val="dk1"/>
                        </a:solidFill>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dirty="0" smtClean="0"/>
                        <a:t>SELECT </a:t>
                      </a:r>
                      <a:r>
                        <a:rPr lang="en-US" sz="1800" kern="1200" dirty="0" err="1" smtClean="0">
                          <a:solidFill>
                            <a:schemeClr val="dk1"/>
                          </a:solidFill>
                          <a:latin typeface="+mn-lt"/>
                          <a:ea typeface="+mn-ea"/>
                          <a:cs typeface="+mn-cs"/>
                        </a:rPr>
                        <a:t>EmployeeNo</a:t>
                      </a:r>
                      <a:r>
                        <a:rPr lang="en-US" sz="1800" kern="1200" dirty="0" smtClean="0">
                          <a:solidFill>
                            <a:schemeClr val="dk1"/>
                          </a:solidFill>
                          <a:latin typeface="+mn-lt"/>
                          <a:ea typeface="+mn-ea"/>
                          <a:cs typeface="+mn-cs"/>
                        </a:rPr>
                        <a:t>,</a:t>
                      </a:r>
                    </a:p>
                    <a:p>
                      <a:pPr marL="0" marR="0" algn="l" defTabSz="914400" rtl="0" eaLnBrk="1" latinLnBrk="0" hangingPunct="1">
                        <a:lnSpc>
                          <a:spcPct val="115000"/>
                        </a:lnSpc>
                        <a:spcBef>
                          <a:spcPts val="0"/>
                        </a:spcBef>
                        <a:spcAft>
                          <a:spcPts val="0"/>
                        </a:spcAft>
                      </a:pPr>
                      <a:r>
                        <a:rPr lang="en-US" dirty="0" smtClean="0"/>
                        <a:t> </a:t>
                      </a:r>
                      <a:r>
                        <a:rPr lang="en-US" sz="1800" kern="1200" dirty="0" err="1" smtClean="0">
                          <a:solidFill>
                            <a:schemeClr val="dk1"/>
                          </a:solidFill>
                          <a:latin typeface="+mn-lt"/>
                          <a:ea typeface="+mn-ea"/>
                          <a:cs typeface="+mn-cs"/>
                        </a:rPr>
                        <a:t>NetPay</a:t>
                      </a:r>
                      <a:r>
                        <a:rPr lang="en-US" sz="1800" kern="1200" dirty="0" smtClean="0">
                          <a:solidFill>
                            <a:schemeClr val="dk1"/>
                          </a:solidFill>
                          <a:latin typeface="+mn-lt"/>
                          <a:ea typeface="+mn-ea"/>
                          <a:cs typeface="+mn-cs"/>
                        </a:rPr>
                        <a:t>,</a:t>
                      </a:r>
                      <a:r>
                        <a:rPr lang="en-US" dirty="0" smtClean="0"/>
                        <a:t> </a:t>
                      </a:r>
                    </a:p>
                    <a:p>
                      <a:pPr marL="0" marR="0" algn="l" defTabSz="914400" rtl="0" eaLnBrk="1" latinLnBrk="0" hangingPunct="1">
                        <a:lnSpc>
                          <a:spcPct val="115000"/>
                        </a:lnSpc>
                        <a:spcBef>
                          <a:spcPts val="0"/>
                        </a:spcBef>
                        <a:spcAft>
                          <a:spcPts val="0"/>
                        </a:spcAft>
                      </a:pPr>
                      <a:r>
                        <a:rPr lang="en-US" dirty="0" smtClean="0"/>
                        <a:t>SUM</a:t>
                      </a:r>
                      <a:r>
                        <a:rPr lang="en-US" sz="1800" kern="1200" dirty="0" smtClean="0">
                          <a:solidFill>
                            <a:schemeClr val="dk1"/>
                          </a:solidFill>
                          <a:latin typeface="+mn-lt"/>
                          <a:ea typeface="+mn-ea"/>
                          <a:cs typeface="+mn-cs"/>
                        </a:rPr>
                        <a:t>(</a:t>
                      </a:r>
                      <a:r>
                        <a:rPr lang="en-US" sz="1800" kern="1200" dirty="0" err="1" smtClean="0">
                          <a:solidFill>
                            <a:schemeClr val="dk1"/>
                          </a:solidFill>
                          <a:latin typeface="+mn-lt"/>
                          <a:ea typeface="+mn-ea"/>
                          <a:cs typeface="+mn-cs"/>
                        </a:rPr>
                        <a:t>Netpay</a:t>
                      </a:r>
                      <a:r>
                        <a:rPr lang="en-US" sz="1800" kern="1200" dirty="0" smtClean="0">
                          <a:solidFill>
                            <a:schemeClr val="dk1"/>
                          </a:solidFill>
                          <a:latin typeface="+mn-lt"/>
                          <a:ea typeface="+mn-ea"/>
                          <a:cs typeface="+mn-cs"/>
                        </a:rPr>
                        <a:t>)</a:t>
                      </a:r>
                      <a:r>
                        <a:rPr lang="en-US" dirty="0" smtClean="0"/>
                        <a:t> OVER</a:t>
                      </a:r>
                      <a:r>
                        <a:rPr lang="en-US" sz="1800" kern="1200" dirty="0" smtClean="0">
                          <a:solidFill>
                            <a:schemeClr val="dk1"/>
                          </a:solidFill>
                          <a:latin typeface="+mn-lt"/>
                          <a:ea typeface="+mn-ea"/>
                          <a:cs typeface="+mn-cs"/>
                        </a:rPr>
                        <a:t>(</a:t>
                      </a:r>
                      <a:r>
                        <a:rPr lang="en-US" dirty="0" smtClean="0"/>
                        <a:t>ORDER BY </a:t>
                      </a:r>
                      <a:r>
                        <a:rPr lang="en-US" sz="1800" kern="1200" dirty="0" err="1" smtClean="0">
                          <a:solidFill>
                            <a:schemeClr val="dk1"/>
                          </a:solidFill>
                          <a:latin typeface="+mn-lt"/>
                          <a:ea typeface="+mn-ea"/>
                          <a:cs typeface="+mn-cs"/>
                        </a:rPr>
                        <a:t>EmployeeNo</a:t>
                      </a:r>
                      <a:r>
                        <a:rPr lang="en-US" dirty="0" smtClean="0"/>
                        <a:t> ROWS UNBOUNDED PRECEDING</a:t>
                      </a:r>
                      <a:r>
                        <a:rPr lang="en-US" sz="1800" kern="1200" dirty="0" smtClean="0">
                          <a:solidFill>
                            <a:schemeClr val="dk1"/>
                          </a:solidFill>
                          <a:latin typeface="+mn-lt"/>
                          <a:ea typeface="+mn-ea"/>
                          <a:cs typeface="+mn-cs"/>
                        </a:rPr>
                        <a:t>)</a:t>
                      </a:r>
                      <a:r>
                        <a:rPr lang="en-US" dirty="0" smtClean="0"/>
                        <a:t> </a:t>
                      </a:r>
                      <a:r>
                        <a:rPr lang="en-US" sz="1800" kern="1200" dirty="0" smtClean="0">
                          <a:solidFill>
                            <a:schemeClr val="dk1"/>
                          </a:solidFill>
                          <a:latin typeface="+mn-lt"/>
                          <a:ea typeface="+mn-ea"/>
                          <a:cs typeface="+mn-cs"/>
                        </a:rPr>
                        <a:t>as</a:t>
                      </a:r>
                      <a:r>
                        <a:rPr lang="en-US" dirty="0" smtClean="0"/>
                        <a:t> </a:t>
                      </a:r>
                      <a:r>
                        <a:rPr lang="en-US" sz="1800" kern="1200" dirty="0" err="1" smtClean="0">
                          <a:solidFill>
                            <a:schemeClr val="dk1"/>
                          </a:solidFill>
                          <a:latin typeface="+mn-lt"/>
                          <a:ea typeface="+mn-ea"/>
                          <a:cs typeface="+mn-cs"/>
                        </a:rPr>
                        <a:t>TotalSalary</a:t>
                      </a:r>
                      <a:r>
                        <a:rPr lang="en-US" dirty="0" smtClean="0"/>
                        <a:t> FROM testdb1.emp</a:t>
                      </a:r>
                      <a:r>
                        <a:rPr lang="en-US" sz="1800" kern="1200" dirty="0" smtClean="0">
                          <a:solidFill>
                            <a:schemeClr val="dk1"/>
                          </a:solidFill>
                          <a:latin typeface="+mn-lt"/>
                          <a:ea typeface="+mn-ea"/>
                          <a:cs typeface="+mn-cs"/>
                        </a:rPr>
                        <a:t>Salary;</a:t>
                      </a:r>
                      <a:endParaRPr lang="en-US" sz="1800" kern="1200" dirty="0">
                        <a:solidFill>
                          <a:schemeClr val="dk1"/>
                        </a:solidFill>
                        <a:latin typeface="+mn-lt"/>
                        <a:ea typeface="+mn-ea"/>
                        <a:cs typeface="+mn-cs"/>
                      </a:endParaRPr>
                    </a:p>
                  </a:txBody>
                  <a:tcPr marL="68580" marR="68580" marT="0" marB="0"/>
                </a:tc>
              </a:tr>
              <a:tr h="1402660">
                <a:tc>
                  <a:txBody>
                    <a:bodyPr/>
                    <a:lstStyle/>
                    <a:p>
                      <a:r>
                        <a:rPr lang="en-US" sz="1800" b="0" i="0" kern="1200" dirty="0" smtClean="0">
                          <a:solidFill>
                            <a:schemeClr val="dk1"/>
                          </a:solidFill>
                          <a:latin typeface="+mn-lt"/>
                          <a:ea typeface="+mn-ea"/>
                          <a:cs typeface="+mn-cs"/>
                        </a:rPr>
                        <a:t>RANK function orders the records based on the column provided. RANK function can also filter the number of records returned based on the rank.</a:t>
                      </a:r>
                      <a:endParaRPr lang="en-US" sz="1800" kern="1200" dirty="0" smtClean="0">
                        <a:solidFill>
                          <a:schemeClr val="dk1"/>
                        </a:solidFill>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buFont typeface="Wingdings" pitchFamily="2" charset="2"/>
                        <a:buNone/>
                      </a:pPr>
                      <a:r>
                        <a:rPr lang="en-US" dirty="0" smtClean="0"/>
                        <a:t>SELECT </a:t>
                      </a:r>
                      <a:r>
                        <a:rPr lang="en-US" sz="1800" kern="1200" dirty="0" err="1" smtClean="0">
                          <a:solidFill>
                            <a:schemeClr val="dk1"/>
                          </a:solidFill>
                          <a:latin typeface="+mn-lt"/>
                          <a:ea typeface="+mn-ea"/>
                          <a:cs typeface="+mn-cs"/>
                        </a:rPr>
                        <a:t>EmployeeNo</a:t>
                      </a:r>
                      <a:r>
                        <a:rPr lang="en-US" sz="1800" kern="1200" dirty="0" smtClean="0">
                          <a:solidFill>
                            <a:schemeClr val="dk1"/>
                          </a:solidFill>
                          <a:latin typeface="+mn-lt"/>
                          <a:ea typeface="+mn-ea"/>
                          <a:cs typeface="+mn-cs"/>
                        </a:rPr>
                        <a:t>,</a:t>
                      </a:r>
                      <a:r>
                        <a:rPr lang="en-US" dirty="0" smtClean="0"/>
                        <a:t> </a:t>
                      </a:r>
                    </a:p>
                    <a:p>
                      <a:pPr marL="0" marR="0" algn="l" defTabSz="914400" rtl="0" eaLnBrk="1" latinLnBrk="0" hangingPunct="1">
                        <a:lnSpc>
                          <a:spcPct val="115000"/>
                        </a:lnSpc>
                        <a:spcBef>
                          <a:spcPts val="0"/>
                        </a:spcBef>
                        <a:spcAft>
                          <a:spcPts val="0"/>
                        </a:spcAft>
                        <a:buFont typeface="Wingdings" pitchFamily="2" charset="2"/>
                        <a:buNone/>
                      </a:pPr>
                      <a:r>
                        <a:rPr lang="en-US" sz="1800" kern="1200" dirty="0" err="1" smtClean="0">
                          <a:solidFill>
                            <a:schemeClr val="dk1"/>
                          </a:solidFill>
                          <a:latin typeface="+mn-lt"/>
                          <a:ea typeface="+mn-ea"/>
                          <a:cs typeface="+mn-cs"/>
                        </a:rPr>
                        <a:t>JoinedDate</a:t>
                      </a:r>
                      <a:r>
                        <a:rPr lang="en-US" sz="1800" kern="1200" dirty="0" smtClean="0">
                          <a:solidFill>
                            <a:schemeClr val="dk1"/>
                          </a:solidFill>
                          <a:latin typeface="+mn-lt"/>
                          <a:ea typeface="+mn-ea"/>
                          <a:cs typeface="+mn-cs"/>
                        </a:rPr>
                        <a:t>,</a:t>
                      </a:r>
                    </a:p>
                    <a:p>
                      <a:pPr marL="0" marR="0" algn="l" defTabSz="914400" rtl="0" eaLnBrk="1" latinLnBrk="0" hangingPunct="1">
                        <a:lnSpc>
                          <a:spcPct val="115000"/>
                        </a:lnSpc>
                        <a:spcBef>
                          <a:spcPts val="0"/>
                        </a:spcBef>
                        <a:spcAft>
                          <a:spcPts val="0"/>
                        </a:spcAft>
                        <a:buFont typeface="Wingdings" pitchFamily="2" charset="2"/>
                        <a:buNone/>
                      </a:pPr>
                      <a:r>
                        <a:rPr lang="en-US" dirty="0" smtClean="0"/>
                        <a:t>RANK</a:t>
                      </a:r>
                      <a:r>
                        <a:rPr lang="en-US" sz="1800" kern="1200" dirty="0" smtClean="0">
                          <a:solidFill>
                            <a:schemeClr val="dk1"/>
                          </a:solidFill>
                          <a:latin typeface="+mn-lt"/>
                          <a:ea typeface="+mn-ea"/>
                          <a:cs typeface="+mn-cs"/>
                        </a:rPr>
                        <a:t>()</a:t>
                      </a:r>
                      <a:r>
                        <a:rPr lang="en-US" dirty="0" smtClean="0"/>
                        <a:t> OVER</a:t>
                      </a:r>
                      <a:r>
                        <a:rPr lang="en-US" sz="1800" kern="1200" dirty="0" smtClean="0">
                          <a:solidFill>
                            <a:schemeClr val="dk1"/>
                          </a:solidFill>
                          <a:latin typeface="+mn-lt"/>
                          <a:ea typeface="+mn-ea"/>
                          <a:cs typeface="+mn-cs"/>
                        </a:rPr>
                        <a:t>(</a:t>
                      </a:r>
                      <a:r>
                        <a:rPr lang="en-US" dirty="0" smtClean="0"/>
                        <a:t>ORDER BY </a:t>
                      </a:r>
                      <a:r>
                        <a:rPr lang="en-US" sz="1800" kern="1200" dirty="0" err="1" smtClean="0">
                          <a:solidFill>
                            <a:schemeClr val="dk1"/>
                          </a:solidFill>
                          <a:latin typeface="+mn-lt"/>
                          <a:ea typeface="+mn-ea"/>
                          <a:cs typeface="+mn-cs"/>
                        </a:rPr>
                        <a:t>JoinedDate</a:t>
                      </a:r>
                      <a:r>
                        <a:rPr lang="en-US" sz="1800" kern="1200" dirty="0" smtClean="0">
                          <a:solidFill>
                            <a:schemeClr val="dk1"/>
                          </a:solidFill>
                          <a:latin typeface="+mn-lt"/>
                          <a:ea typeface="+mn-ea"/>
                          <a:cs typeface="+mn-cs"/>
                        </a:rPr>
                        <a:t>)</a:t>
                      </a:r>
                      <a:r>
                        <a:rPr lang="en-US" dirty="0" smtClean="0"/>
                        <a:t> </a:t>
                      </a:r>
                      <a:r>
                        <a:rPr lang="en-US" sz="1800" kern="1200" dirty="0" smtClean="0">
                          <a:solidFill>
                            <a:schemeClr val="dk1"/>
                          </a:solidFill>
                          <a:latin typeface="+mn-lt"/>
                          <a:ea typeface="+mn-ea"/>
                          <a:cs typeface="+mn-cs"/>
                        </a:rPr>
                        <a:t>as</a:t>
                      </a:r>
                      <a:r>
                        <a:rPr lang="en-US" dirty="0" smtClean="0"/>
                        <a:t> </a:t>
                      </a:r>
                      <a:r>
                        <a:rPr lang="en-US" sz="1800" kern="1200" dirty="0" smtClean="0">
                          <a:solidFill>
                            <a:schemeClr val="dk1"/>
                          </a:solidFill>
                          <a:latin typeface="+mn-lt"/>
                          <a:ea typeface="+mn-ea"/>
                          <a:cs typeface="+mn-cs"/>
                        </a:rPr>
                        <a:t>Seniority</a:t>
                      </a:r>
                      <a:r>
                        <a:rPr lang="en-US" dirty="0" smtClean="0"/>
                        <a:t> FROM testdb1.</a:t>
                      </a:r>
                      <a:r>
                        <a:rPr lang="en-US" sz="1800" kern="1200" dirty="0" smtClean="0">
                          <a:solidFill>
                            <a:schemeClr val="dk1"/>
                          </a:solidFill>
                          <a:latin typeface="+mn-lt"/>
                          <a:ea typeface="+mn-ea"/>
                          <a:cs typeface="+mn-cs"/>
                        </a:rPr>
                        <a:t>Employee;</a:t>
                      </a:r>
                      <a:endParaRPr lang="en-US" sz="1800" kern="1200" dirty="0">
                        <a:solidFill>
                          <a:schemeClr val="dk1"/>
                        </a:solidFill>
                        <a:latin typeface="+mn-lt"/>
                        <a:ea typeface="+mn-ea"/>
                        <a:cs typeface="+mn-cs"/>
                      </a:endParaRPr>
                    </a:p>
                  </a:txBody>
                  <a:tcPr marL="68580" marR="68580" marT="0" marB="0"/>
                </a:tc>
              </a:tr>
              <a:tr h="1524631">
                <a:tc>
                  <a:txBody>
                    <a:bodyPr/>
                    <a:lstStyle/>
                    <a:p>
                      <a:r>
                        <a:rPr lang="en-US" sz="1800" b="0" i="0" kern="1200" dirty="0" smtClean="0">
                          <a:solidFill>
                            <a:schemeClr val="dk1"/>
                          </a:solidFill>
                          <a:latin typeface="+mn-lt"/>
                          <a:ea typeface="+mn-ea"/>
                          <a:cs typeface="+mn-cs"/>
                        </a:rPr>
                        <a:t>PARTITION BY clause groups the data by the columns defined in the PARTITION BY clause and performs the OLAP function within each group. </a:t>
                      </a:r>
                      <a:endParaRPr lang="en-US" sz="1800" kern="1200" dirty="0" smtClean="0">
                        <a:solidFill>
                          <a:schemeClr val="dk1"/>
                        </a:solidFill>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buFont typeface="Wingdings" pitchFamily="2" charset="2"/>
                        <a:buNone/>
                      </a:pPr>
                      <a:r>
                        <a:rPr lang="en-US" dirty="0" smtClean="0"/>
                        <a:t>SELECT </a:t>
                      </a:r>
                      <a:r>
                        <a:rPr lang="en-US" sz="1800" kern="1200" dirty="0" err="1" smtClean="0">
                          <a:solidFill>
                            <a:schemeClr val="dk1"/>
                          </a:solidFill>
                          <a:latin typeface="+mn-lt"/>
                          <a:ea typeface="+mn-ea"/>
                          <a:cs typeface="+mn-cs"/>
                        </a:rPr>
                        <a:t>EmployeeNo</a:t>
                      </a:r>
                      <a:r>
                        <a:rPr lang="en-US" sz="1800" kern="1200" dirty="0" smtClean="0">
                          <a:solidFill>
                            <a:schemeClr val="dk1"/>
                          </a:solidFill>
                          <a:latin typeface="+mn-lt"/>
                          <a:ea typeface="+mn-ea"/>
                          <a:cs typeface="+mn-cs"/>
                        </a:rPr>
                        <a:t>,</a:t>
                      </a:r>
                      <a:r>
                        <a:rPr lang="en-US" dirty="0" smtClean="0"/>
                        <a:t> </a:t>
                      </a:r>
                      <a:r>
                        <a:rPr lang="en-US" sz="1800" kern="1200" dirty="0" err="1" smtClean="0">
                          <a:solidFill>
                            <a:schemeClr val="dk1"/>
                          </a:solidFill>
                          <a:latin typeface="+mn-lt"/>
                          <a:ea typeface="+mn-ea"/>
                          <a:cs typeface="+mn-cs"/>
                        </a:rPr>
                        <a:t>JoinedDate,</a:t>
                      </a:r>
                      <a:r>
                        <a:rPr lang="en-US" dirty="0" err="1" smtClean="0"/>
                        <a:t>RANK</a:t>
                      </a:r>
                      <a:r>
                        <a:rPr lang="en-US" sz="1800" kern="1200" dirty="0" smtClean="0">
                          <a:solidFill>
                            <a:schemeClr val="dk1"/>
                          </a:solidFill>
                          <a:latin typeface="+mn-lt"/>
                          <a:ea typeface="+mn-ea"/>
                          <a:cs typeface="+mn-cs"/>
                        </a:rPr>
                        <a:t>()</a:t>
                      </a:r>
                      <a:r>
                        <a:rPr lang="en-US" dirty="0" smtClean="0"/>
                        <a:t> OVER</a:t>
                      </a:r>
                      <a:r>
                        <a:rPr lang="en-US" sz="1800" kern="1200" dirty="0" smtClean="0">
                          <a:solidFill>
                            <a:schemeClr val="dk1"/>
                          </a:solidFill>
                          <a:latin typeface="+mn-lt"/>
                          <a:ea typeface="+mn-ea"/>
                          <a:cs typeface="+mn-cs"/>
                        </a:rPr>
                        <a:t>(</a:t>
                      </a:r>
                      <a:r>
                        <a:rPr lang="en-US" dirty="0" smtClean="0"/>
                        <a:t>PARTITION BY </a:t>
                      </a:r>
                      <a:r>
                        <a:rPr lang="en-US" sz="1800" kern="1200" dirty="0" err="1" smtClean="0">
                          <a:solidFill>
                            <a:schemeClr val="dk1"/>
                          </a:solidFill>
                          <a:latin typeface="+mn-lt"/>
                          <a:ea typeface="+mn-ea"/>
                          <a:cs typeface="+mn-cs"/>
                        </a:rPr>
                        <a:t>DeparmentNo</a:t>
                      </a:r>
                      <a:r>
                        <a:rPr lang="en-US" dirty="0" smtClean="0"/>
                        <a:t> ORDER BY </a:t>
                      </a:r>
                      <a:r>
                        <a:rPr lang="en-US" sz="1800" kern="1200" dirty="0" err="1" smtClean="0">
                          <a:solidFill>
                            <a:schemeClr val="dk1"/>
                          </a:solidFill>
                          <a:latin typeface="+mn-lt"/>
                          <a:ea typeface="+mn-ea"/>
                          <a:cs typeface="+mn-cs"/>
                        </a:rPr>
                        <a:t>JoinedDate</a:t>
                      </a:r>
                      <a:r>
                        <a:rPr lang="en-US" sz="1800" kern="1200" dirty="0" smtClean="0">
                          <a:solidFill>
                            <a:schemeClr val="dk1"/>
                          </a:solidFill>
                          <a:latin typeface="+mn-lt"/>
                          <a:ea typeface="+mn-ea"/>
                          <a:cs typeface="+mn-cs"/>
                        </a:rPr>
                        <a:t>)</a:t>
                      </a:r>
                      <a:r>
                        <a:rPr lang="en-US" dirty="0" smtClean="0"/>
                        <a:t> </a:t>
                      </a:r>
                      <a:r>
                        <a:rPr lang="en-US" sz="1800" kern="1200" dirty="0" smtClean="0">
                          <a:solidFill>
                            <a:schemeClr val="dk1"/>
                          </a:solidFill>
                          <a:latin typeface="+mn-lt"/>
                          <a:ea typeface="+mn-ea"/>
                          <a:cs typeface="+mn-cs"/>
                        </a:rPr>
                        <a:t>as</a:t>
                      </a:r>
                      <a:r>
                        <a:rPr lang="en-US" dirty="0" smtClean="0"/>
                        <a:t> </a:t>
                      </a:r>
                      <a:r>
                        <a:rPr lang="en-US" sz="1800" kern="1200" dirty="0" smtClean="0">
                          <a:solidFill>
                            <a:schemeClr val="dk1"/>
                          </a:solidFill>
                          <a:latin typeface="+mn-lt"/>
                          <a:ea typeface="+mn-ea"/>
                          <a:cs typeface="+mn-cs"/>
                        </a:rPr>
                        <a:t>Seniority</a:t>
                      </a:r>
                      <a:r>
                        <a:rPr lang="en-US" dirty="0" smtClean="0"/>
                        <a:t> FROM testdb1.</a:t>
                      </a:r>
                      <a:r>
                        <a:rPr lang="en-US" sz="1800" kern="1200" dirty="0" smtClean="0">
                          <a:solidFill>
                            <a:schemeClr val="dk1"/>
                          </a:solidFill>
                          <a:latin typeface="+mn-lt"/>
                          <a:ea typeface="+mn-ea"/>
                          <a:cs typeface="+mn-cs"/>
                        </a:rPr>
                        <a:t>Employee;</a:t>
                      </a:r>
                      <a:r>
                        <a:rPr lang="en-US" dirty="0" smtClean="0"/>
                        <a:t/>
                      </a:r>
                      <a:br>
                        <a:rPr lang="en-US" dirty="0" smtClean="0"/>
                      </a:br>
                      <a:endParaRPr lang="en-US" sz="1800" kern="1200" dirty="0">
                        <a:solidFill>
                          <a:schemeClr val="dk1"/>
                        </a:solidFill>
                        <a:latin typeface="+mn-lt"/>
                        <a:ea typeface="+mn-ea"/>
                        <a:cs typeface="+mn-cs"/>
                      </a:endParaRPr>
                    </a:p>
                  </a:txBody>
                  <a:tcPr marL="68580" marR="68580" marT="0" marB="0"/>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29378</TotalTime>
  <Words>197</Words>
  <Application>Microsoft Office PowerPoint</Application>
  <PresentationFormat>On-screen Show (4:3)</PresentationFormat>
  <Paragraphs>37</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Teradata Training</vt:lpstr>
      <vt:lpstr>Topics</vt:lpstr>
      <vt:lpstr>Partition by </vt:lpstr>
      <vt:lpstr>OLAP Functions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Teradata Training</dc:title>
  <dc:creator>Sri</dc:creator>
  <cp:lastModifiedBy>Sri</cp:lastModifiedBy>
  <cp:revision>383</cp:revision>
  <dcterms:created xsi:type="dcterms:W3CDTF">2018-10-30T23:52:49Z</dcterms:created>
  <dcterms:modified xsi:type="dcterms:W3CDTF">2018-12-12T00:39:26Z</dcterms:modified>
</cp:coreProperties>
</file>