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58" r:id="rId5"/>
    <p:sldId id="274" r:id="rId6"/>
    <p:sldId id="277" r:id="rId7"/>
    <p:sldId id="270" r:id="rId8"/>
    <p:sldId id="282" r:id="rId9"/>
    <p:sldId id="286" r:id="rId10"/>
    <p:sldId id="284" r:id="rId11"/>
    <p:sldId id="280" r:id="rId12"/>
    <p:sldId id="28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1073D0-6043-411D-9600-EE5316264E78}"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073D0-6043-411D-9600-EE5316264E78}" type="datetimeFigureOut">
              <a:rPr lang="en-US" smtClean="0"/>
              <a:pPr/>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1073D0-6043-411D-9600-EE5316264E78}"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1073D0-6043-411D-9600-EE5316264E78}" type="datetimeFigureOut">
              <a:rPr lang="en-US" smtClean="0"/>
              <a:pPr/>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1073D0-6043-411D-9600-EE5316264E78}" type="datetimeFigureOut">
              <a:rPr lang="en-US" smtClean="0"/>
              <a:pPr/>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073D0-6043-411D-9600-EE5316264E78}" type="datetimeFigureOut">
              <a:rPr lang="en-US" smtClean="0"/>
              <a:pPr/>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073D0-6043-411D-9600-EE5316264E78}"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1073D0-6043-411D-9600-EE5316264E78}" type="datetimeFigureOut">
              <a:rPr lang="en-US" smtClean="0"/>
              <a:pPr/>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658F-549B-4C29-B98D-DFBDA2AC0C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073D0-6043-411D-9600-EE5316264E78}" type="datetimeFigureOut">
              <a:rPr lang="en-US" smtClean="0"/>
              <a:pPr/>
              <a:t>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3658F-549B-4C29-B98D-DFBDA2AC0C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Teradata Training</a:t>
            </a:r>
            <a:endParaRPr lang="en-US" dirty="0"/>
          </a:p>
        </p:txBody>
      </p:sp>
      <p:sp>
        <p:nvSpPr>
          <p:cNvPr id="3" name="Subtitle 2"/>
          <p:cNvSpPr>
            <a:spLocks noGrp="1"/>
          </p:cNvSpPr>
          <p:nvPr>
            <p:ph type="subTitle" idx="1"/>
          </p:nvPr>
        </p:nvSpPr>
        <p:spPr/>
        <p:txBody>
          <a:bodyPr/>
          <a:lstStyle/>
          <a:p>
            <a:r>
              <a:rPr lang="en-US" dirty="0" smtClean="0">
                <a:solidFill>
                  <a:schemeClr val="tx1"/>
                </a:solidFill>
              </a:rPr>
              <a:t>Day 11 -- 11/29/2018</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Cross join Live example</a:t>
            </a:r>
            <a:endParaRPr lang="en-US" dirty="0"/>
          </a:p>
        </p:txBody>
      </p:sp>
      <p:pic>
        <p:nvPicPr>
          <p:cNvPr id="4" name="Content Placeholder 3" descr="SQL-CROSS-JOIN-EXAMPLE.jpg"/>
          <p:cNvPicPr>
            <a:picLocks noGrp="1" noChangeAspect="1"/>
          </p:cNvPicPr>
          <p:nvPr>
            <p:ph idx="1"/>
          </p:nvPr>
        </p:nvPicPr>
        <p:blipFill>
          <a:blip r:embed="rId2" cstate="print"/>
          <a:stretch>
            <a:fillRect/>
          </a:stretch>
        </p:blipFill>
        <p:spPr>
          <a:xfrm>
            <a:off x="1204912" y="1295400"/>
            <a:ext cx="6734175" cy="48768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sz="2800" dirty="0" err="1" smtClean="0"/>
              <a:t>Subqueries</a:t>
            </a:r>
            <a:endParaRPr lang="en-US" sz="2800" dirty="0"/>
          </a:p>
        </p:txBody>
      </p:sp>
      <p:graphicFrame>
        <p:nvGraphicFramePr>
          <p:cNvPr id="4" name="Content Placeholder 3"/>
          <p:cNvGraphicFramePr>
            <a:graphicFrameLocks noGrp="1"/>
          </p:cNvGraphicFramePr>
          <p:nvPr>
            <p:ph idx="1"/>
          </p:nvPr>
        </p:nvGraphicFramePr>
        <p:xfrm>
          <a:off x="533400" y="1371600"/>
          <a:ext cx="8382000" cy="4865133"/>
        </p:xfrm>
        <a:graphic>
          <a:graphicData uri="http://schemas.openxmlformats.org/drawingml/2006/table">
            <a:tbl>
              <a:tblPr firstRow="1" bandRow="1">
                <a:tableStyleId>{5C22544A-7EE6-4342-B048-85BDC9FD1C3A}</a:tableStyleId>
              </a:tblPr>
              <a:tblGrid>
                <a:gridCol w="2173111"/>
                <a:gridCol w="6208889"/>
              </a:tblGrid>
              <a:tr h="596881">
                <a:tc>
                  <a:txBody>
                    <a:bodyPr/>
                    <a:lstStyle/>
                    <a:p>
                      <a:pPr marL="0" marR="0" algn="l" defTabSz="914400" rtl="0" eaLnBrk="1" latinLnBrk="0" hangingPunct="1">
                        <a:lnSpc>
                          <a:spcPct val="115000"/>
                        </a:lnSpc>
                        <a:spcBef>
                          <a:spcPts val="0"/>
                        </a:spcBef>
                        <a:spcAft>
                          <a:spcPts val="0"/>
                        </a:spcAft>
                      </a:pPr>
                      <a:r>
                        <a:rPr lang="en-US" sz="2400" kern="1200" dirty="0" err="1" smtClean="0">
                          <a:solidFill>
                            <a:srgbClr val="FFFF00"/>
                          </a:solidFill>
                          <a:latin typeface="+mn-lt"/>
                          <a:ea typeface="+mn-ea"/>
                          <a:cs typeface="+mn-cs"/>
                        </a:rPr>
                        <a:t>Subquery</a:t>
                      </a:r>
                      <a:endParaRPr lang="en-US" sz="2400" kern="1200" dirty="0">
                        <a:solidFill>
                          <a:srgbClr val="FFFF00"/>
                        </a:solidFill>
                        <a:latin typeface="+mn-lt"/>
                        <a:ea typeface="+mn-ea"/>
                        <a:cs typeface="+mn-cs"/>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2400" b="1" kern="1200" dirty="0" smtClean="0">
                          <a:solidFill>
                            <a:srgbClr val="FFFF00"/>
                          </a:solidFill>
                          <a:latin typeface="Verdana"/>
                          <a:ea typeface="Times New Roman"/>
                          <a:cs typeface="Calibri"/>
                        </a:rPr>
                        <a:t>Syntax</a:t>
                      </a:r>
                      <a:endParaRPr lang="en-US" sz="2400" b="1" kern="1200" dirty="0">
                        <a:solidFill>
                          <a:srgbClr val="FFFF00"/>
                        </a:solidFill>
                        <a:latin typeface="Verdana"/>
                        <a:ea typeface="Times New Roman"/>
                        <a:cs typeface="Calibri"/>
                      </a:endParaRPr>
                    </a:p>
                  </a:txBody>
                  <a:tcPr marL="68580" marR="68580" marT="0" marB="0"/>
                </a:tc>
              </a:tr>
              <a:tr h="1689118">
                <a:tc>
                  <a:txBody>
                    <a:bodyPr/>
                    <a:lstStyle/>
                    <a:p>
                      <a:pPr marL="0" marR="0" algn="l" defTabSz="914400" rtl="0" eaLnBrk="1" latinLnBrk="0" hangingPunct="1">
                        <a:lnSpc>
                          <a:spcPct val="115000"/>
                        </a:lnSpc>
                        <a:spcBef>
                          <a:spcPts val="0"/>
                        </a:spcBef>
                        <a:spcAft>
                          <a:spcPts val="0"/>
                        </a:spcAft>
                      </a:pPr>
                      <a:r>
                        <a:rPr lang="en-US" sz="1800" kern="1200" dirty="0" err="1" smtClean="0">
                          <a:solidFill>
                            <a:schemeClr val="dk1"/>
                          </a:solidFill>
                          <a:latin typeface="+mn-lt"/>
                          <a:ea typeface="+mn-ea"/>
                          <a:cs typeface="+mn-cs"/>
                        </a:rPr>
                        <a:t>Subquery</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dirty="0" smtClean="0"/>
                        <a:t>SELECT </a:t>
                      </a:r>
                      <a:r>
                        <a:rPr lang="en-US" sz="1800" kern="1200" dirty="0" err="1" smtClean="0">
                          <a:solidFill>
                            <a:schemeClr val="dk1"/>
                          </a:solidFill>
                          <a:latin typeface="+mn-lt"/>
                          <a:ea typeface="+mn-ea"/>
                          <a:cs typeface="+mn-cs"/>
                        </a:rPr>
                        <a:t>EmployeeNo</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sz="1800" kern="1200" dirty="0" err="1" smtClean="0">
                          <a:solidFill>
                            <a:schemeClr val="dk1"/>
                          </a:solidFill>
                          <a:latin typeface="+mn-lt"/>
                          <a:ea typeface="+mn-ea"/>
                          <a:cs typeface="+mn-cs"/>
                        </a:rPr>
                        <a:t>NetPay</a:t>
                      </a:r>
                      <a:endParaRPr lang="en-US" sz="1800" kern="1200" dirty="0" smtClean="0">
                        <a:solidFill>
                          <a:schemeClr val="dk1"/>
                        </a:solidFill>
                        <a:latin typeface="+mn-lt"/>
                        <a:ea typeface="+mn-ea"/>
                        <a:cs typeface="+mn-cs"/>
                      </a:endParaRPr>
                    </a:p>
                    <a:p>
                      <a:pPr marL="0" marR="0" algn="l" defTabSz="914400" rtl="0" eaLnBrk="1" latinLnBrk="0" hangingPunct="1">
                        <a:lnSpc>
                          <a:spcPct val="115000"/>
                        </a:lnSpc>
                        <a:spcBef>
                          <a:spcPts val="0"/>
                        </a:spcBef>
                        <a:spcAft>
                          <a:spcPts val="0"/>
                        </a:spcAft>
                      </a:pPr>
                      <a:r>
                        <a:rPr lang="en-US" dirty="0" smtClean="0"/>
                        <a:t> FROM </a:t>
                      </a:r>
                      <a:r>
                        <a:rPr lang="en-US" sz="1800" kern="1200" dirty="0" smtClean="0">
                          <a:solidFill>
                            <a:schemeClr val="dk1"/>
                          </a:solidFill>
                          <a:latin typeface="+mn-lt"/>
                          <a:ea typeface="+mn-ea"/>
                          <a:cs typeface="+mn-cs"/>
                        </a:rPr>
                        <a:t>Salary</a:t>
                      </a:r>
                      <a:r>
                        <a:rPr lang="en-US" dirty="0" smtClean="0"/>
                        <a:t> </a:t>
                      </a:r>
                    </a:p>
                    <a:p>
                      <a:pPr marL="0" marR="0" algn="l" defTabSz="914400" rtl="0" eaLnBrk="1" latinLnBrk="0" hangingPunct="1">
                        <a:lnSpc>
                          <a:spcPct val="115000"/>
                        </a:lnSpc>
                        <a:spcBef>
                          <a:spcPts val="0"/>
                        </a:spcBef>
                        <a:spcAft>
                          <a:spcPts val="0"/>
                        </a:spcAft>
                      </a:pPr>
                      <a:r>
                        <a:rPr lang="en-US" dirty="0" smtClean="0"/>
                        <a:t>WHERE </a:t>
                      </a:r>
                      <a:r>
                        <a:rPr lang="en-US" sz="1800" kern="1200" dirty="0" err="1" smtClean="0">
                          <a:solidFill>
                            <a:schemeClr val="dk1"/>
                          </a:solidFill>
                          <a:latin typeface="+mn-lt"/>
                          <a:ea typeface="+mn-ea"/>
                          <a:cs typeface="+mn-cs"/>
                        </a:rPr>
                        <a:t>NetPay</a:t>
                      </a:r>
                      <a:r>
                        <a:rPr lang="en-US" dirty="0" smtClean="0"/>
                        <a:t> </a:t>
                      </a:r>
                      <a:r>
                        <a:rPr lang="en-US" sz="1800" kern="1200" dirty="0" smtClean="0">
                          <a:solidFill>
                            <a:schemeClr val="dk1"/>
                          </a:solidFill>
                          <a:latin typeface="+mn-lt"/>
                          <a:ea typeface="+mn-ea"/>
                          <a:cs typeface="+mn-cs"/>
                        </a:rPr>
                        <a:t>=</a:t>
                      </a:r>
                      <a:r>
                        <a:rPr lang="en-US" dirty="0" smtClean="0"/>
                        <a:t> </a:t>
                      </a:r>
                      <a:r>
                        <a:rPr lang="en-US" sz="1800" kern="1200" dirty="0" smtClean="0">
                          <a:solidFill>
                            <a:schemeClr val="dk1"/>
                          </a:solidFill>
                          <a:latin typeface="+mn-lt"/>
                          <a:ea typeface="+mn-ea"/>
                          <a:cs typeface="+mn-cs"/>
                        </a:rPr>
                        <a:t>(</a:t>
                      </a:r>
                      <a:r>
                        <a:rPr lang="en-US" dirty="0" smtClean="0"/>
                        <a:t>SELECT MAX</a:t>
                      </a:r>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NetPay</a:t>
                      </a:r>
                      <a:r>
                        <a:rPr lang="en-US" sz="1800" kern="1200" dirty="0" smtClean="0">
                          <a:solidFill>
                            <a:schemeClr val="dk1"/>
                          </a:solidFill>
                          <a:latin typeface="+mn-lt"/>
                          <a:ea typeface="+mn-ea"/>
                          <a:cs typeface="+mn-cs"/>
                        </a:rPr>
                        <a:t>)</a:t>
                      </a:r>
                      <a:r>
                        <a:rPr lang="en-US" dirty="0" smtClean="0"/>
                        <a:t> FROM </a:t>
                      </a:r>
                      <a:r>
                        <a:rPr lang="en-US" sz="1800" kern="1200" dirty="0" smtClean="0">
                          <a:solidFill>
                            <a:schemeClr val="dk1"/>
                          </a:solidFill>
                          <a:latin typeface="+mn-lt"/>
                          <a:ea typeface="+mn-ea"/>
                          <a:cs typeface="+mn-cs"/>
                        </a:rPr>
                        <a:t>Salary);</a:t>
                      </a:r>
                    </a:p>
                  </a:txBody>
                  <a:tcPr marL="68580" marR="68580" marT="0" marB="0"/>
                </a:tc>
              </a:tr>
              <a:tr h="2579134">
                <a:tc>
                  <a:txBody>
                    <a:bodyPr/>
                    <a:lstStyle/>
                    <a:p>
                      <a:pPr marL="0" marR="0" algn="l" defTabSz="914400" rtl="0" eaLnBrk="1" latinLnBrk="0" hangingPunct="1">
                        <a:lnSpc>
                          <a:spcPct val="115000"/>
                        </a:lnSpc>
                        <a:spcBef>
                          <a:spcPts val="0"/>
                        </a:spcBef>
                        <a:spcAft>
                          <a:spcPts val="0"/>
                        </a:spcAft>
                      </a:pPr>
                      <a:r>
                        <a:rPr lang="en-US" sz="1800" kern="1200" dirty="0" err="1" smtClean="0">
                          <a:solidFill>
                            <a:schemeClr val="dk1"/>
                          </a:solidFill>
                          <a:latin typeface="+mn-lt"/>
                          <a:ea typeface="+mn-ea"/>
                          <a:cs typeface="+mn-cs"/>
                        </a:rPr>
                        <a:t>Subquery</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dirty="0" smtClean="0"/>
                        <a:t>SELECT </a:t>
                      </a:r>
                      <a:r>
                        <a:rPr lang="en-US" sz="1800" kern="1200" dirty="0" err="1" smtClean="0">
                          <a:solidFill>
                            <a:schemeClr val="dk1"/>
                          </a:solidFill>
                          <a:latin typeface="+mn-lt"/>
                          <a:ea typeface="+mn-ea"/>
                          <a:cs typeface="+mn-cs"/>
                        </a:rPr>
                        <a:t>EmployeeNo</a:t>
                      </a:r>
                      <a:r>
                        <a:rPr lang="en-US" sz="1800" kern="1200" dirty="0" smtClean="0">
                          <a:solidFill>
                            <a:schemeClr val="dk1"/>
                          </a:solidFill>
                          <a:latin typeface="+mn-lt"/>
                          <a:ea typeface="+mn-ea"/>
                          <a:cs typeface="+mn-cs"/>
                        </a:rPr>
                        <a:t>,</a:t>
                      </a:r>
                      <a:r>
                        <a:rPr lang="en-US" dirty="0" smtClean="0"/>
                        <a:t> </a:t>
                      </a:r>
                    </a:p>
                    <a:p>
                      <a:pPr marL="0" marR="0" algn="l" defTabSz="914400" rtl="0" eaLnBrk="1" latinLnBrk="0" hangingPunct="1">
                        <a:lnSpc>
                          <a:spcPct val="115000"/>
                        </a:lnSpc>
                        <a:spcBef>
                          <a:spcPts val="0"/>
                        </a:spcBef>
                        <a:spcAft>
                          <a:spcPts val="0"/>
                        </a:spcAft>
                      </a:pPr>
                      <a:r>
                        <a:rPr lang="en-US" sz="1800" kern="1200" dirty="0" err="1" smtClean="0">
                          <a:solidFill>
                            <a:schemeClr val="dk1"/>
                          </a:solidFill>
                          <a:latin typeface="+mn-lt"/>
                          <a:ea typeface="+mn-ea"/>
                          <a:cs typeface="+mn-cs"/>
                        </a:rPr>
                        <a:t>NetPay</a:t>
                      </a:r>
                      <a:endParaRPr lang="en-US" sz="1800" kern="1200" dirty="0" smtClean="0">
                        <a:solidFill>
                          <a:schemeClr val="dk1"/>
                        </a:solidFill>
                        <a:latin typeface="+mn-lt"/>
                        <a:ea typeface="+mn-ea"/>
                        <a:cs typeface="+mn-cs"/>
                      </a:endParaRPr>
                    </a:p>
                    <a:p>
                      <a:pPr marL="0" marR="0" algn="l" defTabSz="914400" rtl="0" eaLnBrk="1" latinLnBrk="0" hangingPunct="1">
                        <a:lnSpc>
                          <a:spcPct val="115000"/>
                        </a:lnSpc>
                        <a:spcBef>
                          <a:spcPts val="0"/>
                        </a:spcBef>
                        <a:spcAft>
                          <a:spcPts val="0"/>
                        </a:spcAft>
                      </a:pPr>
                      <a:r>
                        <a:rPr lang="en-US" dirty="0" smtClean="0"/>
                        <a:t> FROM (SELECT * FROM </a:t>
                      </a:r>
                      <a:r>
                        <a:rPr lang="en-US" sz="1800" kern="1200" dirty="0" smtClean="0">
                          <a:solidFill>
                            <a:schemeClr val="dk1"/>
                          </a:solidFill>
                          <a:latin typeface="+mn-lt"/>
                          <a:ea typeface="+mn-ea"/>
                          <a:cs typeface="+mn-cs"/>
                        </a:rPr>
                        <a:t>Salary)</a:t>
                      </a:r>
                      <a:r>
                        <a:rPr lang="en-US" dirty="0" smtClean="0"/>
                        <a:t> A</a:t>
                      </a:r>
                    </a:p>
                    <a:p>
                      <a:pPr marL="0" marR="0" algn="l" defTabSz="914400" rtl="0" eaLnBrk="1" latinLnBrk="0" hangingPunct="1">
                        <a:lnSpc>
                          <a:spcPct val="115000"/>
                        </a:lnSpc>
                        <a:spcBef>
                          <a:spcPts val="0"/>
                        </a:spcBef>
                        <a:spcAft>
                          <a:spcPts val="0"/>
                        </a:spcAft>
                      </a:pPr>
                      <a:r>
                        <a:rPr lang="en-US" dirty="0" smtClean="0"/>
                        <a:t>WHERE </a:t>
                      </a:r>
                      <a:r>
                        <a:rPr lang="en-US" sz="1800" kern="1200" dirty="0" err="1" smtClean="0">
                          <a:solidFill>
                            <a:schemeClr val="dk1"/>
                          </a:solidFill>
                          <a:latin typeface="+mn-lt"/>
                          <a:ea typeface="+mn-ea"/>
                          <a:cs typeface="+mn-cs"/>
                        </a:rPr>
                        <a:t>NetPay</a:t>
                      </a:r>
                      <a:r>
                        <a:rPr lang="en-US" dirty="0" smtClean="0"/>
                        <a:t> </a:t>
                      </a:r>
                      <a:r>
                        <a:rPr lang="en-US" sz="1800" kern="1200" dirty="0" smtClean="0">
                          <a:solidFill>
                            <a:schemeClr val="dk1"/>
                          </a:solidFill>
                          <a:latin typeface="+mn-lt"/>
                          <a:ea typeface="+mn-ea"/>
                          <a:cs typeface="+mn-cs"/>
                        </a:rPr>
                        <a:t>=</a:t>
                      </a:r>
                      <a:r>
                        <a:rPr lang="en-US" dirty="0" smtClean="0"/>
                        <a:t> </a:t>
                      </a:r>
                      <a:r>
                        <a:rPr lang="en-US" sz="1800" kern="1200" dirty="0" smtClean="0">
                          <a:solidFill>
                            <a:schemeClr val="dk1"/>
                          </a:solidFill>
                          <a:latin typeface="+mn-lt"/>
                          <a:ea typeface="+mn-ea"/>
                          <a:cs typeface="+mn-cs"/>
                        </a:rPr>
                        <a:t>(</a:t>
                      </a:r>
                      <a:r>
                        <a:rPr lang="en-US" dirty="0" smtClean="0"/>
                        <a:t>SELECT MAX</a:t>
                      </a:r>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NetPay</a:t>
                      </a:r>
                      <a:r>
                        <a:rPr lang="en-US" sz="1800" kern="1200" dirty="0" smtClean="0">
                          <a:solidFill>
                            <a:schemeClr val="dk1"/>
                          </a:solidFill>
                          <a:latin typeface="+mn-lt"/>
                          <a:ea typeface="+mn-ea"/>
                          <a:cs typeface="+mn-cs"/>
                        </a:rPr>
                        <a:t>)</a:t>
                      </a:r>
                      <a:r>
                        <a:rPr lang="en-US" dirty="0" smtClean="0"/>
                        <a:t> FROM </a:t>
                      </a:r>
                      <a:r>
                        <a:rPr lang="en-US" sz="1800" kern="1200" dirty="0" smtClean="0">
                          <a:solidFill>
                            <a:schemeClr val="dk1"/>
                          </a:solidFill>
                          <a:latin typeface="+mn-lt"/>
                          <a:ea typeface="+mn-ea"/>
                          <a:cs typeface="+mn-cs"/>
                        </a:rPr>
                        <a:t>Salary);</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Interview Questions</a:t>
            </a:r>
            <a:endParaRPr lang="en-US" dirty="0"/>
          </a:p>
        </p:txBody>
      </p:sp>
      <p:sp>
        <p:nvSpPr>
          <p:cNvPr id="3" name="Content Placeholder 2"/>
          <p:cNvSpPr>
            <a:spLocks noGrp="1"/>
          </p:cNvSpPr>
          <p:nvPr>
            <p:ph idx="1"/>
          </p:nvPr>
        </p:nvSpPr>
        <p:spPr/>
        <p:txBody>
          <a:bodyPr/>
          <a:lstStyle/>
          <a:p>
            <a:r>
              <a:rPr lang="en-US" dirty="0" smtClean="0"/>
              <a:t>Difference between Union and Full outer join</a:t>
            </a:r>
          </a:p>
          <a:p>
            <a:r>
              <a:rPr lang="en-US" dirty="0" smtClean="0"/>
              <a:t>Difference between left outer join and right outer join</a:t>
            </a:r>
          </a:p>
          <a:p>
            <a:r>
              <a:rPr lang="en-US" dirty="0" smtClean="0"/>
              <a:t>Difference between Intersect and Except</a:t>
            </a:r>
          </a:p>
          <a:p>
            <a:r>
              <a:rPr lang="en-US" dirty="0" smtClean="0"/>
              <a:t>Difference between Full outer join and Left outer join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Topics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marL="571500" indent="-571500"/>
            <a:r>
              <a:rPr lang="en-US" dirty="0" smtClean="0"/>
              <a:t>Handling with Null Values</a:t>
            </a:r>
          </a:p>
          <a:p>
            <a:pPr marL="571500" indent="-571500"/>
            <a:r>
              <a:rPr lang="en-US" dirty="0" smtClean="0"/>
              <a:t>Joins</a:t>
            </a:r>
          </a:p>
          <a:p>
            <a:pPr lvl="1">
              <a:buFont typeface="Wingdings" pitchFamily="2" charset="2"/>
              <a:buChar char="ü"/>
            </a:pPr>
            <a:r>
              <a:rPr lang="en-US" dirty="0" smtClean="0"/>
              <a:t>Inner Join( Self join)</a:t>
            </a:r>
          </a:p>
          <a:p>
            <a:pPr lvl="1">
              <a:buFont typeface="Wingdings" pitchFamily="2" charset="2"/>
              <a:buChar char="ü"/>
            </a:pPr>
            <a:r>
              <a:rPr lang="en-US" dirty="0" smtClean="0"/>
              <a:t>Outer Join(Left , Right, Full)</a:t>
            </a:r>
          </a:p>
          <a:p>
            <a:pPr lvl="1">
              <a:buFont typeface="Wingdings" pitchFamily="2" charset="2"/>
              <a:buChar char="ü"/>
            </a:pPr>
            <a:r>
              <a:rPr lang="en-US" dirty="0" smtClean="0"/>
              <a:t>Cross join (Cartesian product join)</a:t>
            </a:r>
          </a:p>
          <a:p>
            <a:pPr lvl="1">
              <a:buFont typeface="Wingdings" pitchFamily="2" charset="2"/>
              <a:buChar char="ü"/>
            </a:pPr>
            <a:r>
              <a:rPr lang="en-US" dirty="0" smtClean="0"/>
              <a:t> Merge Join</a:t>
            </a:r>
          </a:p>
          <a:p>
            <a:pPr lvl="1">
              <a:buFont typeface="Wingdings" pitchFamily="2" charset="2"/>
              <a:buChar char="ü"/>
            </a:pPr>
            <a:r>
              <a:rPr lang="en-US" dirty="0" smtClean="0"/>
              <a:t>Nested Join</a:t>
            </a:r>
          </a:p>
          <a:p>
            <a:pPr lvl="1">
              <a:buFont typeface="Wingdings" pitchFamily="2" charset="2"/>
              <a:buChar char="ü"/>
            </a:pPr>
            <a:r>
              <a:rPr lang="en-US" dirty="0" smtClean="0"/>
              <a:t>Hash Join</a:t>
            </a:r>
          </a:p>
          <a:p>
            <a:pPr lvl="1">
              <a:buFont typeface="Wingdings" pitchFamily="2" charset="2"/>
              <a:buChar char="ü"/>
            </a:pPr>
            <a:r>
              <a:rPr lang="en-US" dirty="0" smtClean="0"/>
              <a:t>Exclusion Join</a:t>
            </a:r>
          </a:p>
          <a:p>
            <a:pPr marL="571500" indent="-571500">
              <a:buNone/>
            </a:pPr>
            <a:endParaRPr lang="en-US" dirty="0" smtClean="0"/>
          </a:p>
          <a:p>
            <a:pPr marL="571500" indent="-571500">
              <a:buNone/>
            </a:pPr>
            <a:endParaRPr lang="en-US" dirty="0" smtClean="0"/>
          </a:p>
          <a:p>
            <a:pPr marL="971550" lvl="1" indent="-571500">
              <a:buFont typeface="+mj-lt"/>
              <a:buAutoNum type="romanUcPeriod"/>
            </a:pPr>
            <a:endParaRPr lang="en-US" dirty="0" smtClean="0"/>
          </a:p>
          <a:p>
            <a:pPr marL="571500" indent="-571500">
              <a:buNone/>
            </a:pPr>
            <a:endParaRPr lang="en-US" dirty="0" smtClean="0"/>
          </a:p>
          <a:p>
            <a:pPr marL="571500" indent="-571500"/>
            <a:endParaRPr lang="en-US" dirty="0" smtClean="0"/>
          </a:p>
          <a:p>
            <a:pPr marL="971550" lvl="1" indent="-571500">
              <a:buNone/>
            </a:pPr>
            <a:endParaRPr lang="en-US" dirty="0" smtClean="0"/>
          </a:p>
          <a:p>
            <a:pPr marL="971550" lvl="1" indent="-571500">
              <a:buFont typeface="+mj-lt"/>
              <a:buAutoNum type="romanLcPeriod"/>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JOINS</a:t>
            </a:r>
            <a:endParaRPr lang="en-US" dirty="0"/>
          </a:p>
        </p:txBody>
      </p:sp>
      <p:pic>
        <p:nvPicPr>
          <p:cNvPr id="4" name="Content Placeholder 3" descr="JOINS.png"/>
          <p:cNvPicPr>
            <a:picLocks noGrp="1" noChangeAspect="1"/>
          </p:cNvPicPr>
          <p:nvPr>
            <p:ph idx="1"/>
          </p:nvPr>
        </p:nvPicPr>
        <p:blipFill>
          <a:blip r:embed="rId2" cstate="print"/>
          <a:stretch>
            <a:fillRect/>
          </a:stretch>
        </p:blipFill>
        <p:spPr>
          <a:xfrm>
            <a:off x="1219200" y="1066800"/>
            <a:ext cx="6210300" cy="5481452"/>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800" dirty="0" smtClean="0"/>
              <a:t>Joins</a:t>
            </a:r>
            <a:endParaRPr lang="en-US" sz="2800" dirty="0"/>
          </a:p>
        </p:txBody>
      </p:sp>
      <p:graphicFrame>
        <p:nvGraphicFramePr>
          <p:cNvPr id="4" name="Content Placeholder 3"/>
          <p:cNvGraphicFramePr>
            <a:graphicFrameLocks noGrp="1"/>
          </p:cNvGraphicFramePr>
          <p:nvPr>
            <p:ph idx="1"/>
          </p:nvPr>
        </p:nvGraphicFramePr>
        <p:xfrm>
          <a:off x="457200" y="914399"/>
          <a:ext cx="8229600" cy="5802684"/>
        </p:xfrm>
        <a:graphic>
          <a:graphicData uri="http://schemas.openxmlformats.org/drawingml/2006/table">
            <a:tbl>
              <a:tblPr firstRow="1" bandRow="1">
                <a:tableStyleId>{5C22544A-7EE6-4342-B048-85BDC9FD1C3A}</a:tableStyleId>
              </a:tblPr>
              <a:tblGrid>
                <a:gridCol w="2286000"/>
                <a:gridCol w="5943600"/>
              </a:tblGrid>
              <a:tr h="580241">
                <a:tc>
                  <a:txBody>
                    <a:bodyPr/>
                    <a:lstStyle/>
                    <a:p>
                      <a:pPr marL="0" marR="0" algn="ctr" defTabSz="914400" rtl="0" eaLnBrk="1" latinLnBrk="0" hangingPunct="1">
                        <a:lnSpc>
                          <a:spcPct val="115000"/>
                        </a:lnSpc>
                        <a:spcBef>
                          <a:spcPts val="0"/>
                        </a:spcBef>
                        <a:spcAft>
                          <a:spcPts val="0"/>
                        </a:spcAft>
                      </a:pPr>
                      <a:r>
                        <a:rPr lang="en-US" sz="1600" b="1" kern="1200" dirty="0" smtClean="0">
                          <a:solidFill>
                            <a:srgbClr val="FFFF00"/>
                          </a:solidFill>
                          <a:latin typeface="Verdana"/>
                          <a:ea typeface="Times New Roman"/>
                          <a:cs typeface="Calibri"/>
                        </a:rPr>
                        <a:t>Joins</a:t>
                      </a:r>
                      <a:endParaRPr lang="en-US" sz="1600" b="1" kern="1200" dirty="0">
                        <a:solidFill>
                          <a:srgbClr val="FFFF00"/>
                        </a:solidFill>
                        <a:latin typeface="Verdana"/>
                        <a:ea typeface="Times New Roman"/>
                        <a:cs typeface="Calibri"/>
                      </a:endParaRPr>
                    </a:p>
                  </a:txBody>
                  <a:tcPr marL="68580" marR="68580" marT="0" marB="0"/>
                </a:tc>
                <a:tc>
                  <a:txBody>
                    <a:bodyPr/>
                    <a:lstStyle/>
                    <a:p>
                      <a:pPr marL="0" marR="0" algn="ctr">
                        <a:lnSpc>
                          <a:spcPct val="115000"/>
                        </a:lnSpc>
                        <a:spcBef>
                          <a:spcPts val="0"/>
                        </a:spcBef>
                        <a:spcAft>
                          <a:spcPts val="0"/>
                        </a:spcAft>
                      </a:pPr>
                      <a:r>
                        <a:rPr lang="en-US" sz="1600" b="1" dirty="0" smtClean="0">
                          <a:solidFill>
                            <a:srgbClr val="FFFF00"/>
                          </a:solidFill>
                          <a:latin typeface="Verdana"/>
                          <a:ea typeface="Times New Roman"/>
                          <a:cs typeface="Calibri"/>
                        </a:rPr>
                        <a:t>Definition</a:t>
                      </a:r>
                      <a:endParaRPr lang="en-US" sz="1600" dirty="0">
                        <a:solidFill>
                          <a:srgbClr val="FFFF00"/>
                        </a:solidFill>
                        <a:latin typeface="Calibri"/>
                        <a:ea typeface="Calibri"/>
                        <a:cs typeface="Times New Roman"/>
                      </a:endParaRPr>
                    </a:p>
                  </a:txBody>
                  <a:tcPr marL="68580" marR="68580" marT="0" marB="0"/>
                </a:tc>
              </a:tr>
              <a:tr h="60534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dk1"/>
                          </a:solidFill>
                          <a:latin typeface="+mn-lt"/>
                          <a:ea typeface="+mn-ea"/>
                          <a:cs typeface="+mn-cs"/>
                        </a:rPr>
                        <a:t>Inner Join(</a:t>
                      </a:r>
                      <a:r>
                        <a:rPr lang="en-US" sz="1800" b="0" i="0" kern="1200" dirty="0" smtClean="0">
                          <a:solidFill>
                            <a:schemeClr val="dk1"/>
                          </a:solidFill>
                          <a:latin typeface="+mn-lt"/>
                          <a:ea typeface="+mn-ea"/>
                          <a:cs typeface="+mn-cs"/>
                        </a:rPr>
                        <a:t>Self‑</a:t>
                      </a:r>
                      <a:r>
                        <a:rPr lang="en-US" sz="1800" b="0" i="0" kern="1200" dirty="0" err="1" smtClean="0">
                          <a:solidFill>
                            <a:schemeClr val="dk1"/>
                          </a:solidFill>
                          <a:latin typeface="+mn-lt"/>
                          <a:ea typeface="+mn-ea"/>
                          <a:cs typeface="+mn-cs"/>
                        </a:rPr>
                        <a:t>Join</a:t>
                      </a:r>
                      <a:r>
                        <a:rPr lang="en-US" sz="1800" b="0" i="0" kern="1200" dirty="0" smtClean="0">
                          <a:solidFill>
                            <a:schemeClr val="dk1"/>
                          </a:solidFill>
                          <a:latin typeface="+mn-lt"/>
                          <a:ea typeface="+mn-ea"/>
                          <a:cs typeface="+mn-cs"/>
                        </a:rPr>
                        <a:t>)</a:t>
                      </a:r>
                      <a:endParaRPr lang="en-US" sz="1800" kern="1200" dirty="0" smtClean="0">
                        <a:solidFill>
                          <a:schemeClr val="dk1"/>
                        </a:solidFill>
                        <a:latin typeface="+mn-lt"/>
                        <a:ea typeface="+mn-ea"/>
                        <a:cs typeface="+mn-cs"/>
                      </a:endParaRPr>
                    </a:p>
                    <a:p>
                      <a:pPr marL="0" marR="0" algn="l" defTabSz="914400" rtl="0" eaLnBrk="1" latinLnBrk="0" hangingPunct="1">
                        <a:lnSpc>
                          <a:spcPct val="115000"/>
                        </a:lnSpc>
                        <a:spcBef>
                          <a:spcPts val="0"/>
                        </a:spcBef>
                        <a:spcAft>
                          <a:spcPts val="0"/>
                        </a:spcAft>
                      </a:pP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Inner Join combines records from multiple tables and returns the values that exist in both the tables.</a:t>
                      </a:r>
                      <a:endParaRPr lang="en-US" sz="1800" kern="1200" dirty="0">
                        <a:solidFill>
                          <a:schemeClr val="dk1"/>
                        </a:solidFill>
                        <a:latin typeface="+mn-lt"/>
                        <a:ea typeface="+mn-ea"/>
                        <a:cs typeface="+mn-cs"/>
                      </a:endParaRPr>
                    </a:p>
                  </a:txBody>
                  <a:tcPr marL="68580" marR="68580" marT="0" marB="0"/>
                </a:tc>
              </a:tr>
              <a:tr h="846224">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OUTER JOIN</a:t>
                      </a:r>
                    </a:p>
                    <a:p>
                      <a:pPr marL="0" marR="0" algn="l" defTabSz="914400" rtl="0" eaLnBrk="1" latinLnBrk="0" hangingPunct="1">
                        <a:lnSpc>
                          <a:spcPct val="115000"/>
                        </a:lnSpc>
                        <a:spcBef>
                          <a:spcPts val="0"/>
                        </a:spcBef>
                        <a:spcAft>
                          <a:spcPts val="0"/>
                        </a:spcAft>
                      </a:pP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buFont typeface="Wingdings" pitchFamily="2" charset="2"/>
                        <a:buChar char="ü"/>
                      </a:pPr>
                      <a:r>
                        <a:rPr lang="en-US" sz="1800" kern="1200" dirty="0" smtClean="0">
                          <a:solidFill>
                            <a:schemeClr val="dk1"/>
                          </a:solidFill>
                          <a:latin typeface="+mn-lt"/>
                          <a:ea typeface="+mn-ea"/>
                          <a:cs typeface="+mn-cs"/>
                        </a:rPr>
                        <a:t>Left Outer Join</a:t>
                      </a:r>
                    </a:p>
                    <a:p>
                      <a:pPr marL="0" marR="0" algn="l" defTabSz="914400" rtl="0" eaLnBrk="1" latinLnBrk="0" hangingPunct="1">
                        <a:lnSpc>
                          <a:spcPct val="115000"/>
                        </a:lnSpc>
                        <a:spcBef>
                          <a:spcPts val="0"/>
                        </a:spcBef>
                        <a:spcAft>
                          <a:spcPts val="0"/>
                        </a:spcAft>
                        <a:buFont typeface="Wingdings" pitchFamily="2" charset="2"/>
                        <a:buChar char="ü"/>
                      </a:pPr>
                      <a:r>
                        <a:rPr lang="en-US" sz="1800" kern="1200" dirty="0" smtClean="0">
                          <a:solidFill>
                            <a:schemeClr val="dk1"/>
                          </a:solidFill>
                          <a:latin typeface="+mn-lt"/>
                          <a:ea typeface="+mn-ea"/>
                          <a:cs typeface="+mn-cs"/>
                        </a:rPr>
                        <a:t>Right Outer Join</a:t>
                      </a:r>
                    </a:p>
                    <a:p>
                      <a:pPr marL="0" marR="0" algn="l" defTabSz="914400" rtl="0" eaLnBrk="1" latinLnBrk="0" hangingPunct="1">
                        <a:lnSpc>
                          <a:spcPct val="115000"/>
                        </a:lnSpc>
                        <a:spcBef>
                          <a:spcPts val="0"/>
                        </a:spcBef>
                        <a:spcAft>
                          <a:spcPts val="0"/>
                        </a:spcAft>
                        <a:buFont typeface="Wingdings" pitchFamily="2" charset="2"/>
                        <a:buChar char="ü"/>
                      </a:pPr>
                      <a:r>
                        <a:rPr lang="en-US" sz="1800" kern="1200" dirty="0" smtClean="0">
                          <a:solidFill>
                            <a:schemeClr val="dk1"/>
                          </a:solidFill>
                          <a:latin typeface="+mn-lt"/>
                          <a:ea typeface="+mn-ea"/>
                          <a:cs typeface="+mn-cs"/>
                        </a:rPr>
                        <a:t>Full Outer Join</a:t>
                      </a:r>
                      <a:endParaRPr lang="en-US" sz="1800" kern="1200" dirty="0">
                        <a:solidFill>
                          <a:schemeClr val="dk1"/>
                        </a:solidFill>
                        <a:latin typeface="+mn-lt"/>
                        <a:ea typeface="+mn-ea"/>
                        <a:cs typeface="+mn-cs"/>
                      </a:endParaRPr>
                    </a:p>
                  </a:txBody>
                  <a:tcPr marL="68580" marR="68580" marT="0" marB="0"/>
                </a:tc>
              </a:tr>
              <a:tr h="94831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dk1"/>
                          </a:solidFill>
                          <a:latin typeface="+mn-lt"/>
                          <a:ea typeface="+mn-ea"/>
                          <a:cs typeface="+mn-cs"/>
                        </a:rPr>
                        <a:t>Left Outer Join</a:t>
                      </a:r>
                    </a:p>
                    <a:p>
                      <a:pPr marL="0" marR="0" algn="l" defTabSz="914400" rtl="0" eaLnBrk="1" latinLnBrk="0" hangingPunct="1">
                        <a:lnSpc>
                          <a:spcPct val="115000"/>
                        </a:lnSpc>
                        <a:spcBef>
                          <a:spcPts val="0"/>
                        </a:spcBef>
                        <a:spcAft>
                          <a:spcPts val="0"/>
                        </a:spcAft>
                      </a:pP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returns all the records from the left table and returns only the matching records from the right table.</a:t>
                      </a:r>
                      <a:endParaRPr lang="en-US" sz="1800" kern="1200" dirty="0">
                        <a:solidFill>
                          <a:schemeClr val="dk1"/>
                        </a:solidFill>
                        <a:latin typeface="+mn-lt"/>
                        <a:ea typeface="+mn-ea"/>
                        <a:cs typeface="+mn-cs"/>
                      </a:endParaRPr>
                    </a:p>
                  </a:txBody>
                  <a:tcPr marL="68580" marR="68580" marT="0" marB="0"/>
                </a:tc>
              </a:tr>
              <a:tr h="99000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dk1"/>
                          </a:solidFill>
                          <a:latin typeface="+mn-lt"/>
                          <a:ea typeface="+mn-ea"/>
                          <a:cs typeface="+mn-cs"/>
                        </a:rPr>
                        <a:t>Right Outer Join</a:t>
                      </a:r>
                    </a:p>
                    <a:p>
                      <a:pPr marL="0" marR="0" algn="l" defTabSz="914400" rtl="0" eaLnBrk="1" latinLnBrk="0" hangingPunct="1">
                        <a:lnSpc>
                          <a:spcPct val="115000"/>
                        </a:lnSpc>
                        <a:spcBef>
                          <a:spcPts val="0"/>
                        </a:spcBef>
                        <a:spcAft>
                          <a:spcPts val="0"/>
                        </a:spcAft>
                      </a:pP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returns all the records from the right table and returns only matching rows from the left table.</a:t>
                      </a:r>
                      <a:endParaRPr lang="en-US" sz="1800" kern="1200" dirty="0">
                        <a:solidFill>
                          <a:schemeClr val="dk1"/>
                        </a:solidFill>
                        <a:latin typeface="+mn-lt"/>
                        <a:ea typeface="+mn-ea"/>
                        <a:cs typeface="+mn-cs"/>
                      </a:endParaRPr>
                    </a:p>
                  </a:txBody>
                  <a:tcPr marL="68580" marR="68580" marT="0" marB="0"/>
                </a:tc>
              </a:tr>
              <a:tr h="1181247">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dk1"/>
                          </a:solidFill>
                          <a:latin typeface="+mn-lt"/>
                          <a:ea typeface="+mn-ea"/>
                          <a:cs typeface="+mn-cs"/>
                        </a:rPr>
                        <a:t>Full Outer Join</a:t>
                      </a:r>
                    </a:p>
                    <a:p>
                      <a:pPr marL="0" marR="0" algn="l" defTabSz="914400" rtl="0" eaLnBrk="1" latinLnBrk="0" hangingPunct="1">
                        <a:lnSpc>
                          <a:spcPct val="115000"/>
                        </a:lnSpc>
                        <a:spcBef>
                          <a:spcPts val="0"/>
                        </a:spcBef>
                        <a:spcAft>
                          <a:spcPts val="0"/>
                        </a:spcAft>
                      </a:pP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combines the results from both LEFT OUTER and RIGHT OUTER JOINS. It returns both matching and non-matching rows from the joined tables.</a:t>
                      </a:r>
                      <a:endParaRPr lang="en-US" sz="1800" kern="1200" dirty="0">
                        <a:solidFill>
                          <a:schemeClr val="dk1"/>
                        </a:solidFill>
                        <a:latin typeface="+mn-lt"/>
                        <a:ea typeface="+mn-ea"/>
                        <a:cs typeface="+mn-cs"/>
                      </a:endParaRPr>
                    </a:p>
                  </a:txBody>
                  <a:tcPr marL="68580" marR="68580" marT="0" marB="0"/>
                </a:tc>
              </a:tr>
              <a:tr h="525535">
                <a:tc>
                  <a:txBody>
                    <a:bodyPr/>
                    <a:lstStyle/>
                    <a:p>
                      <a:pPr marL="0" marR="0" algn="l" defTabSz="914400" rtl="0" eaLnBrk="1" latinLnBrk="0" hangingPunct="1">
                        <a:lnSpc>
                          <a:spcPct val="115000"/>
                        </a:lnSpc>
                        <a:spcBef>
                          <a:spcPts val="0"/>
                        </a:spcBef>
                        <a:spcAft>
                          <a:spcPts val="0"/>
                        </a:spcAft>
                      </a:pP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endParaRPr lang="en-US" sz="1800" kern="1200" dirty="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a:bodyPr>
          <a:lstStyle/>
          <a:p>
            <a:r>
              <a:rPr lang="en-US" sz="2800" dirty="0" smtClean="0"/>
              <a:t>Joins</a:t>
            </a:r>
            <a:endParaRPr lang="en-US" sz="2800" dirty="0"/>
          </a:p>
        </p:txBody>
      </p:sp>
      <p:graphicFrame>
        <p:nvGraphicFramePr>
          <p:cNvPr id="4" name="Content Placeholder 3"/>
          <p:cNvGraphicFramePr>
            <a:graphicFrameLocks noGrp="1"/>
          </p:cNvGraphicFramePr>
          <p:nvPr>
            <p:ph idx="1"/>
          </p:nvPr>
        </p:nvGraphicFramePr>
        <p:xfrm>
          <a:off x="457200" y="761999"/>
          <a:ext cx="8229600" cy="5572420"/>
        </p:xfrm>
        <a:graphic>
          <a:graphicData uri="http://schemas.openxmlformats.org/drawingml/2006/table">
            <a:tbl>
              <a:tblPr firstRow="1" bandRow="1">
                <a:tableStyleId>{5C22544A-7EE6-4342-B048-85BDC9FD1C3A}</a:tableStyleId>
              </a:tblPr>
              <a:tblGrid>
                <a:gridCol w="1981200"/>
                <a:gridCol w="6248400"/>
              </a:tblGrid>
              <a:tr h="381174">
                <a:tc>
                  <a:txBody>
                    <a:bodyPr/>
                    <a:lstStyle/>
                    <a:p>
                      <a:pPr marL="0" marR="0" algn="ctr" defTabSz="914400" rtl="0" eaLnBrk="1" latinLnBrk="0" hangingPunct="1">
                        <a:lnSpc>
                          <a:spcPct val="115000"/>
                        </a:lnSpc>
                        <a:spcBef>
                          <a:spcPts val="0"/>
                        </a:spcBef>
                        <a:spcAft>
                          <a:spcPts val="0"/>
                        </a:spcAft>
                      </a:pPr>
                      <a:r>
                        <a:rPr lang="en-US" sz="1600" b="1" kern="1200" dirty="0" smtClean="0">
                          <a:solidFill>
                            <a:srgbClr val="FFFF00"/>
                          </a:solidFill>
                          <a:latin typeface="Verdana"/>
                          <a:ea typeface="Times New Roman"/>
                          <a:cs typeface="Calibri"/>
                        </a:rPr>
                        <a:t>Joins</a:t>
                      </a:r>
                      <a:endParaRPr lang="en-US" sz="1600" b="1" kern="1200" dirty="0">
                        <a:solidFill>
                          <a:srgbClr val="FFFF00"/>
                        </a:solidFill>
                        <a:latin typeface="Verdana"/>
                        <a:ea typeface="Times New Roman"/>
                        <a:cs typeface="Calibri"/>
                      </a:endParaRPr>
                    </a:p>
                  </a:txBody>
                  <a:tcPr marL="68580" marR="68580" marT="0" marB="0"/>
                </a:tc>
                <a:tc>
                  <a:txBody>
                    <a:bodyPr/>
                    <a:lstStyle/>
                    <a:p>
                      <a:pPr marL="0" marR="0" algn="ctr">
                        <a:lnSpc>
                          <a:spcPct val="115000"/>
                        </a:lnSpc>
                        <a:spcBef>
                          <a:spcPts val="0"/>
                        </a:spcBef>
                        <a:spcAft>
                          <a:spcPts val="0"/>
                        </a:spcAft>
                      </a:pPr>
                      <a:r>
                        <a:rPr lang="en-US" sz="1600" b="1" dirty="0" smtClean="0">
                          <a:solidFill>
                            <a:srgbClr val="FFFF00"/>
                          </a:solidFill>
                          <a:latin typeface="Verdana"/>
                          <a:ea typeface="Times New Roman"/>
                          <a:cs typeface="Calibri"/>
                        </a:rPr>
                        <a:t>Definition</a:t>
                      </a:r>
                      <a:endParaRPr lang="en-US" sz="1600" dirty="0">
                        <a:solidFill>
                          <a:srgbClr val="FFFF00"/>
                        </a:solidFill>
                        <a:latin typeface="Calibri"/>
                        <a:ea typeface="Calibri"/>
                        <a:cs typeface="Times New Roman"/>
                      </a:endParaRPr>
                    </a:p>
                  </a:txBody>
                  <a:tcPr marL="68580" marR="68580" marT="0" marB="0"/>
                </a:tc>
              </a:tr>
              <a:tr h="127829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b="0" i="0" kern="1200" dirty="0" smtClean="0">
                          <a:solidFill>
                            <a:schemeClr val="dk1"/>
                          </a:solidFill>
                          <a:latin typeface="+mn-lt"/>
                          <a:ea typeface="+mn-ea"/>
                          <a:cs typeface="+mn-cs"/>
                        </a:rPr>
                        <a:t>Cross Join (Cartesian Product Join)</a:t>
                      </a:r>
                    </a:p>
                    <a:p>
                      <a:pPr marL="0" marR="0" algn="l" defTabSz="914400" rtl="0" eaLnBrk="1" latinLnBrk="0" hangingPunct="1">
                        <a:lnSpc>
                          <a:spcPct val="115000"/>
                        </a:lnSpc>
                        <a:spcBef>
                          <a:spcPts val="0"/>
                        </a:spcBef>
                        <a:spcAft>
                          <a:spcPts val="0"/>
                        </a:spcAft>
                      </a:pP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joins every row from the left table to every row from the right table.</a:t>
                      </a:r>
                      <a:endParaRPr lang="en-US" sz="1800" kern="1200" dirty="0">
                        <a:solidFill>
                          <a:schemeClr val="dk1"/>
                        </a:solidFill>
                        <a:latin typeface="+mn-lt"/>
                        <a:ea typeface="+mn-ea"/>
                        <a:cs typeface="+mn-cs"/>
                      </a:endParaRPr>
                    </a:p>
                  </a:txBody>
                  <a:tcPr marL="68580" marR="68580" marT="0" marB="0"/>
                </a:tc>
              </a:tr>
              <a:tr h="1621691">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Merge Join</a:t>
                      </a: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buFont typeface="Wingdings" pitchFamily="2" charset="2"/>
                        <a:buNone/>
                      </a:pPr>
                      <a:r>
                        <a:rPr lang="en-US" sz="1800" b="0" i="0" kern="1200" dirty="0" smtClean="0">
                          <a:solidFill>
                            <a:schemeClr val="dk1"/>
                          </a:solidFill>
                          <a:latin typeface="+mn-lt"/>
                          <a:ea typeface="+mn-ea"/>
                          <a:cs typeface="+mn-cs"/>
                        </a:rPr>
                        <a:t>Merge join is a concept in which rows to be joined must be present in same AMP. If the rows to be joined are not on the same AMP, Teradata will either redistribute the data or duplicate the data in spool to make that happen based on row hash of the columns involved in the joins WHERE Clause.</a:t>
                      </a:r>
                      <a:endParaRPr lang="en-US" sz="1800" kern="1200" dirty="0">
                        <a:solidFill>
                          <a:schemeClr val="dk1"/>
                        </a:solidFill>
                        <a:latin typeface="+mn-lt"/>
                        <a:ea typeface="+mn-ea"/>
                        <a:cs typeface="+mn-cs"/>
                      </a:endParaRPr>
                    </a:p>
                  </a:txBody>
                  <a:tcPr marL="68580" marR="68580" marT="0" marB="0"/>
                </a:tc>
              </a:tr>
              <a:tr h="1946030">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Nested Join</a:t>
                      </a: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Nested Join is one of the most precise join plans   suggested by Optimizer .Nested Join works on UPI/USI used in Join statement and is used to retrieve the single row from first table . It then checks for one more matching rows in second table based on being used in the join using an index (primary or secondary) and returns the matching results.</a:t>
                      </a:r>
                      <a:endParaRPr lang="en-US" sz="1800" kern="1200" dirty="0">
                        <a:solidFill>
                          <a:schemeClr val="dk1"/>
                        </a:solidFill>
                        <a:latin typeface="+mn-lt"/>
                        <a:ea typeface="+mn-ea"/>
                        <a:cs typeface="+mn-cs"/>
                      </a:endParaRPr>
                    </a:p>
                  </a:txBody>
                  <a:tcPr marL="68580" marR="68580" marT="0" marB="0"/>
                </a:tc>
              </a:tr>
              <a:tr h="345235">
                <a:tc>
                  <a:txBody>
                    <a:bodyPr/>
                    <a:lstStyle/>
                    <a:p>
                      <a:pPr marL="0" marR="0" algn="l" defTabSz="914400" rtl="0" eaLnBrk="1" latinLnBrk="0" hangingPunct="1">
                        <a:lnSpc>
                          <a:spcPct val="115000"/>
                        </a:lnSpc>
                        <a:spcBef>
                          <a:spcPts val="0"/>
                        </a:spcBef>
                        <a:spcAft>
                          <a:spcPts val="0"/>
                        </a:spcAft>
                      </a:pP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endParaRPr lang="en-US" sz="1800" kern="1200" dirty="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a:bodyPr>
          <a:lstStyle/>
          <a:p>
            <a:r>
              <a:rPr lang="en-US" sz="2800" dirty="0" smtClean="0"/>
              <a:t>Joins</a:t>
            </a:r>
            <a:endParaRPr lang="en-US" sz="2800" dirty="0"/>
          </a:p>
        </p:txBody>
      </p:sp>
      <p:graphicFrame>
        <p:nvGraphicFramePr>
          <p:cNvPr id="4" name="Content Placeholder 3"/>
          <p:cNvGraphicFramePr>
            <a:graphicFrameLocks noGrp="1"/>
          </p:cNvGraphicFramePr>
          <p:nvPr>
            <p:ph idx="1"/>
          </p:nvPr>
        </p:nvGraphicFramePr>
        <p:xfrm>
          <a:off x="457200" y="762000"/>
          <a:ext cx="8229600" cy="5684714"/>
        </p:xfrm>
        <a:graphic>
          <a:graphicData uri="http://schemas.openxmlformats.org/drawingml/2006/table">
            <a:tbl>
              <a:tblPr firstRow="1" bandRow="1">
                <a:tableStyleId>{5C22544A-7EE6-4342-B048-85BDC9FD1C3A}</a:tableStyleId>
              </a:tblPr>
              <a:tblGrid>
                <a:gridCol w="1981200"/>
                <a:gridCol w="6248400"/>
              </a:tblGrid>
              <a:tr h="268312">
                <a:tc>
                  <a:txBody>
                    <a:bodyPr/>
                    <a:lstStyle/>
                    <a:p>
                      <a:pPr marL="0" marR="0" algn="ctr" defTabSz="914400" rtl="0" eaLnBrk="1" latinLnBrk="0" hangingPunct="1">
                        <a:lnSpc>
                          <a:spcPct val="115000"/>
                        </a:lnSpc>
                        <a:spcBef>
                          <a:spcPts val="0"/>
                        </a:spcBef>
                        <a:spcAft>
                          <a:spcPts val="0"/>
                        </a:spcAft>
                      </a:pPr>
                      <a:r>
                        <a:rPr lang="en-US" sz="1600" b="1" kern="1200" dirty="0" smtClean="0">
                          <a:solidFill>
                            <a:srgbClr val="FFFF00"/>
                          </a:solidFill>
                          <a:latin typeface="Verdana"/>
                          <a:ea typeface="Times New Roman"/>
                          <a:cs typeface="Calibri"/>
                        </a:rPr>
                        <a:t>Joins</a:t>
                      </a:r>
                      <a:endParaRPr lang="en-US" sz="1600" b="1" kern="1200" dirty="0">
                        <a:solidFill>
                          <a:srgbClr val="FFFF00"/>
                        </a:solidFill>
                        <a:latin typeface="Verdana"/>
                        <a:ea typeface="Times New Roman"/>
                        <a:cs typeface="Calibri"/>
                      </a:endParaRPr>
                    </a:p>
                  </a:txBody>
                  <a:tcPr marL="68580" marR="68580" marT="0" marB="0"/>
                </a:tc>
                <a:tc>
                  <a:txBody>
                    <a:bodyPr/>
                    <a:lstStyle/>
                    <a:p>
                      <a:pPr marL="0" marR="0" algn="ctr">
                        <a:lnSpc>
                          <a:spcPct val="115000"/>
                        </a:lnSpc>
                        <a:spcBef>
                          <a:spcPts val="0"/>
                        </a:spcBef>
                        <a:spcAft>
                          <a:spcPts val="0"/>
                        </a:spcAft>
                      </a:pPr>
                      <a:r>
                        <a:rPr lang="en-US" sz="1600" b="1" dirty="0" smtClean="0">
                          <a:solidFill>
                            <a:srgbClr val="FFFF00"/>
                          </a:solidFill>
                          <a:latin typeface="Verdana"/>
                          <a:ea typeface="Times New Roman"/>
                          <a:cs typeface="Calibri"/>
                        </a:rPr>
                        <a:t>Definition</a:t>
                      </a:r>
                      <a:endParaRPr lang="en-US" sz="1600" dirty="0">
                        <a:solidFill>
                          <a:srgbClr val="FFFF00"/>
                        </a:solidFill>
                        <a:latin typeface="Calibri"/>
                        <a:ea typeface="Calibri"/>
                        <a:cs typeface="Times New Roman"/>
                      </a:endParaRPr>
                    </a:p>
                  </a:txBody>
                  <a:tcPr marL="68580" marR="68580" marT="0" marB="0"/>
                </a:tc>
              </a:tr>
              <a:tr h="3715455">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Hash Join</a:t>
                      </a:r>
                      <a:endParaRPr lang="en-US" sz="18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Hash join is one of the plans suggested by Optimizer based on joining conditions. We can say Hash Join to be close relative of Merge based on its functionality. In case of merge join, joining would happen in same amp.   In Hash Join, one or both tables which are on same amp are fit completely inside the AMP's Memory   . Amp chooses to hold small tables in its memory for joins happening on ROW hash</a:t>
                      </a:r>
                    </a:p>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Advantage:</a:t>
                      </a:r>
                    </a:p>
                    <a:p>
                      <a:r>
                        <a:rPr lang="en-US" sz="1800" b="0" i="0" kern="1200" dirty="0" smtClean="0">
                          <a:solidFill>
                            <a:schemeClr val="dk1"/>
                          </a:solidFill>
                          <a:latin typeface="+mn-lt"/>
                          <a:ea typeface="+mn-ea"/>
                          <a:cs typeface="+mn-cs"/>
                        </a:rPr>
                        <a:t>1. They are faster than Merge joins since the large table doesn’t need to be sorted.</a:t>
                      </a:r>
                    </a:p>
                    <a:p>
                      <a:r>
                        <a:rPr lang="en-US" sz="1800" b="0" i="0" kern="1200" dirty="0" smtClean="0">
                          <a:solidFill>
                            <a:schemeClr val="dk1"/>
                          </a:solidFill>
                          <a:latin typeface="+mn-lt"/>
                          <a:ea typeface="+mn-ea"/>
                          <a:cs typeface="+mn-cs"/>
                        </a:rPr>
                        <a:t>2. Since the join happening b/w table in AMP memory and table in unsorted spool, it happens so quickly.</a:t>
                      </a:r>
                      <a:endParaRPr lang="en-US" sz="1800" kern="1200" dirty="0">
                        <a:solidFill>
                          <a:schemeClr val="dk1"/>
                        </a:solidFill>
                        <a:latin typeface="+mn-lt"/>
                        <a:ea typeface="+mn-ea"/>
                        <a:cs typeface="+mn-cs"/>
                      </a:endParaRPr>
                    </a:p>
                  </a:txBody>
                  <a:tcPr marL="68580" marR="68580" marT="0" marB="0"/>
                </a:tc>
              </a:tr>
              <a:tr h="1688843">
                <a:tc>
                  <a:txBody>
                    <a:bodyPr/>
                    <a:lstStyle/>
                    <a:p>
                      <a:pPr marL="0" marR="0" algn="l" defTabSz="914400" rtl="0" eaLnBrk="1" latinLnBrk="0" hangingPunct="1">
                        <a:lnSpc>
                          <a:spcPct val="115000"/>
                        </a:lnSpc>
                        <a:spcBef>
                          <a:spcPts val="0"/>
                        </a:spcBef>
                        <a:spcAft>
                          <a:spcPts val="0"/>
                        </a:spcAft>
                      </a:pPr>
                      <a:r>
                        <a:rPr lang="en-US" sz="1800" b="0" i="0" kern="1200" dirty="0" smtClean="0">
                          <a:solidFill>
                            <a:schemeClr val="dk1"/>
                          </a:solidFill>
                          <a:latin typeface="+mn-lt"/>
                          <a:ea typeface="+mn-ea"/>
                          <a:cs typeface="+mn-cs"/>
                        </a:rPr>
                        <a:t>Exclusion Join</a:t>
                      </a:r>
                      <a:endParaRPr lang="en-US" sz="1800" kern="1200" dirty="0" smtClean="0">
                        <a:solidFill>
                          <a:schemeClr val="dk1"/>
                        </a:solidFill>
                        <a:latin typeface="+mn-lt"/>
                        <a:ea typeface="+mn-ea"/>
                        <a:cs typeface="+mn-cs"/>
                      </a:endParaRPr>
                    </a:p>
                  </a:txBody>
                  <a:tcPr marL="68580" marR="68580" marT="0" marB="0"/>
                </a:tc>
                <a:tc>
                  <a:txBody>
                    <a:bodyPr/>
                    <a:lstStyle/>
                    <a:p>
                      <a:r>
                        <a:rPr lang="en-US" sz="1800" b="0" i="0" kern="1200" dirty="0" smtClean="0">
                          <a:solidFill>
                            <a:schemeClr val="dk1"/>
                          </a:solidFill>
                          <a:latin typeface="+mn-lt"/>
                          <a:ea typeface="+mn-ea"/>
                          <a:cs typeface="+mn-cs"/>
                        </a:rPr>
                        <a:t>These type of joins are suggested by optimizer when following are used in the queries</a:t>
                      </a:r>
                    </a:p>
                    <a:p>
                      <a:r>
                        <a:rPr lang="en-US" sz="1800" b="0" i="0" kern="1200" dirty="0" smtClean="0">
                          <a:solidFill>
                            <a:schemeClr val="dk1"/>
                          </a:solidFill>
                          <a:latin typeface="+mn-lt"/>
                          <a:ea typeface="+mn-ea"/>
                          <a:cs typeface="+mn-cs"/>
                        </a:rPr>
                        <a:t>- NOT IN</a:t>
                      </a:r>
                    </a:p>
                    <a:p>
                      <a:r>
                        <a:rPr lang="en-US" sz="1800" b="0" i="0" kern="1200" dirty="0" smtClean="0">
                          <a:solidFill>
                            <a:schemeClr val="dk1"/>
                          </a:solidFill>
                          <a:latin typeface="+mn-lt"/>
                          <a:ea typeface="+mn-ea"/>
                          <a:cs typeface="+mn-cs"/>
                        </a:rPr>
                        <a:t>- EXCEPT</a:t>
                      </a:r>
                    </a:p>
                    <a:p>
                      <a:r>
                        <a:rPr lang="en-US" sz="1800" b="0" i="0" kern="1200" dirty="0" smtClean="0">
                          <a:solidFill>
                            <a:schemeClr val="dk1"/>
                          </a:solidFill>
                          <a:latin typeface="+mn-lt"/>
                          <a:ea typeface="+mn-ea"/>
                          <a:cs typeface="+mn-cs"/>
                        </a:rPr>
                        <a:t>- MINUS</a:t>
                      </a:r>
                    </a:p>
                    <a:p>
                      <a:r>
                        <a:rPr lang="en-US" sz="1800" b="0" i="0" kern="1200" dirty="0" smtClean="0">
                          <a:solidFill>
                            <a:schemeClr val="dk1"/>
                          </a:solidFill>
                          <a:latin typeface="+mn-lt"/>
                          <a:ea typeface="+mn-ea"/>
                          <a:cs typeface="+mn-cs"/>
                        </a:rPr>
                        <a:t>- SET subtraction operations</a:t>
                      </a:r>
                      <a:endParaRPr lang="en-US" sz="1800" kern="1200" dirty="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800" dirty="0" smtClean="0"/>
              <a:t>JOINS  --- Syntax</a:t>
            </a:r>
            <a:endParaRPr lang="en-US" sz="2800" dirty="0"/>
          </a:p>
        </p:txBody>
      </p:sp>
      <p:graphicFrame>
        <p:nvGraphicFramePr>
          <p:cNvPr id="4" name="Content Placeholder 3"/>
          <p:cNvGraphicFramePr>
            <a:graphicFrameLocks noGrp="1"/>
          </p:cNvGraphicFramePr>
          <p:nvPr>
            <p:ph idx="1"/>
          </p:nvPr>
        </p:nvGraphicFramePr>
        <p:xfrm>
          <a:off x="457200" y="914399"/>
          <a:ext cx="8382000" cy="5518001"/>
        </p:xfrm>
        <a:graphic>
          <a:graphicData uri="http://schemas.openxmlformats.org/drawingml/2006/table">
            <a:tbl>
              <a:tblPr firstRow="1" bandRow="1">
                <a:tableStyleId>{5C22544A-7EE6-4342-B048-85BDC9FD1C3A}</a:tableStyleId>
              </a:tblPr>
              <a:tblGrid>
                <a:gridCol w="2173111"/>
                <a:gridCol w="6208889"/>
              </a:tblGrid>
              <a:tr h="580241">
                <a:tc>
                  <a:txBody>
                    <a:bodyPr/>
                    <a:lstStyle/>
                    <a:p>
                      <a:pPr marL="0" marR="0" algn="ctr">
                        <a:lnSpc>
                          <a:spcPct val="115000"/>
                        </a:lnSpc>
                        <a:spcBef>
                          <a:spcPts val="0"/>
                        </a:spcBef>
                        <a:spcAft>
                          <a:spcPts val="0"/>
                        </a:spcAft>
                      </a:pPr>
                      <a:r>
                        <a:rPr lang="en-US" sz="2400" b="1" dirty="0" smtClean="0">
                          <a:solidFill>
                            <a:srgbClr val="FFFF00"/>
                          </a:solidFill>
                          <a:latin typeface="Verdana"/>
                          <a:ea typeface="Times New Roman"/>
                          <a:cs typeface="Calibri"/>
                        </a:rPr>
                        <a:t>Joins</a:t>
                      </a:r>
                      <a:endParaRPr lang="en-US" sz="2400" dirty="0">
                        <a:solidFill>
                          <a:srgbClr val="FFFF00"/>
                        </a:solidFill>
                        <a:latin typeface="Calibri"/>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2400" b="1" kern="1200" dirty="0" smtClean="0">
                          <a:solidFill>
                            <a:srgbClr val="FFFF00"/>
                          </a:solidFill>
                          <a:latin typeface="Verdana"/>
                          <a:ea typeface="Times New Roman"/>
                          <a:cs typeface="Calibri"/>
                        </a:rPr>
                        <a:t>Syntax</a:t>
                      </a:r>
                      <a:endParaRPr lang="en-US" sz="2400" b="1" kern="1200" dirty="0">
                        <a:solidFill>
                          <a:srgbClr val="FFFF00"/>
                        </a:solidFill>
                        <a:latin typeface="Verdana"/>
                        <a:ea typeface="Times New Roman"/>
                        <a:cs typeface="Calibri"/>
                      </a:endParaRPr>
                    </a:p>
                  </a:txBody>
                  <a:tcPr marL="68580" marR="68580" marT="0" marB="0"/>
                </a:tc>
              </a:tr>
              <a:tr h="1143000">
                <a:tc>
                  <a:txBody>
                    <a:bodyPr/>
                    <a:lstStyle/>
                    <a:p>
                      <a:pPr marL="0" marR="0" algn="l" defTabSz="914400" rtl="0" eaLnBrk="1" latinLnBrk="0" hangingPunct="1">
                        <a:lnSpc>
                          <a:spcPct val="115000"/>
                        </a:lnSpc>
                        <a:spcBef>
                          <a:spcPts val="0"/>
                        </a:spcBef>
                        <a:spcAft>
                          <a:spcPts val="0"/>
                        </a:spcAft>
                      </a:pPr>
                      <a:r>
                        <a:rPr lang="en-US" sz="2000" kern="1200" dirty="0" smtClean="0">
                          <a:solidFill>
                            <a:schemeClr val="dk1"/>
                          </a:solidFill>
                          <a:latin typeface="+mn-lt"/>
                          <a:ea typeface="+mn-ea"/>
                          <a:cs typeface="+mn-cs"/>
                        </a:rPr>
                        <a:t>Inner</a:t>
                      </a:r>
                      <a:r>
                        <a:rPr lang="en-US" sz="2000" kern="1200" baseline="0" dirty="0" smtClean="0">
                          <a:solidFill>
                            <a:schemeClr val="dk1"/>
                          </a:solidFill>
                          <a:latin typeface="+mn-lt"/>
                          <a:ea typeface="+mn-ea"/>
                          <a:cs typeface="+mn-cs"/>
                        </a:rPr>
                        <a:t> Join</a:t>
                      </a:r>
                      <a:endParaRPr lang="en-US" sz="20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2000" dirty="0" smtClean="0"/>
                        <a:t>SELECT </a:t>
                      </a:r>
                      <a:r>
                        <a:rPr lang="en-US" sz="2000" dirty="0" err="1" smtClean="0"/>
                        <a:t>Emp</a:t>
                      </a:r>
                      <a:r>
                        <a:rPr lang="en-US" sz="2000" kern="1200" dirty="0" err="1" smtClean="0">
                          <a:solidFill>
                            <a:schemeClr val="dk1"/>
                          </a:solidFill>
                          <a:latin typeface="+mn-lt"/>
                          <a:ea typeface="+mn-ea"/>
                          <a:cs typeface="+mn-cs"/>
                        </a:rPr>
                        <a:t>.EmployeeNo</a:t>
                      </a:r>
                      <a:r>
                        <a:rPr lang="en-US" sz="2000" kern="1200" dirty="0" smtClean="0">
                          <a:solidFill>
                            <a:schemeClr val="dk1"/>
                          </a:solidFill>
                          <a:latin typeface="+mn-lt"/>
                          <a:ea typeface="+mn-ea"/>
                          <a:cs typeface="+mn-cs"/>
                        </a:rPr>
                        <a:t>,</a:t>
                      </a:r>
                      <a:r>
                        <a:rPr lang="en-US" sz="2000" dirty="0" smtClean="0"/>
                        <a:t> </a:t>
                      </a:r>
                    </a:p>
                    <a:p>
                      <a:pPr marL="0" marR="0" algn="l" defTabSz="914400" rtl="0" eaLnBrk="1" latinLnBrk="0" hangingPunct="1">
                        <a:lnSpc>
                          <a:spcPct val="115000"/>
                        </a:lnSpc>
                        <a:spcBef>
                          <a:spcPts val="0"/>
                        </a:spcBef>
                        <a:spcAft>
                          <a:spcPts val="0"/>
                        </a:spcAft>
                      </a:pPr>
                      <a:r>
                        <a:rPr lang="en-US" sz="2000" dirty="0" err="1" smtClean="0"/>
                        <a:t>Emp</a:t>
                      </a:r>
                      <a:r>
                        <a:rPr lang="en-US" sz="2000" kern="1200" dirty="0" err="1" smtClean="0">
                          <a:solidFill>
                            <a:schemeClr val="dk1"/>
                          </a:solidFill>
                          <a:latin typeface="+mn-lt"/>
                          <a:ea typeface="+mn-ea"/>
                          <a:cs typeface="+mn-cs"/>
                        </a:rPr>
                        <a:t>.DepartmentNo</a:t>
                      </a:r>
                      <a:r>
                        <a:rPr lang="en-US" sz="2000" kern="1200" dirty="0" smtClean="0">
                          <a:solidFill>
                            <a:schemeClr val="dk1"/>
                          </a:solidFill>
                          <a:latin typeface="+mn-lt"/>
                          <a:ea typeface="+mn-ea"/>
                          <a:cs typeface="+mn-cs"/>
                        </a:rPr>
                        <a:t>,</a:t>
                      </a:r>
                      <a:r>
                        <a:rPr lang="en-US" sz="2000" dirty="0" smtClean="0"/>
                        <a:t> </a:t>
                      </a:r>
                    </a:p>
                    <a:p>
                      <a:pPr marL="0" marR="0" algn="l" defTabSz="914400" rtl="0" eaLnBrk="1" latinLnBrk="0" hangingPunct="1">
                        <a:lnSpc>
                          <a:spcPct val="115000"/>
                        </a:lnSpc>
                        <a:spcBef>
                          <a:spcPts val="0"/>
                        </a:spcBef>
                        <a:spcAft>
                          <a:spcPts val="0"/>
                        </a:spcAft>
                      </a:pPr>
                      <a:r>
                        <a:rPr lang="en-US" sz="2000" kern="1200" dirty="0" err="1" smtClean="0">
                          <a:solidFill>
                            <a:schemeClr val="dk1"/>
                          </a:solidFill>
                          <a:latin typeface="+mn-lt"/>
                          <a:ea typeface="+mn-ea"/>
                          <a:cs typeface="+mn-cs"/>
                        </a:rPr>
                        <a:t>Sal.NetPay</a:t>
                      </a:r>
                      <a:r>
                        <a:rPr lang="en-US" sz="2000" dirty="0" smtClean="0"/>
                        <a:t> </a:t>
                      </a:r>
                    </a:p>
                    <a:p>
                      <a:pPr marL="0" marR="0" algn="l" defTabSz="914400" rtl="0" eaLnBrk="1" latinLnBrk="0" hangingPunct="1">
                        <a:lnSpc>
                          <a:spcPct val="115000"/>
                        </a:lnSpc>
                        <a:spcBef>
                          <a:spcPts val="0"/>
                        </a:spcBef>
                        <a:spcAft>
                          <a:spcPts val="0"/>
                        </a:spcAft>
                      </a:pPr>
                      <a:r>
                        <a:rPr lang="en-US" sz="2000" dirty="0" smtClean="0"/>
                        <a:t>FROM </a:t>
                      </a:r>
                      <a:r>
                        <a:rPr lang="en-US" sz="2000" b="0" i="0" kern="1200" dirty="0" smtClean="0">
                          <a:solidFill>
                            <a:schemeClr val="dk1"/>
                          </a:solidFill>
                          <a:effectLst/>
                          <a:latin typeface="+mn-lt"/>
                          <a:ea typeface="+mn-ea"/>
                          <a:cs typeface="+mn-cs"/>
                        </a:rPr>
                        <a:t>testdb1.</a:t>
                      </a:r>
                      <a:r>
                        <a:rPr lang="en-US" sz="2000" kern="1200" dirty="0" smtClean="0">
                          <a:solidFill>
                            <a:schemeClr val="dk1"/>
                          </a:solidFill>
                          <a:latin typeface="+mn-lt"/>
                          <a:ea typeface="+mn-ea"/>
                          <a:cs typeface="+mn-cs"/>
                        </a:rPr>
                        <a:t>Employee</a:t>
                      </a:r>
                      <a:r>
                        <a:rPr lang="en-US" sz="2000" dirty="0" smtClean="0"/>
                        <a:t> </a:t>
                      </a:r>
                      <a:r>
                        <a:rPr lang="en-US" sz="2000" dirty="0" err="1" smtClean="0"/>
                        <a:t>Emp</a:t>
                      </a:r>
                      <a:r>
                        <a:rPr lang="en-US" sz="2000" dirty="0" smtClean="0"/>
                        <a:t> </a:t>
                      </a:r>
                    </a:p>
                    <a:p>
                      <a:pPr marL="0" marR="0" algn="l" defTabSz="914400" rtl="0" eaLnBrk="1" latinLnBrk="0" hangingPunct="1">
                        <a:lnSpc>
                          <a:spcPct val="115000"/>
                        </a:lnSpc>
                        <a:spcBef>
                          <a:spcPts val="0"/>
                        </a:spcBef>
                        <a:spcAft>
                          <a:spcPts val="0"/>
                        </a:spcAft>
                      </a:pPr>
                      <a:r>
                        <a:rPr lang="en-US" sz="2000" dirty="0" smtClean="0"/>
                        <a:t>INNER JOIN</a:t>
                      </a:r>
                    </a:p>
                    <a:p>
                      <a:pPr marL="0" marR="0" algn="l" defTabSz="914400" rtl="0" eaLnBrk="1" latinLnBrk="0" hangingPunct="1">
                        <a:lnSpc>
                          <a:spcPct val="115000"/>
                        </a:lnSpc>
                        <a:spcBef>
                          <a:spcPts val="0"/>
                        </a:spcBef>
                        <a:spcAft>
                          <a:spcPts val="0"/>
                        </a:spcAft>
                      </a:pPr>
                      <a:r>
                        <a:rPr lang="en-US" sz="2000" dirty="0" smtClean="0"/>
                        <a:t> </a:t>
                      </a:r>
                      <a:r>
                        <a:rPr lang="en-US" sz="2000" b="0" i="0" kern="1200" dirty="0" smtClean="0">
                          <a:solidFill>
                            <a:schemeClr val="dk1"/>
                          </a:solidFill>
                          <a:effectLst/>
                          <a:latin typeface="+mn-lt"/>
                          <a:ea typeface="+mn-ea"/>
                          <a:cs typeface="+mn-cs"/>
                        </a:rPr>
                        <a:t>testdb1.Emp</a:t>
                      </a:r>
                      <a:r>
                        <a:rPr lang="en-US" sz="2000" kern="1200" dirty="0" smtClean="0">
                          <a:solidFill>
                            <a:schemeClr val="dk1"/>
                          </a:solidFill>
                          <a:latin typeface="+mn-lt"/>
                          <a:ea typeface="+mn-ea"/>
                          <a:cs typeface="+mn-cs"/>
                        </a:rPr>
                        <a:t>Salary</a:t>
                      </a:r>
                      <a:r>
                        <a:rPr lang="en-US" sz="2000" dirty="0" smtClean="0"/>
                        <a:t> Sal</a:t>
                      </a:r>
                    </a:p>
                    <a:p>
                      <a:pPr marL="0" marR="0" algn="l" defTabSz="914400" rtl="0" eaLnBrk="1" latinLnBrk="0" hangingPunct="1">
                        <a:lnSpc>
                          <a:spcPct val="115000"/>
                        </a:lnSpc>
                        <a:spcBef>
                          <a:spcPts val="0"/>
                        </a:spcBef>
                        <a:spcAft>
                          <a:spcPts val="0"/>
                        </a:spcAft>
                      </a:pPr>
                      <a:r>
                        <a:rPr lang="en-US" sz="2000" dirty="0" smtClean="0"/>
                        <a:t>ON </a:t>
                      </a:r>
                      <a:r>
                        <a:rPr lang="en-US" sz="2000" dirty="0" err="1" smtClean="0"/>
                        <a:t>Emp</a:t>
                      </a:r>
                      <a:r>
                        <a:rPr lang="en-US" sz="2000" kern="1200" dirty="0" err="1" smtClean="0">
                          <a:solidFill>
                            <a:schemeClr val="dk1"/>
                          </a:solidFill>
                          <a:latin typeface="+mn-lt"/>
                          <a:ea typeface="+mn-ea"/>
                          <a:cs typeface="+mn-cs"/>
                        </a:rPr>
                        <a:t>.EmployeeNo</a:t>
                      </a:r>
                      <a:r>
                        <a:rPr lang="en-US" sz="2000" dirty="0" smtClean="0"/>
                        <a:t> </a:t>
                      </a:r>
                      <a:r>
                        <a:rPr lang="en-US" sz="2000" kern="1200" dirty="0" smtClean="0">
                          <a:solidFill>
                            <a:schemeClr val="dk1"/>
                          </a:solidFill>
                          <a:latin typeface="+mn-lt"/>
                          <a:ea typeface="+mn-ea"/>
                          <a:cs typeface="+mn-cs"/>
                        </a:rPr>
                        <a:t>=</a:t>
                      </a:r>
                      <a:r>
                        <a:rPr lang="en-US" sz="2000" dirty="0" smtClean="0"/>
                        <a:t> </a:t>
                      </a:r>
                      <a:r>
                        <a:rPr lang="en-US" sz="2000" dirty="0" err="1" smtClean="0"/>
                        <a:t>Sal</a:t>
                      </a:r>
                      <a:r>
                        <a:rPr lang="en-US" sz="2000" kern="1200" dirty="0" err="1" smtClean="0">
                          <a:solidFill>
                            <a:schemeClr val="dk1"/>
                          </a:solidFill>
                          <a:latin typeface="+mn-lt"/>
                          <a:ea typeface="+mn-ea"/>
                          <a:cs typeface="+mn-cs"/>
                        </a:rPr>
                        <a:t>.EmployeeNo</a:t>
                      </a:r>
                      <a:r>
                        <a:rPr lang="en-US" sz="2000" kern="1200" dirty="0" smtClean="0">
                          <a:solidFill>
                            <a:schemeClr val="dk1"/>
                          </a:solidFill>
                          <a:latin typeface="+mn-lt"/>
                          <a:ea typeface="+mn-ea"/>
                          <a:cs typeface="+mn-cs"/>
                        </a:rPr>
                        <a:t>;</a:t>
                      </a:r>
                    </a:p>
                  </a:txBody>
                  <a:tcPr marL="68580" marR="68580" marT="0" marB="0"/>
                </a:tc>
              </a:tr>
              <a:tr h="1143000">
                <a:tc>
                  <a:txBody>
                    <a:bodyPr/>
                    <a:lstStyle/>
                    <a:p>
                      <a:pPr marL="0" marR="0" algn="l" defTabSz="914400" rtl="0" eaLnBrk="1" latinLnBrk="0" hangingPunct="1">
                        <a:lnSpc>
                          <a:spcPct val="115000"/>
                        </a:lnSpc>
                        <a:spcBef>
                          <a:spcPts val="0"/>
                        </a:spcBef>
                        <a:spcAft>
                          <a:spcPts val="0"/>
                        </a:spcAft>
                      </a:pPr>
                      <a:r>
                        <a:rPr lang="en-US" sz="2000" kern="1200" dirty="0" smtClean="0">
                          <a:solidFill>
                            <a:schemeClr val="dk1"/>
                          </a:solidFill>
                          <a:latin typeface="+mn-lt"/>
                          <a:ea typeface="+mn-ea"/>
                          <a:cs typeface="+mn-cs"/>
                        </a:rPr>
                        <a:t>Self Join</a:t>
                      </a:r>
                      <a:endParaRPr lang="en-US" sz="2000" kern="1200" dirty="0">
                        <a:solidFill>
                          <a:schemeClr val="dk1"/>
                        </a:solidFill>
                        <a:latin typeface="+mn-lt"/>
                        <a:ea typeface="+mn-ea"/>
                        <a:cs typeface="+mn-cs"/>
                      </a:endParaRPr>
                    </a:p>
                  </a:txBody>
                  <a:tcPr marL="68580" marR="68580" marT="0" marB="0"/>
                </a:tc>
                <a:tc>
                  <a:txBody>
                    <a:bodyPr/>
                    <a:lstStyle/>
                    <a:p>
                      <a:r>
                        <a:rPr lang="en-US" sz="2000" b="0" i="0" kern="1200" dirty="0" smtClean="0">
                          <a:solidFill>
                            <a:schemeClr val="dk1"/>
                          </a:solidFill>
                          <a:effectLst/>
                          <a:latin typeface="+mn-lt"/>
                          <a:ea typeface="+mn-ea"/>
                          <a:cs typeface="+mn-cs"/>
                        </a:rPr>
                        <a:t>SELECT </a:t>
                      </a:r>
                      <a:r>
                        <a:rPr lang="en-US" sz="2000" b="0" i="0" kern="1200" dirty="0" err="1" smtClean="0">
                          <a:solidFill>
                            <a:schemeClr val="dk1"/>
                          </a:solidFill>
                          <a:effectLst/>
                          <a:latin typeface="+mn-lt"/>
                          <a:ea typeface="+mn-ea"/>
                          <a:cs typeface="+mn-cs"/>
                        </a:rPr>
                        <a:t>Emp.EmployeeNO</a:t>
                      </a:r>
                      <a:r>
                        <a:rPr lang="en-US" sz="2000" b="0" i="0" kern="1200" dirty="0" smtClean="0">
                          <a:solidFill>
                            <a:schemeClr val="dk1"/>
                          </a:solidFill>
                          <a:effectLst/>
                          <a:latin typeface="+mn-lt"/>
                          <a:ea typeface="+mn-ea"/>
                          <a:cs typeface="+mn-cs"/>
                        </a:rPr>
                        <a:t>, </a:t>
                      </a:r>
                    </a:p>
                    <a:p>
                      <a:r>
                        <a:rPr lang="en-US" sz="2000" b="0" i="0" kern="1200" dirty="0" err="1" smtClean="0">
                          <a:solidFill>
                            <a:schemeClr val="dk1"/>
                          </a:solidFill>
                          <a:effectLst/>
                          <a:latin typeface="+mn-lt"/>
                          <a:ea typeface="+mn-ea"/>
                          <a:cs typeface="+mn-cs"/>
                        </a:rPr>
                        <a:t>Emp.Firstname</a:t>
                      </a:r>
                      <a:r>
                        <a:rPr lang="en-US" sz="2000" b="0" i="0" kern="1200" dirty="0" smtClean="0">
                          <a:solidFill>
                            <a:schemeClr val="dk1"/>
                          </a:solidFill>
                          <a:effectLst/>
                          <a:latin typeface="+mn-lt"/>
                          <a:ea typeface="+mn-ea"/>
                          <a:cs typeface="+mn-cs"/>
                        </a:rPr>
                        <a:t>, </a:t>
                      </a:r>
                    </a:p>
                    <a:p>
                      <a:r>
                        <a:rPr lang="en-US" sz="2000" b="0" i="0" kern="1200" dirty="0" err="1" smtClean="0">
                          <a:solidFill>
                            <a:schemeClr val="dk1"/>
                          </a:solidFill>
                          <a:effectLst/>
                          <a:latin typeface="+mn-lt"/>
                          <a:ea typeface="+mn-ea"/>
                          <a:cs typeface="+mn-cs"/>
                        </a:rPr>
                        <a:t>Dept.DepartmentNo</a:t>
                      </a:r>
                      <a:endParaRPr lang="en-US" sz="2000" b="0" i="0" kern="1200" dirty="0" smtClean="0">
                        <a:solidFill>
                          <a:schemeClr val="dk1"/>
                        </a:solidFill>
                        <a:effectLst/>
                        <a:latin typeface="+mn-lt"/>
                        <a:ea typeface="+mn-ea"/>
                        <a:cs typeface="+mn-cs"/>
                      </a:endParaRPr>
                    </a:p>
                    <a:p>
                      <a:r>
                        <a:rPr lang="en-US" sz="2000" b="0" i="0" kern="1200" dirty="0" smtClean="0">
                          <a:solidFill>
                            <a:schemeClr val="dk1"/>
                          </a:solidFill>
                          <a:effectLst/>
                          <a:latin typeface="+mn-lt"/>
                          <a:ea typeface="+mn-ea"/>
                          <a:cs typeface="+mn-cs"/>
                        </a:rPr>
                        <a:t>FROM testdb1.</a:t>
                      </a:r>
                      <a:r>
                        <a:rPr lang="en-US" sz="2000" kern="1200" dirty="0" smtClean="0">
                          <a:solidFill>
                            <a:schemeClr val="dk1"/>
                          </a:solidFill>
                          <a:latin typeface="+mn-lt"/>
                          <a:ea typeface="+mn-ea"/>
                          <a:cs typeface="+mn-cs"/>
                        </a:rPr>
                        <a:t>Employee</a:t>
                      </a:r>
                      <a:r>
                        <a:rPr lang="en-US" sz="2000" b="0" i="0" kern="1200" dirty="0" smtClean="0">
                          <a:solidFill>
                            <a:schemeClr val="dk1"/>
                          </a:solidFill>
                          <a:effectLst/>
                          <a:latin typeface="+mn-lt"/>
                          <a:ea typeface="+mn-ea"/>
                          <a:cs typeface="+mn-cs"/>
                        </a:rPr>
                        <a:t> </a:t>
                      </a:r>
                      <a:r>
                        <a:rPr lang="en-US" sz="2000" b="0" i="0" kern="1200" dirty="0" err="1" smtClean="0">
                          <a:solidFill>
                            <a:schemeClr val="dk1"/>
                          </a:solidFill>
                          <a:effectLst/>
                          <a:latin typeface="+mn-lt"/>
                          <a:ea typeface="+mn-ea"/>
                          <a:cs typeface="+mn-cs"/>
                        </a:rPr>
                        <a:t>Emp</a:t>
                      </a:r>
                      <a:endParaRPr lang="en-US" sz="2000" b="0" i="0" kern="1200" dirty="0" smtClean="0">
                        <a:solidFill>
                          <a:schemeClr val="dk1"/>
                        </a:solidFill>
                        <a:effectLst/>
                        <a:latin typeface="+mn-lt"/>
                        <a:ea typeface="+mn-ea"/>
                        <a:cs typeface="+mn-cs"/>
                      </a:endParaRPr>
                    </a:p>
                    <a:p>
                      <a:r>
                        <a:rPr lang="en-US" sz="2000" b="0" i="0" kern="1200" dirty="0" smtClean="0">
                          <a:solidFill>
                            <a:schemeClr val="dk1"/>
                          </a:solidFill>
                          <a:effectLst/>
                          <a:latin typeface="+mn-lt"/>
                          <a:ea typeface="+mn-ea"/>
                          <a:cs typeface="+mn-cs"/>
                        </a:rPr>
                        <a:t> JOIN </a:t>
                      </a:r>
                    </a:p>
                    <a:p>
                      <a:r>
                        <a:rPr lang="en-US" sz="2000" b="0" i="0" kern="1200" dirty="0" smtClean="0">
                          <a:solidFill>
                            <a:schemeClr val="dk1"/>
                          </a:solidFill>
                          <a:effectLst/>
                          <a:latin typeface="+mn-lt"/>
                          <a:ea typeface="+mn-ea"/>
                          <a:cs typeface="+mn-cs"/>
                        </a:rPr>
                        <a:t>testdb1.</a:t>
                      </a:r>
                      <a:r>
                        <a:rPr lang="en-US" sz="2000" kern="1200" dirty="0" smtClean="0">
                          <a:solidFill>
                            <a:schemeClr val="dk1"/>
                          </a:solidFill>
                          <a:latin typeface="+mn-lt"/>
                          <a:ea typeface="+mn-ea"/>
                          <a:cs typeface="+mn-cs"/>
                        </a:rPr>
                        <a:t>Employee </a:t>
                      </a:r>
                      <a:r>
                        <a:rPr lang="en-US" sz="2000" b="0" i="0" kern="1200" dirty="0" smtClean="0">
                          <a:solidFill>
                            <a:schemeClr val="dk1"/>
                          </a:solidFill>
                          <a:effectLst/>
                          <a:latin typeface="+mn-lt"/>
                          <a:ea typeface="+mn-ea"/>
                          <a:cs typeface="+mn-cs"/>
                        </a:rPr>
                        <a:t>Dept</a:t>
                      </a:r>
                    </a:p>
                    <a:p>
                      <a:r>
                        <a:rPr lang="en-US" sz="2000" b="0" i="0" kern="1200" dirty="0" smtClean="0">
                          <a:solidFill>
                            <a:schemeClr val="dk1"/>
                          </a:solidFill>
                          <a:effectLst/>
                          <a:latin typeface="+mn-lt"/>
                          <a:ea typeface="+mn-ea"/>
                          <a:cs typeface="+mn-cs"/>
                        </a:rPr>
                        <a:t>ON </a:t>
                      </a:r>
                      <a:r>
                        <a:rPr lang="en-US" sz="2000" b="0" i="0" kern="1200" dirty="0" err="1" smtClean="0">
                          <a:solidFill>
                            <a:schemeClr val="dk1"/>
                          </a:solidFill>
                          <a:effectLst/>
                          <a:latin typeface="+mn-lt"/>
                          <a:ea typeface="+mn-ea"/>
                          <a:cs typeface="+mn-cs"/>
                        </a:rPr>
                        <a:t>Emp.EmployeeNO</a:t>
                      </a:r>
                      <a:r>
                        <a:rPr lang="en-US" sz="2000" b="0" i="0" kern="1200" dirty="0" smtClean="0">
                          <a:solidFill>
                            <a:schemeClr val="dk1"/>
                          </a:solidFill>
                          <a:effectLst/>
                          <a:latin typeface="+mn-lt"/>
                          <a:ea typeface="+mn-ea"/>
                          <a:cs typeface="+mn-cs"/>
                        </a:rPr>
                        <a:t> = </a:t>
                      </a:r>
                      <a:r>
                        <a:rPr lang="en-US" sz="2000" b="0" i="0" kern="1200" dirty="0" err="1" smtClean="0">
                          <a:solidFill>
                            <a:schemeClr val="dk1"/>
                          </a:solidFill>
                          <a:effectLst/>
                          <a:latin typeface="+mn-lt"/>
                          <a:ea typeface="+mn-ea"/>
                          <a:cs typeface="+mn-cs"/>
                        </a:rPr>
                        <a:t>Dept.EmployeeNO</a:t>
                      </a:r>
                      <a:r>
                        <a:rPr lang="en-US" sz="2000" b="0" i="0" kern="1200" dirty="0" smtClean="0">
                          <a:solidFill>
                            <a:schemeClr val="dk1"/>
                          </a:solidFill>
                          <a:effectLst/>
                          <a:latin typeface="+mn-lt"/>
                          <a:ea typeface="+mn-ea"/>
                          <a:cs typeface="+mn-cs"/>
                        </a:rPr>
                        <a:t>;</a:t>
                      </a:r>
                    </a:p>
                    <a:p>
                      <a:pPr marL="0" marR="0" algn="l" defTabSz="914400" rtl="0" eaLnBrk="1" latinLnBrk="0" hangingPunct="1">
                        <a:lnSpc>
                          <a:spcPct val="115000"/>
                        </a:lnSpc>
                        <a:spcBef>
                          <a:spcPts val="0"/>
                        </a:spcBef>
                        <a:spcAft>
                          <a:spcPts val="0"/>
                        </a:spcAft>
                      </a:pPr>
                      <a:endParaRPr lang="en-US" sz="2000" kern="1200" dirty="0" smtClean="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800" dirty="0" smtClean="0"/>
              <a:t>JOINS -- Syntax</a:t>
            </a:r>
            <a:endParaRPr lang="en-US" sz="2800" dirty="0"/>
          </a:p>
        </p:txBody>
      </p:sp>
      <p:graphicFrame>
        <p:nvGraphicFramePr>
          <p:cNvPr id="4" name="Content Placeholder 3"/>
          <p:cNvGraphicFramePr>
            <a:graphicFrameLocks noGrp="1"/>
          </p:cNvGraphicFramePr>
          <p:nvPr>
            <p:ph idx="1"/>
          </p:nvPr>
        </p:nvGraphicFramePr>
        <p:xfrm>
          <a:off x="457200" y="762001"/>
          <a:ext cx="7543801" cy="5500747"/>
        </p:xfrm>
        <a:graphic>
          <a:graphicData uri="http://schemas.openxmlformats.org/drawingml/2006/table">
            <a:tbl>
              <a:tblPr firstRow="1" bandRow="1">
                <a:tableStyleId>{5C22544A-7EE6-4342-B048-85BDC9FD1C3A}</a:tableStyleId>
              </a:tblPr>
              <a:tblGrid>
                <a:gridCol w="1090145"/>
                <a:gridCol w="3226828"/>
                <a:gridCol w="3226828"/>
              </a:tblGrid>
              <a:tr h="380999">
                <a:tc>
                  <a:txBody>
                    <a:bodyPr/>
                    <a:lstStyle/>
                    <a:p>
                      <a:pPr marL="0" marR="0" algn="ctr">
                        <a:lnSpc>
                          <a:spcPct val="115000"/>
                        </a:lnSpc>
                        <a:spcBef>
                          <a:spcPts val="0"/>
                        </a:spcBef>
                        <a:spcAft>
                          <a:spcPts val="0"/>
                        </a:spcAft>
                      </a:pPr>
                      <a:r>
                        <a:rPr lang="en-US" sz="1800" b="1" dirty="0" smtClean="0">
                          <a:solidFill>
                            <a:srgbClr val="FFFF00"/>
                          </a:solidFill>
                          <a:latin typeface="Verdana"/>
                          <a:ea typeface="Times New Roman"/>
                          <a:cs typeface="Calibri"/>
                        </a:rPr>
                        <a:t>Joins</a:t>
                      </a:r>
                      <a:endParaRPr lang="en-US" sz="1800" dirty="0">
                        <a:solidFill>
                          <a:srgbClr val="FFFF00"/>
                        </a:solidFill>
                        <a:latin typeface="Calibri"/>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800" b="1" kern="1200" dirty="0" smtClean="0">
                          <a:solidFill>
                            <a:srgbClr val="FFFF00"/>
                          </a:solidFill>
                          <a:latin typeface="Verdana"/>
                          <a:ea typeface="Times New Roman"/>
                          <a:cs typeface="Calibri"/>
                        </a:rPr>
                        <a:t>Syntax</a:t>
                      </a:r>
                      <a:endParaRPr lang="en-US" sz="1800" b="1" kern="1200" dirty="0">
                        <a:solidFill>
                          <a:srgbClr val="FFFF00"/>
                        </a:solidFill>
                        <a:latin typeface="Verdana"/>
                        <a:ea typeface="Times New Roman"/>
                        <a:cs typeface="Calibri"/>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b="1" kern="1200" dirty="0" smtClean="0">
                          <a:solidFill>
                            <a:srgbClr val="FFFF00"/>
                          </a:solidFill>
                          <a:latin typeface="Verdana"/>
                          <a:ea typeface="Times New Roman"/>
                          <a:cs typeface="Calibri"/>
                        </a:rPr>
                        <a:t>Syntax</a:t>
                      </a:r>
                    </a:p>
                    <a:p>
                      <a:pPr marL="0" marR="0" algn="ctr" defTabSz="914400" rtl="0" eaLnBrk="1" latinLnBrk="0" hangingPunct="1">
                        <a:lnSpc>
                          <a:spcPct val="115000"/>
                        </a:lnSpc>
                        <a:spcBef>
                          <a:spcPts val="0"/>
                        </a:spcBef>
                        <a:spcAft>
                          <a:spcPts val="0"/>
                        </a:spcAft>
                      </a:pPr>
                      <a:endParaRPr lang="en-US" sz="1800" b="1" kern="1200" dirty="0">
                        <a:solidFill>
                          <a:srgbClr val="FFFF00"/>
                        </a:solidFill>
                        <a:latin typeface="Verdana"/>
                        <a:ea typeface="Times New Roman"/>
                        <a:cs typeface="Calibri"/>
                      </a:endParaRPr>
                    </a:p>
                  </a:txBody>
                  <a:tcPr marL="68580" marR="68580" marT="0" marB="0"/>
                </a:tc>
              </a:tr>
              <a:tr h="2290677">
                <a:tc>
                  <a:txBody>
                    <a:bodyPr/>
                    <a:lstStyle/>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Left</a:t>
                      </a:r>
                      <a:r>
                        <a:rPr lang="en-US" sz="1400" kern="1200" baseline="0" dirty="0" smtClean="0">
                          <a:solidFill>
                            <a:schemeClr val="dk1"/>
                          </a:solidFill>
                          <a:latin typeface="+mn-lt"/>
                          <a:ea typeface="+mn-ea"/>
                          <a:cs typeface="+mn-cs"/>
                        </a:rPr>
                        <a:t> Outer Join</a:t>
                      </a:r>
                      <a:endParaRPr lang="en-US" sz="14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dirty="0" smtClean="0"/>
                        <a:t>SELECT </a:t>
                      </a:r>
                      <a:r>
                        <a:rPr lang="en-US" sz="1400" dirty="0" err="1" smtClean="0"/>
                        <a:t>A</a:t>
                      </a:r>
                      <a:r>
                        <a:rPr lang="en-US" sz="1400" kern="1200" dirty="0" err="1" smtClean="0">
                          <a:solidFill>
                            <a:schemeClr val="dk1"/>
                          </a:solidFill>
                          <a:latin typeface="+mn-lt"/>
                          <a:ea typeface="+mn-ea"/>
                          <a:cs typeface="+mn-cs"/>
                        </a:rPr>
                        <a:t>.EmployeeNo</a:t>
                      </a:r>
                      <a:r>
                        <a:rPr lang="en-US" sz="14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sz="1400" dirty="0" err="1" smtClean="0"/>
                        <a:t>A</a:t>
                      </a:r>
                      <a:r>
                        <a:rPr lang="en-US" sz="1400" kern="1200" dirty="0" err="1" smtClean="0">
                          <a:solidFill>
                            <a:schemeClr val="dk1"/>
                          </a:solidFill>
                          <a:latin typeface="+mn-lt"/>
                          <a:ea typeface="+mn-ea"/>
                          <a:cs typeface="+mn-cs"/>
                        </a:rPr>
                        <a:t>.DepartmentNo</a:t>
                      </a:r>
                      <a:r>
                        <a:rPr lang="en-US" sz="1400" kern="1200" dirty="0" smtClean="0">
                          <a:solidFill>
                            <a:schemeClr val="dk1"/>
                          </a:solidFill>
                          <a:latin typeface="+mn-lt"/>
                          <a:ea typeface="+mn-ea"/>
                          <a:cs typeface="+mn-cs"/>
                        </a:rPr>
                        <a:t>,</a:t>
                      </a:r>
                      <a:r>
                        <a:rPr lang="en-US" sz="1400" dirty="0" smtClean="0"/>
                        <a:t> </a:t>
                      </a:r>
                    </a:p>
                    <a:p>
                      <a:pPr marL="0" marR="0" algn="l" defTabSz="914400" rtl="0" eaLnBrk="1" latinLnBrk="0" hangingPunct="1">
                        <a:lnSpc>
                          <a:spcPct val="115000"/>
                        </a:lnSpc>
                        <a:spcBef>
                          <a:spcPts val="0"/>
                        </a:spcBef>
                        <a:spcAft>
                          <a:spcPts val="0"/>
                        </a:spcAft>
                      </a:pPr>
                      <a:r>
                        <a:rPr lang="en-US" sz="1400" dirty="0" err="1" smtClean="0"/>
                        <a:t>B</a:t>
                      </a:r>
                      <a:r>
                        <a:rPr lang="en-US" sz="1400" kern="1200" dirty="0" err="1" smtClean="0">
                          <a:solidFill>
                            <a:schemeClr val="dk1"/>
                          </a:solidFill>
                          <a:latin typeface="+mn-lt"/>
                          <a:ea typeface="+mn-ea"/>
                          <a:cs typeface="+mn-cs"/>
                        </a:rPr>
                        <a:t>.NetPay</a:t>
                      </a:r>
                      <a:r>
                        <a:rPr lang="en-US" sz="1400" dirty="0" smtClean="0"/>
                        <a:t> </a:t>
                      </a:r>
                    </a:p>
                    <a:p>
                      <a:pPr marL="0" marR="0" algn="l" defTabSz="914400" rtl="0" eaLnBrk="1" latinLnBrk="0" hangingPunct="1">
                        <a:lnSpc>
                          <a:spcPct val="115000"/>
                        </a:lnSpc>
                        <a:spcBef>
                          <a:spcPts val="0"/>
                        </a:spcBef>
                        <a:spcAft>
                          <a:spcPts val="0"/>
                        </a:spcAft>
                      </a:pPr>
                      <a:r>
                        <a:rPr lang="en-US" sz="1400" dirty="0" smtClean="0"/>
                        <a:t>FROM testdb1.</a:t>
                      </a:r>
                      <a:r>
                        <a:rPr lang="en-US" sz="1400" kern="1200" dirty="0" smtClean="0">
                          <a:solidFill>
                            <a:schemeClr val="dk1"/>
                          </a:solidFill>
                          <a:latin typeface="+mn-lt"/>
                          <a:ea typeface="+mn-ea"/>
                          <a:cs typeface="+mn-cs"/>
                        </a:rPr>
                        <a:t>Employee</a:t>
                      </a:r>
                      <a:r>
                        <a:rPr lang="en-US" sz="1400" dirty="0" smtClean="0"/>
                        <a:t> A</a:t>
                      </a:r>
                    </a:p>
                    <a:p>
                      <a:pPr marL="0" marR="0" algn="l" defTabSz="914400" rtl="0" eaLnBrk="1" latinLnBrk="0" hangingPunct="1">
                        <a:lnSpc>
                          <a:spcPct val="115000"/>
                        </a:lnSpc>
                        <a:spcBef>
                          <a:spcPts val="0"/>
                        </a:spcBef>
                        <a:spcAft>
                          <a:spcPts val="0"/>
                        </a:spcAft>
                      </a:pPr>
                      <a:r>
                        <a:rPr lang="en-US" sz="1400" dirty="0" smtClean="0"/>
                        <a:t> LEFT OUTER JOIN</a:t>
                      </a:r>
                    </a:p>
                    <a:p>
                      <a:pPr marL="0" marR="0" algn="l" defTabSz="914400" rtl="0" eaLnBrk="1" latinLnBrk="0" hangingPunct="1">
                        <a:lnSpc>
                          <a:spcPct val="115000"/>
                        </a:lnSpc>
                        <a:spcBef>
                          <a:spcPts val="0"/>
                        </a:spcBef>
                        <a:spcAft>
                          <a:spcPts val="0"/>
                        </a:spcAft>
                      </a:pPr>
                      <a:r>
                        <a:rPr lang="en-US" sz="1400" dirty="0" smtClean="0"/>
                        <a:t>testdb1.</a:t>
                      </a:r>
                      <a:r>
                        <a:rPr lang="en-US" sz="1400" kern="1200" dirty="0" smtClean="0">
                          <a:solidFill>
                            <a:schemeClr val="dk1"/>
                          </a:solidFill>
                          <a:latin typeface="+mn-lt"/>
                          <a:ea typeface="+mn-ea"/>
                          <a:cs typeface="+mn-cs"/>
                        </a:rPr>
                        <a:t>Salary</a:t>
                      </a:r>
                      <a:r>
                        <a:rPr lang="en-US" sz="1400" dirty="0" smtClean="0"/>
                        <a:t> B </a:t>
                      </a:r>
                    </a:p>
                    <a:p>
                      <a:pPr marL="0" marR="0" algn="l" defTabSz="914400" rtl="0" eaLnBrk="1" latinLnBrk="0" hangingPunct="1">
                        <a:lnSpc>
                          <a:spcPct val="115000"/>
                        </a:lnSpc>
                        <a:spcBef>
                          <a:spcPts val="0"/>
                        </a:spcBef>
                        <a:spcAft>
                          <a:spcPts val="0"/>
                        </a:spcAft>
                      </a:pPr>
                      <a:r>
                        <a:rPr lang="en-US" sz="1400" dirty="0" smtClean="0"/>
                        <a:t>ON </a:t>
                      </a:r>
                      <a:r>
                        <a:rPr lang="en-US" sz="1400" dirty="0" err="1" smtClean="0"/>
                        <a:t>A</a:t>
                      </a:r>
                      <a:r>
                        <a:rPr lang="en-US" sz="1400" kern="1200" dirty="0" err="1" smtClean="0">
                          <a:solidFill>
                            <a:schemeClr val="dk1"/>
                          </a:solidFill>
                          <a:latin typeface="+mn-lt"/>
                          <a:ea typeface="+mn-ea"/>
                          <a:cs typeface="+mn-cs"/>
                        </a:rPr>
                        <a:t>.EmployeeNo</a:t>
                      </a:r>
                      <a:r>
                        <a:rPr lang="en-US" sz="1400" dirty="0" smtClean="0"/>
                        <a:t> </a:t>
                      </a:r>
                      <a:r>
                        <a:rPr lang="en-US" sz="1400" kern="1200" dirty="0" smtClean="0">
                          <a:solidFill>
                            <a:schemeClr val="dk1"/>
                          </a:solidFill>
                          <a:latin typeface="+mn-lt"/>
                          <a:ea typeface="+mn-ea"/>
                          <a:cs typeface="+mn-cs"/>
                        </a:rPr>
                        <a:t>=</a:t>
                      </a:r>
                      <a:r>
                        <a:rPr lang="en-US" sz="1400" dirty="0" smtClean="0"/>
                        <a:t> B</a:t>
                      </a:r>
                      <a:r>
                        <a:rPr lang="en-US" sz="1400" kern="1200" dirty="0" smtClean="0">
                          <a:solidFill>
                            <a:schemeClr val="dk1"/>
                          </a:solidFill>
                          <a:latin typeface="+mn-lt"/>
                          <a:ea typeface="+mn-ea"/>
                          <a:cs typeface="+mn-cs"/>
                        </a:rPr>
                        <a:t>.</a:t>
                      </a:r>
                      <a:r>
                        <a:rPr lang="en-US" sz="1400" dirty="0" smtClean="0"/>
                        <a:t> </a:t>
                      </a:r>
                      <a:r>
                        <a:rPr lang="en-US" sz="1400" kern="1200" dirty="0" err="1" smtClean="0">
                          <a:solidFill>
                            <a:schemeClr val="dk1"/>
                          </a:solidFill>
                          <a:latin typeface="+mn-lt"/>
                          <a:ea typeface="+mn-ea"/>
                          <a:cs typeface="+mn-cs"/>
                        </a:rPr>
                        <a:t>EmployeeNo</a:t>
                      </a:r>
                      <a:endParaRPr lang="en-US" sz="1400" dirty="0" smtClean="0"/>
                    </a:p>
                    <a:p>
                      <a:pPr marL="0" marR="0" algn="l" defTabSz="914400" rtl="0" eaLnBrk="1" latinLnBrk="0" hangingPunct="1">
                        <a:lnSpc>
                          <a:spcPct val="115000"/>
                        </a:lnSpc>
                        <a:spcBef>
                          <a:spcPts val="0"/>
                        </a:spcBef>
                        <a:spcAft>
                          <a:spcPts val="0"/>
                        </a:spcAft>
                      </a:pPr>
                      <a:r>
                        <a:rPr lang="en-US" sz="1400" dirty="0" smtClean="0"/>
                        <a:t>ORDER BY </a:t>
                      </a:r>
                      <a:r>
                        <a:rPr lang="en-US" sz="1400" dirty="0" err="1" smtClean="0"/>
                        <a:t>A</a:t>
                      </a:r>
                      <a:r>
                        <a:rPr lang="en-US" sz="1400" kern="1200" dirty="0" err="1" smtClean="0">
                          <a:solidFill>
                            <a:schemeClr val="dk1"/>
                          </a:solidFill>
                          <a:latin typeface="+mn-lt"/>
                          <a:ea typeface="+mn-ea"/>
                          <a:cs typeface="+mn-cs"/>
                        </a:rPr>
                        <a:t>.EmployeeNo</a:t>
                      </a:r>
                      <a:r>
                        <a:rPr lang="en-US" sz="1400" kern="1200" dirty="0" smtClean="0">
                          <a:solidFill>
                            <a:schemeClr val="dk1"/>
                          </a:solidFill>
                          <a:latin typeface="+mn-lt"/>
                          <a:ea typeface="+mn-ea"/>
                          <a:cs typeface="+mn-cs"/>
                        </a:rPr>
                        <a:t>;</a:t>
                      </a:r>
                      <a:r>
                        <a:rPr lang="en-US" sz="1400" dirty="0" smtClean="0"/>
                        <a:t> </a:t>
                      </a:r>
                      <a:endParaRPr lang="en-US" sz="14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dirty="0" smtClean="0"/>
                        <a:t>SELECT </a:t>
                      </a:r>
                      <a:r>
                        <a:rPr lang="en-US" sz="1400" dirty="0" err="1" smtClean="0"/>
                        <a:t>A</a:t>
                      </a:r>
                      <a:r>
                        <a:rPr lang="en-US" sz="1400" kern="1200" dirty="0" err="1" smtClean="0">
                          <a:solidFill>
                            <a:schemeClr val="dk1"/>
                          </a:solidFill>
                          <a:latin typeface="+mn-lt"/>
                          <a:ea typeface="+mn-ea"/>
                          <a:cs typeface="+mn-cs"/>
                        </a:rPr>
                        <a:t>.EmployeeNo</a:t>
                      </a:r>
                      <a:r>
                        <a:rPr lang="en-US" sz="14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sz="1400" dirty="0" err="1" smtClean="0"/>
                        <a:t>A</a:t>
                      </a:r>
                      <a:r>
                        <a:rPr lang="en-US" sz="1400" kern="1200" dirty="0" err="1" smtClean="0">
                          <a:solidFill>
                            <a:schemeClr val="dk1"/>
                          </a:solidFill>
                          <a:latin typeface="+mn-lt"/>
                          <a:ea typeface="+mn-ea"/>
                          <a:cs typeface="+mn-cs"/>
                        </a:rPr>
                        <a:t>.DepartmentNo</a:t>
                      </a:r>
                      <a:r>
                        <a:rPr lang="en-US" sz="1400" kern="1200" dirty="0" smtClean="0">
                          <a:solidFill>
                            <a:schemeClr val="dk1"/>
                          </a:solidFill>
                          <a:latin typeface="+mn-lt"/>
                          <a:ea typeface="+mn-ea"/>
                          <a:cs typeface="+mn-cs"/>
                        </a:rPr>
                        <a:t>,</a:t>
                      </a:r>
                      <a:r>
                        <a:rPr lang="en-US" sz="1400" dirty="0" smtClean="0"/>
                        <a:t> </a:t>
                      </a:r>
                    </a:p>
                    <a:p>
                      <a:pPr marL="0" marR="0" algn="l" defTabSz="914400" rtl="0" eaLnBrk="1" latinLnBrk="0" hangingPunct="1">
                        <a:lnSpc>
                          <a:spcPct val="115000"/>
                        </a:lnSpc>
                        <a:spcBef>
                          <a:spcPts val="0"/>
                        </a:spcBef>
                        <a:spcAft>
                          <a:spcPts val="0"/>
                        </a:spcAft>
                      </a:pPr>
                      <a:r>
                        <a:rPr lang="en-US" sz="1400" dirty="0" err="1" smtClean="0"/>
                        <a:t>B</a:t>
                      </a:r>
                      <a:r>
                        <a:rPr lang="en-US" sz="1400" kern="1200" dirty="0" err="1" smtClean="0">
                          <a:solidFill>
                            <a:schemeClr val="dk1"/>
                          </a:solidFill>
                          <a:latin typeface="+mn-lt"/>
                          <a:ea typeface="+mn-ea"/>
                          <a:cs typeface="+mn-cs"/>
                        </a:rPr>
                        <a:t>.NetPay</a:t>
                      </a:r>
                      <a:r>
                        <a:rPr lang="en-US" sz="1400" dirty="0" smtClean="0"/>
                        <a:t> </a:t>
                      </a:r>
                    </a:p>
                    <a:p>
                      <a:pPr marL="0" marR="0" algn="l" defTabSz="914400" rtl="0" eaLnBrk="1" latinLnBrk="0" hangingPunct="1">
                        <a:lnSpc>
                          <a:spcPct val="115000"/>
                        </a:lnSpc>
                        <a:spcBef>
                          <a:spcPts val="0"/>
                        </a:spcBef>
                        <a:spcAft>
                          <a:spcPts val="0"/>
                        </a:spcAft>
                      </a:pPr>
                      <a:r>
                        <a:rPr lang="en-US" sz="1400" dirty="0" smtClean="0"/>
                        <a:t>FROM testdb1.</a:t>
                      </a:r>
                      <a:r>
                        <a:rPr lang="en-US" sz="1400" kern="1200" dirty="0" smtClean="0">
                          <a:solidFill>
                            <a:schemeClr val="dk1"/>
                          </a:solidFill>
                          <a:latin typeface="+mn-lt"/>
                          <a:ea typeface="+mn-ea"/>
                          <a:cs typeface="+mn-cs"/>
                        </a:rPr>
                        <a:t>Employee</a:t>
                      </a:r>
                      <a:r>
                        <a:rPr lang="en-US" sz="1400" dirty="0" smtClean="0"/>
                        <a:t> A</a:t>
                      </a:r>
                    </a:p>
                    <a:p>
                      <a:pPr marL="0" marR="0" algn="l" defTabSz="914400" rtl="0" eaLnBrk="1" latinLnBrk="0" hangingPunct="1">
                        <a:lnSpc>
                          <a:spcPct val="115000"/>
                        </a:lnSpc>
                        <a:spcBef>
                          <a:spcPts val="0"/>
                        </a:spcBef>
                        <a:spcAft>
                          <a:spcPts val="0"/>
                        </a:spcAft>
                      </a:pPr>
                      <a:r>
                        <a:rPr lang="en-US" sz="1400" dirty="0" smtClean="0"/>
                        <a:t> LEFT OUTER JOIN</a:t>
                      </a:r>
                    </a:p>
                    <a:p>
                      <a:pPr marL="0" marR="0" algn="l" defTabSz="914400" rtl="0" eaLnBrk="1" latinLnBrk="0" hangingPunct="1">
                        <a:lnSpc>
                          <a:spcPct val="115000"/>
                        </a:lnSpc>
                        <a:spcBef>
                          <a:spcPts val="0"/>
                        </a:spcBef>
                        <a:spcAft>
                          <a:spcPts val="0"/>
                        </a:spcAft>
                      </a:pPr>
                      <a:r>
                        <a:rPr lang="en-US" sz="1400" dirty="0" smtClean="0"/>
                        <a:t>testdb1.</a:t>
                      </a:r>
                      <a:r>
                        <a:rPr lang="en-US" sz="1400" kern="1200" dirty="0" smtClean="0">
                          <a:solidFill>
                            <a:schemeClr val="dk1"/>
                          </a:solidFill>
                          <a:latin typeface="+mn-lt"/>
                          <a:ea typeface="+mn-ea"/>
                          <a:cs typeface="+mn-cs"/>
                        </a:rPr>
                        <a:t>Salary</a:t>
                      </a:r>
                      <a:r>
                        <a:rPr lang="en-US" sz="1400" dirty="0" smtClean="0"/>
                        <a:t> B </a:t>
                      </a:r>
                    </a:p>
                    <a:p>
                      <a:pPr marL="0" marR="0" algn="l" defTabSz="914400" rtl="0" eaLnBrk="1" latinLnBrk="0" hangingPunct="1">
                        <a:lnSpc>
                          <a:spcPct val="115000"/>
                        </a:lnSpc>
                        <a:spcBef>
                          <a:spcPts val="0"/>
                        </a:spcBef>
                        <a:spcAft>
                          <a:spcPts val="0"/>
                        </a:spcAft>
                      </a:pPr>
                      <a:r>
                        <a:rPr lang="en-US" sz="1400" dirty="0" smtClean="0"/>
                        <a:t>ON </a:t>
                      </a:r>
                      <a:r>
                        <a:rPr lang="en-US" sz="1400" dirty="0" err="1" smtClean="0"/>
                        <a:t>A</a:t>
                      </a:r>
                      <a:r>
                        <a:rPr lang="en-US" sz="1400" kern="1200" dirty="0" err="1" smtClean="0">
                          <a:solidFill>
                            <a:schemeClr val="dk1"/>
                          </a:solidFill>
                          <a:latin typeface="+mn-lt"/>
                          <a:ea typeface="+mn-ea"/>
                          <a:cs typeface="+mn-cs"/>
                        </a:rPr>
                        <a:t>.EmployeeNo</a:t>
                      </a:r>
                      <a:r>
                        <a:rPr lang="en-US" sz="1400" dirty="0" smtClean="0"/>
                        <a:t> </a:t>
                      </a:r>
                      <a:r>
                        <a:rPr lang="en-US" sz="1400" kern="1200" dirty="0" smtClean="0">
                          <a:solidFill>
                            <a:schemeClr val="dk1"/>
                          </a:solidFill>
                          <a:latin typeface="+mn-lt"/>
                          <a:ea typeface="+mn-ea"/>
                          <a:cs typeface="+mn-cs"/>
                        </a:rPr>
                        <a:t>=</a:t>
                      </a:r>
                      <a:r>
                        <a:rPr lang="en-US" sz="1400" dirty="0" smtClean="0"/>
                        <a:t> B</a:t>
                      </a:r>
                      <a:r>
                        <a:rPr lang="en-US" sz="1400" kern="1200" dirty="0" smtClean="0">
                          <a:solidFill>
                            <a:schemeClr val="dk1"/>
                          </a:solidFill>
                          <a:latin typeface="+mn-lt"/>
                          <a:ea typeface="+mn-ea"/>
                          <a:cs typeface="+mn-cs"/>
                        </a:rPr>
                        <a:t>.</a:t>
                      </a:r>
                      <a:r>
                        <a:rPr lang="en-US" sz="1400" dirty="0" smtClean="0"/>
                        <a:t> </a:t>
                      </a:r>
                      <a:r>
                        <a:rPr lang="en-US" sz="1400" kern="1200" dirty="0" err="1" smtClean="0">
                          <a:solidFill>
                            <a:schemeClr val="dk1"/>
                          </a:solidFill>
                          <a:latin typeface="+mn-lt"/>
                          <a:ea typeface="+mn-ea"/>
                          <a:cs typeface="+mn-cs"/>
                        </a:rPr>
                        <a:t>EmployeeNo</a:t>
                      </a:r>
                      <a:endParaRPr lang="en-US" sz="1400" dirty="0" smtClean="0"/>
                    </a:p>
                    <a:p>
                      <a:pPr marL="0" marR="0" algn="l" defTabSz="914400" rtl="0" eaLnBrk="1" latinLnBrk="0" hangingPunct="1">
                        <a:lnSpc>
                          <a:spcPct val="115000"/>
                        </a:lnSpc>
                        <a:spcBef>
                          <a:spcPts val="0"/>
                        </a:spcBef>
                        <a:spcAft>
                          <a:spcPts val="0"/>
                        </a:spcAft>
                      </a:pPr>
                      <a:r>
                        <a:rPr lang="en-US" sz="1400" dirty="0" smtClean="0"/>
                        <a:t>ORDER BY </a:t>
                      </a:r>
                      <a:r>
                        <a:rPr lang="en-US" sz="1400" dirty="0" err="1" smtClean="0"/>
                        <a:t>A</a:t>
                      </a:r>
                      <a:r>
                        <a:rPr lang="en-US" sz="1400" kern="1200" dirty="0" err="1" smtClean="0">
                          <a:solidFill>
                            <a:schemeClr val="dk1"/>
                          </a:solidFill>
                          <a:latin typeface="+mn-lt"/>
                          <a:ea typeface="+mn-ea"/>
                          <a:cs typeface="+mn-cs"/>
                        </a:rPr>
                        <a:t>.EmployeeNo</a:t>
                      </a:r>
                      <a:r>
                        <a:rPr lang="en-US" sz="1400" kern="1200" dirty="0" smtClean="0">
                          <a:solidFill>
                            <a:schemeClr val="dk1"/>
                          </a:solidFill>
                          <a:latin typeface="+mn-lt"/>
                          <a:ea typeface="+mn-ea"/>
                          <a:cs typeface="+mn-cs"/>
                        </a:rPr>
                        <a:t>;</a:t>
                      </a:r>
                      <a:r>
                        <a:rPr lang="en-US" sz="1400" dirty="0" smtClean="0"/>
                        <a:t> </a:t>
                      </a:r>
                      <a:endParaRPr lang="en-US" sz="1400" kern="1200" dirty="0" smtClean="0">
                        <a:solidFill>
                          <a:schemeClr val="dk1"/>
                        </a:solidFill>
                        <a:latin typeface="+mn-lt"/>
                        <a:ea typeface="+mn-ea"/>
                        <a:cs typeface="+mn-cs"/>
                      </a:endParaRPr>
                    </a:p>
                    <a:p>
                      <a:pPr marL="0" marR="0" algn="l" defTabSz="914400" rtl="0" eaLnBrk="1" latinLnBrk="0" hangingPunct="1">
                        <a:lnSpc>
                          <a:spcPct val="115000"/>
                        </a:lnSpc>
                        <a:spcBef>
                          <a:spcPts val="0"/>
                        </a:spcBef>
                        <a:spcAft>
                          <a:spcPts val="0"/>
                        </a:spcAft>
                      </a:pPr>
                      <a:endParaRPr lang="en-US" sz="1400" kern="1200" dirty="0" smtClean="0">
                        <a:solidFill>
                          <a:schemeClr val="dk1"/>
                        </a:solidFill>
                        <a:latin typeface="+mn-lt"/>
                        <a:ea typeface="+mn-ea"/>
                        <a:cs typeface="+mn-cs"/>
                      </a:endParaRPr>
                    </a:p>
                  </a:txBody>
                  <a:tcPr marL="68580" marR="68580" marT="0" marB="0"/>
                </a:tc>
              </a:tr>
              <a:tr h="2579134">
                <a:tc>
                  <a:txBody>
                    <a:bodyPr/>
                    <a:lstStyle/>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Right Outer Join</a:t>
                      </a:r>
                      <a:endParaRPr lang="en-US" sz="14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SELECT </a:t>
                      </a:r>
                      <a:r>
                        <a:rPr lang="en-US" sz="1400" kern="1200" dirty="0" err="1" smtClean="0">
                          <a:solidFill>
                            <a:schemeClr val="dk1"/>
                          </a:solidFill>
                          <a:latin typeface="+mn-lt"/>
                          <a:ea typeface="+mn-ea"/>
                          <a:cs typeface="+mn-cs"/>
                        </a:rPr>
                        <a:t>A.EmployeeNo</a:t>
                      </a:r>
                      <a:r>
                        <a:rPr lang="en-US" sz="14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sz="1400" kern="1200" dirty="0" err="1" smtClean="0">
                          <a:solidFill>
                            <a:schemeClr val="dk1"/>
                          </a:solidFill>
                          <a:latin typeface="+mn-lt"/>
                          <a:ea typeface="+mn-ea"/>
                          <a:cs typeface="+mn-cs"/>
                        </a:rPr>
                        <a:t>A.DepartmentNo</a:t>
                      </a:r>
                      <a:r>
                        <a:rPr lang="en-US" sz="1400" kern="1200" dirty="0" smtClean="0">
                          <a:solidFill>
                            <a:schemeClr val="dk1"/>
                          </a:solidFill>
                          <a:latin typeface="+mn-lt"/>
                          <a:ea typeface="+mn-ea"/>
                          <a:cs typeface="+mn-cs"/>
                        </a:rPr>
                        <a:t>, </a:t>
                      </a:r>
                    </a:p>
                    <a:p>
                      <a:pPr marL="0" marR="0" algn="l" defTabSz="914400" rtl="0" eaLnBrk="1" latinLnBrk="0" hangingPunct="1">
                        <a:lnSpc>
                          <a:spcPct val="115000"/>
                        </a:lnSpc>
                        <a:spcBef>
                          <a:spcPts val="0"/>
                        </a:spcBef>
                        <a:spcAft>
                          <a:spcPts val="0"/>
                        </a:spcAft>
                      </a:pPr>
                      <a:r>
                        <a:rPr lang="en-US" sz="1400" kern="1200" dirty="0" err="1" smtClean="0">
                          <a:solidFill>
                            <a:schemeClr val="dk1"/>
                          </a:solidFill>
                          <a:latin typeface="+mn-lt"/>
                          <a:ea typeface="+mn-ea"/>
                          <a:cs typeface="+mn-cs"/>
                        </a:rPr>
                        <a:t>B.NetPay</a:t>
                      </a:r>
                      <a:r>
                        <a:rPr lang="en-US" sz="1400" kern="1200" dirty="0" smtClean="0">
                          <a:solidFill>
                            <a:schemeClr val="dk1"/>
                          </a:solidFill>
                          <a:latin typeface="+mn-lt"/>
                          <a:ea typeface="+mn-ea"/>
                          <a:cs typeface="+mn-cs"/>
                        </a:rPr>
                        <a:t> </a:t>
                      </a:r>
                    </a:p>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FROM </a:t>
                      </a:r>
                      <a:r>
                        <a:rPr lang="en-US" sz="1400" dirty="0" smtClean="0"/>
                        <a:t>testdb1.</a:t>
                      </a:r>
                      <a:r>
                        <a:rPr lang="en-US" sz="1400" kern="1200" dirty="0" smtClean="0">
                          <a:solidFill>
                            <a:schemeClr val="dk1"/>
                          </a:solidFill>
                          <a:latin typeface="+mn-lt"/>
                          <a:ea typeface="+mn-ea"/>
                          <a:cs typeface="+mn-cs"/>
                        </a:rPr>
                        <a:t>Employee A</a:t>
                      </a:r>
                    </a:p>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 RIGHT OUTER JOIN </a:t>
                      </a:r>
                    </a:p>
                    <a:p>
                      <a:pPr marL="0" marR="0" algn="l" defTabSz="914400" rtl="0" eaLnBrk="1" latinLnBrk="0" hangingPunct="1">
                        <a:lnSpc>
                          <a:spcPct val="115000"/>
                        </a:lnSpc>
                        <a:spcBef>
                          <a:spcPts val="0"/>
                        </a:spcBef>
                        <a:spcAft>
                          <a:spcPts val="0"/>
                        </a:spcAft>
                      </a:pPr>
                      <a:r>
                        <a:rPr lang="en-US" sz="1400" dirty="0" smtClean="0"/>
                        <a:t>testdb1.</a:t>
                      </a:r>
                      <a:r>
                        <a:rPr lang="en-US" sz="1400" kern="1200" dirty="0" smtClean="0">
                          <a:solidFill>
                            <a:schemeClr val="dk1"/>
                          </a:solidFill>
                          <a:latin typeface="+mn-lt"/>
                          <a:ea typeface="+mn-ea"/>
                          <a:cs typeface="+mn-cs"/>
                        </a:rPr>
                        <a:t>Salary B </a:t>
                      </a:r>
                    </a:p>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ON </a:t>
                      </a:r>
                      <a:r>
                        <a:rPr lang="en-US" sz="1400" kern="1200" dirty="0" err="1" smtClean="0">
                          <a:solidFill>
                            <a:schemeClr val="dk1"/>
                          </a:solidFill>
                          <a:latin typeface="+mn-lt"/>
                          <a:ea typeface="+mn-ea"/>
                          <a:cs typeface="+mn-cs"/>
                        </a:rPr>
                        <a:t>A.EmployeeNo</a:t>
                      </a:r>
                      <a:r>
                        <a:rPr lang="en-US" sz="1400" kern="1200" dirty="0" smtClean="0">
                          <a:solidFill>
                            <a:schemeClr val="dk1"/>
                          </a:solidFill>
                          <a:latin typeface="+mn-lt"/>
                          <a:ea typeface="+mn-ea"/>
                          <a:cs typeface="+mn-cs"/>
                        </a:rPr>
                        <a:t> = B. </a:t>
                      </a:r>
                      <a:r>
                        <a:rPr lang="en-US" sz="1400" kern="1200" dirty="0" err="1" smtClean="0">
                          <a:solidFill>
                            <a:schemeClr val="dk1"/>
                          </a:solidFill>
                          <a:latin typeface="+mn-lt"/>
                          <a:ea typeface="+mn-ea"/>
                          <a:cs typeface="+mn-cs"/>
                        </a:rPr>
                        <a:t>EmployeeNo</a:t>
                      </a:r>
                      <a:endParaRPr lang="en-US" sz="1400" kern="1200" dirty="0" smtClean="0">
                        <a:solidFill>
                          <a:schemeClr val="dk1"/>
                        </a:solidFill>
                        <a:latin typeface="+mn-lt"/>
                        <a:ea typeface="+mn-ea"/>
                        <a:cs typeface="+mn-cs"/>
                      </a:endParaRPr>
                    </a:p>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ORDER BY </a:t>
                      </a:r>
                      <a:r>
                        <a:rPr lang="en-US" sz="1400" kern="1200" dirty="0" err="1" smtClean="0">
                          <a:solidFill>
                            <a:schemeClr val="dk1"/>
                          </a:solidFill>
                          <a:latin typeface="+mn-lt"/>
                          <a:ea typeface="+mn-ea"/>
                          <a:cs typeface="+mn-cs"/>
                        </a:rPr>
                        <a:t>A.EmployeeNo</a:t>
                      </a:r>
                      <a:r>
                        <a:rPr lang="en-US" sz="1400" kern="1200" dirty="0" smtClean="0">
                          <a:solidFill>
                            <a:schemeClr val="dk1"/>
                          </a:solidFill>
                          <a:latin typeface="+mn-lt"/>
                          <a:ea typeface="+mn-ea"/>
                          <a:cs typeface="+mn-cs"/>
                        </a:rPr>
                        <a:t>; </a:t>
                      </a:r>
                    </a:p>
                    <a:p>
                      <a:pPr marL="0" marR="0" algn="l" defTabSz="914400" rtl="0" eaLnBrk="1" latinLnBrk="0" hangingPunct="1">
                        <a:lnSpc>
                          <a:spcPct val="115000"/>
                        </a:lnSpc>
                        <a:spcBef>
                          <a:spcPts val="0"/>
                        </a:spcBef>
                        <a:spcAft>
                          <a:spcPts val="0"/>
                        </a:spcAft>
                      </a:pPr>
                      <a:endParaRPr lang="en-US" sz="14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SELECT </a:t>
                      </a:r>
                      <a:r>
                        <a:rPr lang="en-US" sz="1400" kern="1200" dirty="0" err="1" smtClean="0">
                          <a:solidFill>
                            <a:schemeClr val="dk1"/>
                          </a:solidFill>
                          <a:latin typeface="+mn-lt"/>
                          <a:ea typeface="+mn-ea"/>
                          <a:cs typeface="+mn-cs"/>
                        </a:rPr>
                        <a:t>A.EmployeeNo</a:t>
                      </a:r>
                      <a:r>
                        <a:rPr lang="en-US" sz="14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sz="1400" kern="1200" dirty="0" err="1" smtClean="0">
                          <a:solidFill>
                            <a:schemeClr val="dk1"/>
                          </a:solidFill>
                          <a:latin typeface="+mn-lt"/>
                          <a:ea typeface="+mn-ea"/>
                          <a:cs typeface="+mn-cs"/>
                        </a:rPr>
                        <a:t>A.DepartmentNo</a:t>
                      </a:r>
                      <a:r>
                        <a:rPr lang="en-US" sz="1400" kern="1200" dirty="0" smtClean="0">
                          <a:solidFill>
                            <a:schemeClr val="dk1"/>
                          </a:solidFill>
                          <a:latin typeface="+mn-lt"/>
                          <a:ea typeface="+mn-ea"/>
                          <a:cs typeface="+mn-cs"/>
                        </a:rPr>
                        <a:t>, </a:t>
                      </a:r>
                    </a:p>
                    <a:p>
                      <a:pPr marL="0" marR="0" algn="l" defTabSz="914400" rtl="0" eaLnBrk="1" latinLnBrk="0" hangingPunct="1">
                        <a:lnSpc>
                          <a:spcPct val="115000"/>
                        </a:lnSpc>
                        <a:spcBef>
                          <a:spcPts val="0"/>
                        </a:spcBef>
                        <a:spcAft>
                          <a:spcPts val="0"/>
                        </a:spcAft>
                      </a:pPr>
                      <a:r>
                        <a:rPr lang="en-US" sz="1400" kern="1200" dirty="0" err="1" smtClean="0">
                          <a:solidFill>
                            <a:schemeClr val="dk1"/>
                          </a:solidFill>
                          <a:latin typeface="+mn-lt"/>
                          <a:ea typeface="+mn-ea"/>
                          <a:cs typeface="+mn-cs"/>
                        </a:rPr>
                        <a:t>B.NetPay</a:t>
                      </a:r>
                      <a:r>
                        <a:rPr lang="en-US" sz="1400" kern="1200" dirty="0" smtClean="0">
                          <a:solidFill>
                            <a:schemeClr val="dk1"/>
                          </a:solidFill>
                          <a:latin typeface="+mn-lt"/>
                          <a:ea typeface="+mn-ea"/>
                          <a:cs typeface="+mn-cs"/>
                        </a:rPr>
                        <a:t> </a:t>
                      </a:r>
                    </a:p>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FROM </a:t>
                      </a:r>
                      <a:r>
                        <a:rPr lang="en-US" sz="1400" dirty="0" smtClean="0"/>
                        <a:t>testdb1.</a:t>
                      </a:r>
                      <a:r>
                        <a:rPr lang="en-US" sz="1400" kern="1200" dirty="0" smtClean="0">
                          <a:solidFill>
                            <a:schemeClr val="dk1"/>
                          </a:solidFill>
                          <a:latin typeface="+mn-lt"/>
                          <a:ea typeface="+mn-ea"/>
                          <a:cs typeface="+mn-cs"/>
                        </a:rPr>
                        <a:t>Employee A</a:t>
                      </a:r>
                    </a:p>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 RIGHT OUTER JOIN </a:t>
                      </a:r>
                    </a:p>
                    <a:p>
                      <a:pPr marL="0" marR="0" algn="l" defTabSz="914400" rtl="0" eaLnBrk="1" latinLnBrk="0" hangingPunct="1">
                        <a:lnSpc>
                          <a:spcPct val="115000"/>
                        </a:lnSpc>
                        <a:spcBef>
                          <a:spcPts val="0"/>
                        </a:spcBef>
                        <a:spcAft>
                          <a:spcPts val="0"/>
                        </a:spcAft>
                      </a:pPr>
                      <a:r>
                        <a:rPr lang="en-US" sz="1400" dirty="0" smtClean="0"/>
                        <a:t>testdb1.</a:t>
                      </a:r>
                      <a:r>
                        <a:rPr lang="en-US" sz="1400" kern="1200" dirty="0" smtClean="0">
                          <a:solidFill>
                            <a:schemeClr val="dk1"/>
                          </a:solidFill>
                          <a:latin typeface="+mn-lt"/>
                          <a:ea typeface="+mn-ea"/>
                          <a:cs typeface="+mn-cs"/>
                        </a:rPr>
                        <a:t>Salary B </a:t>
                      </a:r>
                    </a:p>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ON </a:t>
                      </a:r>
                      <a:r>
                        <a:rPr lang="en-US" sz="1400" kern="1200" dirty="0" err="1" smtClean="0">
                          <a:solidFill>
                            <a:schemeClr val="dk1"/>
                          </a:solidFill>
                          <a:latin typeface="+mn-lt"/>
                          <a:ea typeface="+mn-ea"/>
                          <a:cs typeface="+mn-cs"/>
                        </a:rPr>
                        <a:t>A.EmployeeNo</a:t>
                      </a:r>
                      <a:r>
                        <a:rPr lang="en-US" sz="1400" kern="1200" dirty="0" smtClean="0">
                          <a:solidFill>
                            <a:schemeClr val="dk1"/>
                          </a:solidFill>
                          <a:latin typeface="+mn-lt"/>
                          <a:ea typeface="+mn-ea"/>
                          <a:cs typeface="+mn-cs"/>
                        </a:rPr>
                        <a:t> = B. </a:t>
                      </a:r>
                      <a:r>
                        <a:rPr lang="en-US" sz="1400" kern="1200" dirty="0" err="1" smtClean="0">
                          <a:solidFill>
                            <a:schemeClr val="dk1"/>
                          </a:solidFill>
                          <a:latin typeface="+mn-lt"/>
                          <a:ea typeface="+mn-ea"/>
                          <a:cs typeface="+mn-cs"/>
                        </a:rPr>
                        <a:t>EmployeeNo</a:t>
                      </a:r>
                      <a:endParaRPr lang="en-US" sz="1400" kern="1200" dirty="0" smtClean="0">
                        <a:solidFill>
                          <a:schemeClr val="dk1"/>
                        </a:solidFill>
                        <a:latin typeface="+mn-lt"/>
                        <a:ea typeface="+mn-ea"/>
                        <a:cs typeface="+mn-cs"/>
                      </a:endParaRPr>
                    </a:p>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ORDER BY </a:t>
                      </a:r>
                      <a:r>
                        <a:rPr lang="en-US" sz="1400" kern="1200" dirty="0" err="1" smtClean="0">
                          <a:solidFill>
                            <a:schemeClr val="dk1"/>
                          </a:solidFill>
                          <a:latin typeface="+mn-lt"/>
                          <a:ea typeface="+mn-ea"/>
                          <a:cs typeface="+mn-cs"/>
                        </a:rPr>
                        <a:t>A.EmployeeNo</a:t>
                      </a:r>
                      <a:r>
                        <a:rPr lang="en-US" sz="1400" kern="1200" dirty="0" smtClean="0">
                          <a:solidFill>
                            <a:schemeClr val="dk1"/>
                          </a:solidFill>
                          <a:latin typeface="+mn-lt"/>
                          <a:ea typeface="+mn-ea"/>
                          <a:cs typeface="+mn-cs"/>
                        </a:rPr>
                        <a:t>; </a:t>
                      </a:r>
                    </a:p>
                    <a:p>
                      <a:pPr marL="0" marR="0" algn="l" defTabSz="914400" rtl="0" eaLnBrk="1" latinLnBrk="0" hangingPunct="1">
                        <a:lnSpc>
                          <a:spcPct val="115000"/>
                        </a:lnSpc>
                        <a:spcBef>
                          <a:spcPts val="0"/>
                        </a:spcBef>
                        <a:spcAft>
                          <a:spcPts val="0"/>
                        </a:spcAft>
                      </a:pPr>
                      <a:endParaRPr lang="en-US" sz="1400" kern="1200" dirty="0" smtClean="0">
                        <a:solidFill>
                          <a:schemeClr val="dk1"/>
                        </a:solidFill>
                        <a:latin typeface="+mn-lt"/>
                        <a:ea typeface="+mn-ea"/>
                        <a:cs typeface="+mn-cs"/>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800" dirty="0" smtClean="0"/>
              <a:t>JOINS -- Syntax</a:t>
            </a:r>
            <a:endParaRPr lang="en-US" sz="2800" dirty="0"/>
          </a:p>
        </p:txBody>
      </p:sp>
      <p:graphicFrame>
        <p:nvGraphicFramePr>
          <p:cNvPr id="4" name="Content Placeholder 3"/>
          <p:cNvGraphicFramePr>
            <a:graphicFrameLocks noGrp="1"/>
          </p:cNvGraphicFramePr>
          <p:nvPr>
            <p:ph idx="1"/>
          </p:nvPr>
        </p:nvGraphicFramePr>
        <p:xfrm>
          <a:off x="457200" y="762001"/>
          <a:ext cx="7543801" cy="5779533"/>
        </p:xfrm>
        <a:graphic>
          <a:graphicData uri="http://schemas.openxmlformats.org/drawingml/2006/table">
            <a:tbl>
              <a:tblPr firstRow="1" bandRow="1">
                <a:tableStyleId>{5C22544A-7EE6-4342-B048-85BDC9FD1C3A}</a:tableStyleId>
              </a:tblPr>
              <a:tblGrid>
                <a:gridCol w="1090145"/>
                <a:gridCol w="2872255"/>
                <a:gridCol w="3581401"/>
              </a:tblGrid>
              <a:tr h="380999">
                <a:tc>
                  <a:txBody>
                    <a:bodyPr/>
                    <a:lstStyle/>
                    <a:p>
                      <a:pPr marL="0" marR="0" algn="ctr">
                        <a:lnSpc>
                          <a:spcPct val="115000"/>
                        </a:lnSpc>
                        <a:spcBef>
                          <a:spcPts val="0"/>
                        </a:spcBef>
                        <a:spcAft>
                          <a:spcPts val="0"/>
                        </a:spcAft>
                      </a:pPr>
                      <a:r>
                        <a:rPr lang="en-US" sz="1800" b="1" dirty="0" smtClean="0">
                          <a:solidFill>
                            <a:srgbClr val="FFFF00"/>
                          </a:solidFill>
                          <a:latin typeface="Verdana"/>
                          <a:ea typeface="Times New Roman"/>
                          <a:cs typeface="Calibri"/>
                        </a:rPr>
                        <a:t>Joins</a:t>
                      </a:r>
                      <a:endParaRPr lang="en-US" sz="1800" dirty="0">
                        <a:solidFill>
                          <a:srgbClr val="FFFF00"/>
                        </a:solidFill>
                        <a:latin typeface="Calibri"/>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800" b="1" kern="1200" dirty="0" smtClean="0">
                          <a:solidFill>
                            <a:srgbClr val="FFFF00"/>
                          </a:solidFill>
                          <a:latin typeface="Verdana"/>
                          <a:ea typeface="Times New Roman"/>
                          <a:cs typeface="Calibri"/>
                        </a:rPr>
                        <a:t>Syntax</a:t>
                      </a:r>
                      <a:endParaRPr lang="en-US" sz="1800" b="1" kern="1200" dirty="0">
                        <a:solidFill>
                          <a:srgbClr val="FFFF00"/>
                        </a:solidFill>
                        <a:latin typeface="Verdana"/>
                        <a:ea typeface="Times New Roman"/>
                        <a:cs typeface="Calibri"/>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b="1" kern="1200" dirty="0" smtClean="0">
                          <a:solidFill>
                            <a:srgbClr val="FFFF00"/>
                          </a:solidFill>
                          <a:latin typeface="Verdana"/>
                          <a:ea typeface="Times New Roman"/>
                          <a:cs typeface="Calibri"/>
                        </a:rPr>
                        <a:t>Syntax</a:t>
                      </a:r>
                    </a:p>
                    <a:p>
                      <a:pPr marL="0" marR="0" algn="ctr" defTabSz="914400" rtl="0" eaLnBrk="1" latinLnBrk="0" hangingPunct="1">
                        <a:lnSpc>
                          <a:spcPct val="115000"/>
                        </a:lnSpc>
                        <a:spcBef>
                          <a:spcPts val="0"/>
                        </a:spcBef>
                        <a:spcAft>
                          <a:spcPts val="0"/>
                        </a:spcAft>
                      </a:pPr>
                      <a:endParaRPr lang="en-US" sz="1800" b="1" kern="1200" dirty="0">
                        <a:solidFill>
                          <a:srgbClr val="FFFF00"/>
                        </a:solidFill>
                        <a:latin typeface="Verdana"/>
                        <a:ea typeface="Times New Roman"/>
                        <a:cs typeface="Calibri"/>
                      </a:endParaRPr>
                    </a:p>
                  </a:txBody>
                  <a:tcPr marL="68580" marR="68580" marT="0" marB="0"/>
                </a:tc>
              </a:tr>
              <a:tr h="2569463">
                <a:tc>
                  <a:txBody>
                    <a:bodyPr/>
                    <a:lstStyle/>
                    <a:p>
                      <a:pPr marL="0" marR="0" algn="l" defTabSz="914400" rtl="0" eaLnBrk="1" latinLnBrk="0" hangingPunct="1">
                        <a:lnSpc>
                          <a:spcPct val="115000"/>
                        </a:lnSpc>
                        <a:spcBef>
                          <a:spcPts val="0"/>
                        </a:spcBef>
                        <a:spcAft>
                          <a:spcPts val="0"/>
                        </a:spcAft>
                      </a:pPr>
                      <a:r>
                        <a:rPr lang="en-US" sz="1800" kern="1200" dirty="0" smtClean="0">
                          <a:solidFill>
                            <a:schemeClr val="dk1"/>
                          </a:solidFill>
                          <a:latin typeface="+mn-lt"/>
                          <a:ea typeface="+mn-ea"/>
                          <a:cs typeface="+mn-cs"/>
                        </a:rPr>
                        <a:t>Full Outer Join</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dirty="0" smtClean="0"/>
                        <a:t>SELECT </a:t>
                      </a:r>
                      <a:r>
                        <a:rPr lang="en-US" sz="1400" dirty="0" err="1" smtClean="0"/>
                        <a:t>A</a:t>
                      </a:r>
                      <a:r>
                        <a:rPr lang="en-US" sz="1400" kern="1200" dirty="0" err="1" smtClean="0">
                          <a:solidFill>
                            <a:schemeClr val="dk1"/>
                          </a:solidFill>
                          <a:latin typeface="+mn-lt"/>
                          <a:ea typeface="+mn-ea"/>
                          <a:cs typeface="+mn-cs"/>
                        </a:rPr>
                        <a:t>.EmployeeNo</a:t>
                      </a:r>
                      <a:r>
                        <a:rPr lang="en-US" sz="14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sz="1400" dirty="0" err="1" smtClean="0"/>
                        <a:t>A</a:t>
                      </a:r>
                      <a:r>
                        <a:rPr lang="en-US" sz="1400" kern="1200" dirty="0" err="1" smtClean="0">
                          <a:solidFill>
                            <a:schemeClr val="dk1"/>
                          </a:solidFill>
                          <a:latin typeface="+mn-lt"/>
                          <a:ea typeface="+mn-ea"/>
                          <a:cs typeface="+mn-cs"/>
                        </a:rPr>
                        <a:t>.DepartmentNo</a:t>
                      </a:r>
                      <a:r>
                        <a:rPr lang="en-US" sz="1400" kern="1200" dirty="0" smtClean="0">
                          <a:solidFill>
                            <a:schemeClr val="dk1"/>
                          </a:solidFill>
                          <a:latin typeface="+mn-lt"/>
                          <a:ea typeface="+mn-ea"/>
                          <a:cs typeface="+mn-cs"/>
                        </a:rPr>
                        <a:t>,</a:t>
                      </a:r>
                      <a:r>
                        <a:rPr lang="en-US" sz="1400" dirty="0" smtClean="0"/>
                        <a:t> </a:t>
                      </a:r>
                    </a:p>
                    <a:p>
                      <a:pPr marL="0" marR="0" algn="l" defTabSz="914400" rtl="0" eaLnBrk="1" latinLnBrk="0" hangingPunct="1">
                        <a:lnSpc>
                          <a:spcPct val="115000"/>
                        </a:lnSpc>
                        <a:spcBef>
                          <a:spcPts val="0"/>
                        </a:spcBef>
                        <a:spcAft>
                          <a:spcPts val="0"/>
                        </a:spcAft>
                      </a:pPr>
                      <a:r>
                        <a:rPr lang="en-US" sz="1400" dirty="0" err="1" smtClean="0"/>
                        <a:t>B</a:t>
                      </a:r>
                      <a:r>
                        <a:rPr lang="en-US" sz="1400" kern="1200" dirty="0" err="1" smtClean="0">
                          <a:solidFill>
                            <a:schemeClr val="dk1"/>
                          </a:solidFill>
                          <a:latin typeface="+mn-lt"/>
                          <a:ea typeface="+mn-ea"/>
                          <a:cs typeface="+mn-cs"/>
                        </a:rPr>
                        <a:t>.NetPay</a:t>
                      </a:r>
                      <a:r>
                        <a:rPr lang="en-US" sz="1400" dirty="0" smtClean="0"/>
                        <a:t> </a:t>
                      </a:r>
                    </a:p>
                    <a:p>
                      <a:pPr marL="0" marR="0" algn="l" defTabSz="914400" rtl="0" eaLnBrk="1" latinLnBrk="0" hangingPunct="1">
                        <a:lnSpc>
                          <a:spcPct val="115000"/>
                        </a:lnSpc>
                        <a:spcBef>
                          <a:spcPts val="0"/>
                        </a:spcBef>
                        <a:spcAft>
                          <a:spcPts val="0"/>
                        </a:spcAft>
                      </a:pPr>
                      <a:r>
                        <a:rPr lang="en-US" sz="1400" dirty="0" smtClean="0"/>
                        <a:t>FROM testdb1.</a:t>
                      </a:r>
                      <a:r>
                        <a:rPr lang="en-US" sz="1400" kern="1200" dirty="0" smtClean="0">
                          <a:solidFill>
                            <a:schemeClr val="dk1"/>
                          </a:solidFill>
                          <a:latin typeface="+mn-lt"/>
                          <a:ea typeface="+mn-ea"/>
                          <a:cs typeface="+mn-cs"/>
                        </a:rPr>
                        <a:t>Employee</a:t>
                      </a:r>
                      <a:r>
                        <a:rPr lang="en-US" sz="1400" dirty="0" smtClean="0"/>
                        <a:t> A</a:t>
                      </a:r>
                    </a:p>
                    <a:p>
                      <a:pPr marL="0" marR="0" algn="l" defTabSz="914400" rtl="0" eaLnBrk="1" latinLnBrk="0" hangingPunct="1">
                        <a:lnSpc>
                          <a:spcPct val="115000"/>
                        </a:lnSpc>
                        <a:spcBef>
                          <a:spcPts val="0"/>
                        </a:spcBef>
                        <a:spcAft>
                          <a:spcPts val="0"/>
                        </a:spcAft>
                      </a:pPr>
                      <a:r>
                        <a:rPr lang="en-US" sz="1400" dirty="0" smtClean="0"/>
                        <a:t>FULL</a:t>
                      </a:r>
                      <a:r>
                        <a:rPr lang="en-US" sz="1400" baseline="0" dirty="0" smtClean="0"/>
                        <a:t> </a:t>
                      </a:r>
                      <a:r>
                        <a:rPr lang="en-US" sz="1400" dirty="0" smtClean="0"/>
                        <a:t>OUTER JOIN </a:t>
                      </a:r>
                    </a:p>
                    <a:p>
                      <a:pPr marL="0" marR="0" algn="l" defTabSz="914400" rtl="0" eaLnBrk="1" latinLnBrk="0" hangingPunct="1">
                        <a:lnSpc>
                          <a:spcPct val="115000"/>
                        </a:lnSpc>
                        <a:spcBef>
                          <a:spcPts val="0"/>
                        </a:spcBef>
                        <a:spcAft>
                          <a:spcPts val="0"/>
                        </a:spcAft>
                      </a:pPr>
                      <a:r>
                        <a:rPr lang="en-US" sz="1400" dirty="0" smtClean="0"/>
                        <a:t>testdb1.</a:t>
                      </a:r>
                      <a:r>
                        <a:rPr lang="en-US" sz="1400" kern="1200" dirty="0" smtClean="0">
                          <a:solidFill>
                            <a:schemeClr val="dk1"/>
                          </a:solidFill>
                          <a:latin typeface="+mn-lt"/>
                          <a:ea typeface="+mn-ea"/>
                          <a:cs typeface="+mn-cs"/>
                        </a:rPr>
                        <a:t>Salary</a:t>
                      </a:r>
                      <a:r>
                        <a:rPr lang="en-US" sz="1400" dirty="0" smtClean="0"/>
                        <a:t> B </a:t>
                      </a:r>
                    </a:p>
                    <a:p>
                      <a:pPr marL="0" marR="0" algn="l" defTabSz="914400" rtl="0" eaLnBrk="1" latinLnBrk="0" hangingPunct="1">
                        <a:lnSpc>
                          <a:spcPct val="115000"/>
                        </a:lnSpc>
                        <a:spcBef>
                          <a:spcPts val="0"/>
                        </a:spcBef>
                        <a:spcAft>
                          <a:spcPts val="0"/>
                        </a:spcAft>
                      </a:pPr>
                      <a:r>
                        <a:rPr lang="en-US" sz="1400" dirty="0" smtClean="0"/>
                        <a:t>ON </a:t>
                      </a:r>
                      <a:r>
                        <a:rPr lang="en-US" sz="1400" dirty="0" err="1" smtClean="0"/>
                        <a:t>A</a:t>
                      </a:r>
                      <a:r>
                        <a:rPr lang="en-US" sz="1400" kern="1200" dirty="0" err="1" smtClean="0">
                          <a:solidFill>
                            <a:schemeClr val="dk1"/>
                          </a:solidFill>
                          <a:latin typeface="+mn-lt"/>
                          <a:ea typeface="+mn-ea"/>
                          <a:cs typeface="+mn-cs"/>
                        </a:rPr>
                        <a:t>.EmployeeNo</a:t>
                      </a:r>
                      <a:r>
                        <a:rPr lang="en-US" sz="1400" dirty="0" smtClean="0"/>
                        <a:t> </a:t>
                      </a:r>
                      <a:r>
                        <a:rPr lang="en-US" sz="1400" kern="1200" dirty="0" smtClean="0">
                          <a:solidFill>
                            <a:schemeClr val="dk1"/>
                          </a:solidFill>
                          <a:latin typeface="+mn-lt"/>
                          <a:ea typeface="+mn-ea"/>
                          <a:cs typeface="+mn-cs"/>
                        </a:rPr>
                        <a:t>=</a:t>
                      </a:r>
                      <a:r>
                        <a:rPr lang="en-US" sz="1400" dirty="0" smtClean="0"/>
                        <a:t> B</a:t>
                      </a:r>
                      <a:r>
                        <a:rPr lang="en-US" sz="1400" kern="1200" dirty="0" smtClean="0">
                          <a:solidFill>
                            <a:schemeClr val="dk1"/>
                          </a:solidFill>
                          <a:latin typeface="+mn-lt"/>
                          <a:ea typeface="+mn-ea"/>
                          <a:cs typeface="+mn-cs"/>
                        </a:rPr>
                        <a:t>.</a:t>
                      </a:r>
                      <a:r>
                        <a:rPr lang="en-US" sz="1400" dirty="0" smtClean="0"/>
                        <a:t> </a:t>
                      </a:r>
                      <a:r>
                        <a:rPr lang="en-US" sz="1400" kern="1200" dirty="0" err="1" smtClean="0">
                          <a:solidFill>
                            <a:schemeClr val="dk1"/>
                          </a:solidFill>
                          <a:latin typeface="+mn-lt"/>
                          <a:ea typeface="+mn-ea"/>
                          <a:cs typeface="+mn-cs"/>
                        </a:rPr>
                        <a:t>EmployeeNo</a:t>
                      </a:r>
                      <a:endParaRPr lang="en-US" sz="1400" dirty="0" smtClean="0"/>
                    </a:p>
                    <a:p>
                      <a:pPr marL="0" marR="0" algn="l" defTabSz="914400" rtl="0" eaLnBrk="1" latinLnBrk="0" hangingPunct="1">
                        <a:lnSpc>
                          <a:spcPct val="115000"/>
                        </a:lnSpc>
                        <a:spcBef>
                          <a:spcPts val="0"/>
                        </a:spcBef>
                        <a:spcAft>
                          <a:spcPts val="0"/>
                        </a:spcAft>
                      </a:pPr>
                      <a:r>
                        <a:rPr lang="en-US" sz="1400" dirty="0" smtClean="0"/>
                        <a:t>ORDER BY </a:t>
                      </a:r>
                      <a:r>
                        <a:rPr lang="en-US" sz="1400" dirty="0" err="1" smtClean="0"/>
                        <a:t>A</a:t>
                      </a:r>
                      <a:r>
                        <a:rPr lang="en-US" sz="1400" kern="1200" dirty="0" err="1" smtClean="0">
                          <a:solidFill>
                            <a:schemeClr val="dk1"/>
                          </a:solidFill>
                          <a:latin typeface="+mn-lt"/>
                          <a:ea typeface="+mn-ea"/>
                          <a:cs typeface="+mn-cs"/>
                        </a:rPr>
                        <a:t>.EmployeeNo</a:t>
                      </a:r>
                      <a:r>
                        <a:rPr lang="en-US" sz="1400" kern="1200" dirty="0" smtClean="0">
                          <a:solidFill>
                            <a:schemeClr val="dk1"/>
                          </a:solidFill>
                          <a:latin typeface="+mn-lt"/>
                          <a:ea typeface="+mn-ea"/>
                          <a:cs typeface="+mn-cs"/>
                        </a:rPr>
                        <a:t>;</a:t>
                      </a:r>
                      <a:r>
                        <a:rPr lang="en-US" sz="1400" dirty="0" smtClean="0"/>
                        <a:t> </a:t>
                      </a:r>
                      <a:endParaRPr lang="en-US" sz="1400" kern="1200" dirty="0" smtClean="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dirty="0" smtClean="0"/>
                        <a:t>SELECT </a:t>
                      </a:r>
                      <a:r>
                        <a:rPr lang="en-US" sz="1400" dirty="0" err="1" smtClean="0"/>
                        <a:t>A</a:t>
                      </a:r>
                      <a:r>
                        <a:rPr lang="en-US" sz="1400" kern="1200" dirty="0" err="1" smtClean="0">
                          <a:solidFill>
                            <a:schemeClr val="dk1"/>
                          </a:solidFill>
                          <a:latin typeface="+mn-lt"/>
                          <a:ea typeface="+mn-ea"/>
                          <a:cs typeface="+mn-cs"/>
                        </a:rPr>
                        <a:t>.EmployeeNo</a:t>
                      </a:r>
                      <a:r>
                        <a:rPr lang="en-US" sz="1400" kern="1200" dirty="0" smtClean="0">
                          <a:solidFill>
                            <a:schemeClr val="dk1"/>
                          </a:solidFill>
                          <a:latin typeface="+mn-lt"/>
                          <a:ea typeface="+mn-ea"/>
                          <a:cs typeface="+mn-cs"/>
                        </a:rPr>
                        <a:t>,</a:t>
                      </a:r>
                    </a:p>
                    <a:p>
                      <a:pPr marL="0" marR="0" algn="l" defTabSz="914400" rtl="0" eaLnBrk="1" latinLnBrk="0" hangingPunct="1">
                        <a:lnSpc>
                          <a:spcPct val="115000"/>
                        </a:lnSpc>
                        <a:spcBef>
                          <a:spcPts val="0"/>
                        </a:spcBef>
                        <a:spcAft>
                          <a:spcPts val="0"/>
                        </a:spcAft>
                      </a:pPr>
                      <a:r>
                        <a:rPr lang="en-US" sz="1400" dirty="0" err="1" smtClean="0"/>
                        <a:t>A</a:t>
                      </a:r>
                      <a:r>
                        <a:rPr lang="en-US" sz="1400" kern="1200" dirty="0" err="1" smtClean="0">
                          <a:solidFill>
                            <a:schemeClr val="dk1"/>
                          </a:solidFill>
                          <a:latin typeface="+mn-lt"/>
                          <a:ea typeface="+mn-ea"/>
                          <a:cs typeface="+mn-cs"/>
                        </a:rPr>
                        <a:t>.DepartmentNo</a:t>
                      </a:r>
                      <a:r>
                        <a:rPr lang="en-US" sz="1400" kern="1200" dirty="0" smtClean="0">
                          <a:solidFill>
                            <a:schemeClr val="dk1"/>
                          </a:solidFill>
                          <a:latin typeface="+mn-lt"/>
                          <a:ea typeface="+mn-ea"/>
                          <a:cs typeface="+mn-cs"/>
                        </a:rPr>
                        <a:t>,</a:t>
                      </a:r>
                      <a:r>
                        <a:rPr lang="en-US" sz="1400" dirty="0" smtClean="0"/>
                        <a:t> </a:t>
                      </a:r>
                    </a:p>
                    <a:p>
                      <a:pPr marL="0" marR="0" algn="l" defTabSz="914400" rtl="0" eaLnBrk="1" latinLnBrk="0" hangingPunct="1">
                        <a:lnSpc>
                          <a:spcPct val="115000"/>
                        </a:lnSpc>
                        <a:spcBef>
                          <a:spcPts val="0"/>
                        </a:spcBef>
                        <a:spcAft>
                          <a:spcPts val="0"/>
                        </a:spcAft>
                      </a:pPr>
                      <a:r>
                        <a:rPr lang="en-US" sz="1400" dirty="0" err="1" smtClean="0"/>
                        <a:t>B</a:t>
                      </a:r>
                      <a:r>
                        <a:rPr lang="en-US" sz="1400" kern="1200" dirty="0" err="1" smtClean="0">
                          <a:solidFill>
                            <a:schemeClr val="dk1"/>
                          </a:solidFill>
                          <a:latin typeface="+mn-lt"/>
                          <a:ea typeface="+mn-ea"/>
                          <a:cs typeface="+mn-cs"/>
                        </a:rPr>
                        <a:t>.NetPay</a:t>
                      </a:r>
                      <a:r>
                        <a:rPr lang="en-US" sz="1400" dirty="0" smtClean="0"/>
                        <a:t> </a:t>
                      </a:r>
                    </a:p>
                    <a:p>
                      <a:pPr marL="0" marR="0" algn="l" defTabSz="914400" rtl="0" eaLnBrk="1" latinLnBrk="0" hangingPunct="1">
                        <a:lnSpc>
                          <a:spcPct val="115000"/>
                        </a:lnSpc>
                        <a:spcBef>
                          <a:spcPts val="0"/>
                        </a:spcBef>
                        <a:spcAft>
                          <a:spcPts val="0"/>
                        </a:spcAft>
                      </a:pPr>
                      <a:r>
                        <a:rPr lang="en-US" sz="1400" dirty="0" smtClean="0"/>
                        <a:t>FROM testdb1.</a:t>
                      </a:r>
                      <a:r>
                        <a:rPr lang="en-US" sz="1400" kern="1200" dirty="0" smtClean="0">
                          <a:solidFill>
                            <a:schemeClr val="dk1"/>
                          </a:solidFill>
                          <a:latin typeface="+mn-lt"/>
                          <a:ea typeface="+mn-ea"/>
                          <a:cs typeface="+mn-cs"/>
                        </a:rPr>
                        <a:t>Employee</a:t>
                      </a:r>
                      <a:r>
                        <a:rPr lang="en-US" sz="1400" dirty="0" smtClean="0"/>
                        <a:t> A</a:t>
                      </a:r>
                    </a:p>
                    <a:p>
                      <a:pPr marL="0" marR="0" algn="l" defTabSz="914400" rtl="0" eaLnBrk="1" latinLnBrk="0" hangingPunct="1">
                        <a:lnSpc>
                          <a:spcPct val="115000"/>
                        </a:lnSpc>
                        <a:spcBef>
                          <a:spcPts val="0"/>
                        </a:spcBef>
                        <a:spcAft>
                          <a:spcPts val="0"/>
                        </a:spcAft>
                      </a:pPr>
                      <a:r>
                        <a:rPr lang="en-US" sz="1400" dirty="0" smtClean="0"/>
                        <a:t>FULL</a:t>
                      </a:r>
                      <a:r>
                        <a:rPr lang="en-US" sz="1400" baseline="0" dirty="0" smtClean="0"/>
                        <a:t> </a:t>
                      </a:r>
                      <a:r>
                        <a:rPr lang="en-US" sz="1400" dirty="0" smtClean="0"/>
                        <a:t>OUTER JOIN </a:t>
                      </a:r>
                    </a:p>
                    <a:p>
                      <a:pPr marL="0" marR="0" algn="l" defTabSz="914400" rtl="0" eaLnBrk="1" latinLnBrk="0" hangingPunct="1">
                        <a:lnSpc>
                          <a:spcPct val="115000"/>
                        </a:lnSpc>
                        <a:spcBef>
                          <a:spcPts val="0"/>
                        </a:spcBef>
                        <a:spcAft>
                          <a:spcPts val="0"/>
                        </a:spcAft>
                      </a:pPr>
                      <a:r>
                        <a:rPr lang="en-US" sz="1400" dirty="0" smtClean="0"/>
                        <a:t>testdb1.</a:t>
                      </a:r>
                      <a:r>
                        <a:rPr lang="en-US" sz="1400" kern="1200" dirty="0" smtClean="0">
                          <a:solidFill>
                            <a:schemeClr val="dk1"/>
                          </a:solidFill>
                          <a:latin typeface="+mn-lt"/>
                          <a:ea typeface="+mn-ea"/>
                          <a:cs typeface="+mn-cs"/>
                        </a:rPr>
                        <a:t>Salary</a:t>
                      </a:r>
                      <a:r>
                        <a:rPr lang="en-US" sz="1400" dirty="0" smtClean="0"/>
                        <a:t> B </a:t>
                      </a:r>
                    </a:p>
                    <a:p>
                      <a:pPr marL="0" marR="0" algn="l" defTabSz="914400" rtl="0" eaLnBrk="1" latinLnBrk="0" hangingPunct="1">
                        <a:lnSpc>
                          <a:spcPct val="115000"/>
                        </a:lnSpc>
                        <a:spcBef>
                          <a:spcPts val="0"/>
                        </a:spcBef>
                        <a:spcAft>
                          <a:spcPts val="0"/>
                        </a:spcAft>
                      </a:pPr>
                      <a:r>
                        <a:rPr lang="en-US" sz="1400" dirty="0" smtClean="0"/>
                        <a:t>ON </a:t>
                      </a:r>
                      <a:r>
                        <a:rPr lang="en-US" sz="1400" dirty="0" err="1" smtClean="0"/>
                        <a:t>A</a:t>
                      </a:r>
                      <a:r>
                        <a:rPr lang="en-US" sz="1400" kern="1200" dirty="0" err="1" smtClean="0">
                          <a:solidFill>
                            <a:schemeClr val="dk1"/>
                          </a:solidFill>
                          <a:latin typeface="+mn-lt"/>
                          <a:ea typeface="+mn-ea"/>
                          <a:cs typeface="+mn-cs"/>
                        </a:rPr>
                        <a:t>.EmployeeNo</a:t>
                      </a:r>
                      <a:r>
                        <a:rPr lang="en-US" sz="1400" dirty="0" smtClean="0"/>
                        <a:t> </a:t>
                      </a:r>
                      <a:r>
                        <a:rPr lang="en-US" sz="1400" kern="1200" dirty="0" smtClean="0">
                          <a:solidFill>
                            <a:schemeClr val="dk1"/>
                          </a:solidFill>
                          <a:latin typeface="+mn-lt"/>
                          <a:ea typeface="+mn-ea"/>
                          <a:cs typeface="+mn-cs"/>
                        </a:rPr>
                        <a:t>=</a:t>
                      </a:r>
                      <a:r>
                        <a:rPr lang="en-US" sz="1400" dirty="0" smtClean="0"/>
                        <a:t> B</a:t>
                      </a:r>
                      <a:r>
                        <a:rPr lang="en-US" sz="1400" kern="1200" dirty="0" smtClean="0">
                          <a:solidFill>
                            <a:schemeClr val="dk1"/>
                          </a:solidFill>
                          <a:latin typeface="+mn-lt"/>
                          <a:ea typeface="+mn-ea"/>
                          <a:cs typeface="+mn-cs"/>
                        </a:rPr>
                        <a:t>.</a:t>
                      </a:r>
                      <a:r>
                        <a:rPr lang="en-US" sz="1400" dirty="0" smtClean="0"/>
                        <a:t> </a:t>
                      </a:r>
                      <a:r>
                        <a:rPr lang="en-US" sz="1400" kern="1200" dirty="0" err="1" smtClean="0">
                          <a:solidFill>
                            <a:schemeClr val="dk1"/>
                          </a:solidFill>
                          <a:latin typeface="+mn-lt"/>
                          <a:ea typeface="+mn-ea"/>
                          <a:cs typeface="+mn-cs"/>
                        </a:rPr>
                        <a:t>EmployeeNo</a:t>
                      </a:r>
                      <a:endParaRPr lang="en-US" sz="1400" dirty="0" smtClean="0"/>
                    </a:p>
                    <a:p>
                      <a:pPr marL="0" marR="0" algn="l" defTabSz="914400" rtl="0" eaLnBrk="1" latinLnBrk="0" hangingPunct="1">
                        <a:lnSpc>
                          <a:spcPct val="115000"/>
                        </a:lnSpc>
                        <a:spcBef>
                          <a:spcPts val="0"/>
                        </a:spcBef>
                        <a:spcAft>
                          <a:spcPts val="0"/>
                        </a:spcAft>
                      </a:pPr>
                      <a:r>
                        <a:rPr lang="en-US" sz="1400" dirty="0" smtClean="0"/>
                        <a:t>ORDER BY </a:t>
                      </a:r>
                      <a:r>
                        <a:rPr lang="en-US" sz="1400" dirty="0" err="1" smtClean="0"/>
                        <a:t>A</a:t>
                      </a:r>
                      <a:r>
                        <a:rPr lang="en-US" sz="1400" kern="1200" dirty="0" err="1" smtClean="0">
                          <a:solidFill>
                            <a:schemeClr val="dk1"/>
                          </a:solidFill>
                          <a:latin typeface="+mn-lt"/>
                          <a:ea typeface="+mn-ea"/>
                          <a:cs typeface="+mn-cs"/>
                        </a:rPr>
                        <a:t>.EmployeeNo</a:t>
                      </a:r>
                      <a:endParaRPr lang="en-US" sz="1400" kern="1200" dirty="0" smtClean="0">
                        <a:solidFill>
                          <a:schemeClr val="dk1"/>
                        </a:solidFill>
                        <a:latin typeface="+mn-lt"/>
                        <a:ea typeface="+mn-ea"/>
                        <a:cs typeface="+mn-cs"/>
                      </a:endParaRPr>
                    </a:p>
                    <a:p>
                      <a:pPr marL="0" marR="0" algn="l" defTabSz="914400" rtl="0" eaLnBrk="1" latinLnBrk="0" hangingPunct="1">
                        <a:lnSpc>
                          <a:spcPct val="115000"/>
                        </a:lnSpc>
                        <a:spcBef>
                          <a:spcPts val="0"/>
                        </a:spcBef>
                        <a:spcAft>
                          <a:spcPts val="0"/>
                        </a:spcAft>
                      </a:pPr>
                      <a:r>
                        <a:rPr lang="en-US" sz="1400" kern="1200" dirty="0" smtClean="0">
                          <a:solidFill>
                            <a:schemeClr val="dk1"/>
                          </a:solidFill>
                          <a:latin typeface="+mn-lt"/>
                          <a:ea typeface="+mn-ea"/>
                          <a:cs typeface="+mn-cs"/>
                        </a:rPr>
                        <a:t>WHERE</a:t>
                      </a:r>
                      <a:r>
                        <a:rPr lang="en-US" sz="1400" kern="1200" baseline="0" dirty="0" smtClean="0">
                          <a:solidFill>
                            <a:schemeClr val="dk1"/>
                          </a:solidFill>
                          <a:latin typeface="+mn-lt"/>
                          <a:ea typeface="+mn-ea"/>
                          <a:cs typeface="+mn-cs"/>
                        </a:rPr>
                        <a:t>  </a:t>
                      </a:r>
                      <a:r>
                        <a:rPr lang="en-US" sz="1400" dirty="0" err="1" smtClean="0"/>
                        <a:t>A</a:t>
                      </a:r>
                      <a:r>
                        <a:rPr lang="en-US" sz="1400" kern="1200" dirty="0" err="1" smtClean="0">
                          <a:solidFill>
                            <a:schemeClr val="dk1"/>
                          </a:solidFill>
                          <a:latin typeface="+mn-lt"/>
                          <a:ea typeface="+mn-ea"/>
                          <a:cs typeface="+mn-cs"/>
                        </a:rPr>
                        <a:t>.EmployeeNo</a:t>
                      </a:r>
                      <a:r>
                        <a:rPr lang="en-US" sz="1400" kern="1200" baseline="0" dirty="0" smtClean="0">
                          <a:solidFill>
                            <a:schemeClr val="dk1"/>
                          </a:solidFill>
                          <a:latin typeface="+mn-lt"/>
                          <a:ea typeface="+mn-ea"/>
                          <a:cs typeface="+mn-cs"/>
                        </a:rPr>
                        <a:t> is null </a:t>
                      </a:r>
                    </a:p>
                    <a:p>
                      <a:pPr marL="0" marR="0" algn="l" defTabSz="914400" rtl="0" eaLnBrk="1" latinLnBrk="0" hangingPunct="1">
                        <a:lnSpc>
                          <a:spcPct val="115000"/>
                        </a:lnSpc>
                        <a:spcBef>
                          <a:spcPts val="0"/>
                        </a:spcBef>
                        <a:spcAft>
                          <a:spcPts val="0"/>
                        </a:spcAft>
                      </a:pPr>
                      <a:r>
                        <a:rPr lang="en-US" sz="1400" kern="1200" baseline="0" dirty="0" smtClean="0">
                          <a:solidFill>
                            <a:schemeClr val="dk1"/>
                          </a:solidFill>
                          <a:latin typeface="+mn-lt"/>
                          <a:ea typeface="+mn-ea"/>
                          <a:cs typeface="+mn-cs"/>
                        </a:rPr>
                        <a:t>Or </a:t>
                      </a:r>
                      <a:r>
                        <a:rPr lang="en-US" sz="1400" kern="1200" baseline="0" dirty="0" err="1" smtClean="0">
                          <a:solidFill>
                            <a:schemeClr val="dk1"/>
                          </a:solidFill>
                          <a:latin typeface="+mn-lt"/>
                          <a:ea typeface="+mn-ea"/>
                          <a:cs typeface="+mn-cs"/>
                        </a:rPr>
                        <a:t>B.EmployeeNo</a:t>
                      </a:r>
                      <a:r>
                        <a:rPr lang="en-US" sz="1400" kern="1200" baseline="0" dirty="0" smtClean="0">
                          <a:solidFill>
                            <a:schemeClr val="dk1"/>
                          </a:solidFill>
                          <a:latin typeface="+mn-lt"/>
                          <a:ea typeface="+mn-ea"/>
                          <a:cs typeface="+mn-cs"/>
                        </a:rPr>
                        <a:t> is null;</a:t>
                      </a:r>
                      <a:endParaRPr lang="en-US" sz="1400" kern="1200" dirty="0" smtClean="0">
                        <a:solidFill>
                          <a:schemeClr val="dk1"/>
                        </a:solidFill>
                        <a:latin typeface="+mn-lt"/>
                        <a:ea typeface="+mn-ea"/>
                        <a:cs typeface="+mn-cs"/>
                      </a:endParaRPr>
                    </a:p>
                  </a:txBody>
                  <a:tcPr marL="68580" marR="68580" marT="0" marB="0"/>
                </a:tc>
              </a:tr>
              <a:tr h="2579134">
                <a:tc>
                  <a:txBody>
                    <a:bodyPr/>
                    <a:lstStyle/>
                    <a:p>
                      <a:pPr marL="0" marR="0" algn="l" defTabSz="914400" rtl="0" eaLnBrk="1" latinLnBrk="0" hangingPunct="1">
                        <a:lnSpc>
                          <a:spcPct val="115000"/>
                        </a:lnSpc>
                        <a:spcBef>
                          <a:spcPts val="0"/>
                        </a:spcBef>
                        <a:spcAft>
                          <a:spcPts val="0"/>
                        </a:spcAft>
                      </a:pPr>
                      <a:r>
                        <a:rPr lang="en-US" sz="1800" kern="1200" dirty="0" smtClean="0">
                          <a:solidFill>
                            <a:schemeClr val="dk1"/>
                          </a:solidFill>
                          <a:latin typeface="+mn-lt"/>
                          <a:ea typeface="+mn-ea"/>
                          <a:cs typeface="+mn-cs"/>
                        </a:rPr>
                        <a:t>Cross Join</a:t>
                      </a:r>
                      <a:endParaRPr lang="en-US" sz="1800" kern="1200" dirty="0">
                        <a:solidFill>
                          <a:schemeClr val="dk1"/>
                        </a:solidFill>
                        <a:latin typeface="+mn-lt"/>
                        <a:ea typeface="+mn-ea"/>
                        <a:cs typeface="+mn-cs"/>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400" dirty="0" smtClean="0"/>
                        <a:t>SELECT </a:t>
                      </a:r>
                      <a:r>
                        <a:rPr lang="en-US" sz="1400" dirty="0" err="1" smtClean="0"/>
                        <a:t>A.EmployeeNo</a:t>
                      </a:r>
                      <a:r>
                        <a:rPr lang="en-US" sz="1400" dirty="0" smtClean="0"/>
                        <a:t>,</a:t>
                      </a:r>
                    </a:p>
                    <a:p>
                      <a:pPr marL="0" marR="0" algn="l" defTabSz="914400" rtl="0" eaLnBrk="1" latinLnBrk="0" hangingPunct="1">
                        <a:lnSpc>
                          <a:spcPct val="115000"/>
                        </a:lnSpc>
                        <a:spcBef>
                          <a:spcPts val="0"/>
                        </a:spcBef>
                        <a:spcAft>
                          <a:spcPts val="0"/>
                        </a:spcAft>
                      </a:pPr>
                      <a:r>
                        <a:rPr lang="en-US" sz="1400" dirty="0" smtClean="0"/>
                        <a:t> </a:t>
                      </a:r>
                      <a:r>
                        <a:rPr lang="en-US" sz="1400" dirty="0" err="1" smtClean="0"/>
                        <a:t>A.DepartmentNo</a:t>
                      </a:r>
                      <a:r>
                        <a:rPr lang="en-US" sz="1400" dirty="0" smtClean="0"/>
                        <a:t>, </a:t>
                      </a:r>
                    </a:p>
                    <a:p>
                      <a:pPr marL="0" marR="0" algn="l" defTabSz="914400" rtl="0" eaLnBrk="1" latinLnBrk="0" hangingPunct="1">
                        <a:lnSpc>
                          <a:spcPct val="115000"/>
                        </a:lnSpc>
                        <a:spcBef>
                          <a:spcPts val="0"/>
                        </a:spcBef>
                        <a:spcAft>
                          <a:spcPts val="0"/>
                        </a:spcAft>
                      </a:pPr>
                      <a:r>
                        <a:rPr lang="en-US" sz="1400" dirty="0" err="1" smtClean="0"/>
                        <a:t>B.EmployeeNo</a:t>
                      </a:r>
                      <a:r>
                        <a:rPr lang="en-US" sz="1400" dirty="0" smtClean="0"/>
                        <a:t>,</a:t>
                      </a:r>
                    </a:p>
                    <a:p>
                      <a:pPr marL="0" marR="0" algn="l" defTabSz="914400" rtl="0" eaLnBrk="1" latinLnBrk="0" hangingPunct="1">
                        <a:lnSpc>
                          <a:spcPct val="115000"/>
                        </a:lnSpc>
                        <a:spcBef>
                          <a:spcPts val="0"/>
                        </a:spcBef>
                        <a:spcAft>
                          <a:spcPts val="0"/>
                        </a:spcAft>
                      </a:pPr>
                      <a:r>
                        <a:rPr lang="en-US" sz="1400" dirty="0" err="1" smtClean="0"/>
                        <a:t>B.NetPay</a:t>
                      </a:r>
                      <a:r>
                        <a:rPr lang="en-US" sz="1400" dirty="0" smtClean="0"/>
                        <a:t> </a:t>
                      </a:r>
                    </a:p>
                    <a:p>
                      <a:pPr marL="0" marR="0" algn="l" defTabSz="914400" rtl="0" eaLnBrk="1" latinLnBrk="0" hangingPunct="1">
                        <a:lnSpc>
                          <a:spcPct val="115000"/>
                        </a:lnSpc>
                        <a:spcBef>
                          <a:spcPts val="0"/>
                        </a:spcBef>
                        <a:spcAft>
                          <a:spcPts val="0"/>
                        </a:spcAft>
                      </a:pPr>
                      <a:r>
                        <a:rPr lang="en-US" sz="1400" dirty="0" smtClean="0"/>
                        <a:t>FROM testdb1.</a:t>
                      </a:r>
                      <a:r>
                        <a:rPr lang="en-US" sz="1400" kern="1200" dirty="0" smtClean="0">
                          <a:solidFill>
                            <a:schemeClr val="dk1"/>
                          </a:solidFill>
                          <a:latin typeface="+mn-lt"/>
                          <a:ea typeface="+mn-ea"/>
                          <a:cs typeface="+mn-cs"/>
                        </a:rPr>
                        <a:t>Employee</a:t>
                      </a:r>
                      <a:r>
                        <a:rPr lang="en-US" sz="1400" dirty="0" smtClean="0"/>
                        <a:t> A </a:t>
                      </a:r>
                    </a:p>
                    <a:p>
                      <a:pPr marL="0" marR="0" algn="l" defTabSz="914400" rtl="0" eaLnBrk="1" latinLnBrk="0" hangingPunct="1">
                        <a:lnSpc>
                          <a:spcPct val="115000"/>
                        </a:lnSpc>
                        <a:spcBef>
                          <a:spcPts val="0"/>
                        </a:spcBef>
                        <a:spcAft>
                          <a:spcPts val="0"/>
                        </a:spcAft>
                      </a:pPr>
                      <a:r>
                        <a:rPr lang="en-US" sz="1400" dirty="0" smtClean="0"/>
                        <a:t>CROSS JOIN </a:t>
                      </a:r>
                    </a:p>
                    <a:p>
                      <a:pPr marL="0" marR="0" algn="l" defTabSz="914400" rtl="0" eaLnBrk="1" latinLnBrk="0" hangingPunct="1">
                        <a:lnSpc>
                          <a:spcPct val="115000"/>
                        </a:lnSpc>
                        <a:spcBef>
                          <a:spcPts val="0"/>
                        </a:spcBef>
                        <a:spcAft>
                          <a:spcPts val="0"/>
                        </a:spcAft>
                      </a:pPr>
                      <a:r>
                        <a:rPr lang="en-US" sz="1400" dirty="0" smtClean="0"/>
                        <a:t>testdb1.Salary B ;</a:t>
                      </a:r>
                    </a:p>
                  </a:txBody>
                  <a:tcPr marL="68580" marR="68580" marT="0" marB="0">
                    <a:lnR w="12700" cap="flat" cmpd="sng" algn="ctr">
                      <a:solidFill>
                        <a:schemeClr val="tx1"/>
                      </a:solidFill>
                      <a:prstDash val="solid"/>
                      <a:round/>
                      <a:headEnd type="none" w="med" len="med"/>
                      <a:tailEnd type="none" w="med" len="med"/>
                    </a:lnR>
                  </a:tcPr>
                </a:tc>
                <a:tc>
                  <a:txBody>
                    <a:bodyPr/>
                    <a:lstStyle/>
                    <a:p>
                      <a:pPr marL="0" marR="0" algn="l" defTabSz="914400" rtl="0" eaLnBrk="1" latinLnBrk="0" hangingPunct="1">
                        <a:lnSpc>
                          <a:spcPct val="115000"/>
                        </a:lnSpc>
                        <a:spcBef>
                          <a:spcPts val="0"/>
                        </a:spcBef>
                        <a:spcAft>
                          <a:spcPts val="0"/>
                        </a:spcAft>
                      </a:pPr>
                      <a:r>
                        <a:rPr lang="en-US" sz="1400" dirty="0" smtClean="0"/>
                        <a:t>SELECT </a:t>
                      </a:r>
                      <a:r>
                        <a:rPr lang="en-US" sz="1400" dirty="0" err="1" smtClean="0"/>
                        <a:t>A.EmployeeNo</a:t>
                      </a:r>
                      <a:r>
                        <a:rPr lang="en-US" sz="1400" dirty="0" smtClean="0"/>
                        <a:t>,</a:t>
                      </a:r>
                    </a:p>
                    <a:p>
                      <a:pPr marL="0" marR="0" algn="l" defTabSz="914400" rtl="0" eaLnBrk="1" latinLnBrk="0" hangingPunct="1">
                        <a:lnSpc>
                          <a:spcPct val="115000"/>
                        </a:lnSpc>
                        <a:spcBef>
                          <a:spcPts val="0"/>
                        </a:spcBef>
                        <a:spcAft>
                          <a:spcPts val="0"/>
                        </a:spcAft>
                      </a:pPr>
                      <a:r>
                        <a:rPr lang="en-US" sz="1400" dirty="0" smtClean="0"/>
                        <a:t> </a:t>
                      </a:r>
                      <a:r>
                        <a:rPr lang="en-US" sz="1400" dirty="0" err="1" smtClean="0"/>
                        <a:t>A.DepartmentNo</a:t>
                      </a:r>
                      <a:r>
                        <a:rPr lang="en-US" sz="1400" dirty="0" smtClean="0"/>
                        <a:t>, </a:t>
                      </a:r>
                    </a:p>
                    <a:p>
                      <a:pPr marL="0" marR="0" algn="l" defTabSz="914400" rtl="0" eaLnBrk="1" latinLnBrk="0" hangingPunct="1">
                        <a:lnSpc>
                          <a:spcPct val="115000"/>
                        </a:lnSpc>
                        <a:spcBef>
                          <a:spcPts val="0"/>
                        </a:spcBef>
                        <a:spcAft>
                          <a:spcPts val="0"/>
                        </a:spcAft>
                      </a:pPr>
                      <a:r>
                        <a:rPr lang="en-US" sz="1400" dirty="0" err="1" smtClean="0"/>
                        <a:t>B.EmployeeNo</a:t>
                      </a:r>
                      <a:r>
                        <a:rPr lang="en-US" sz="1400" dirty="0" smtClean="0"/>
                        <a:t>,</a:t>
                      </a:r>
                    </a:p>
                    <a:p>
                      <a:pPr marL="0" marR="0" algn="l" defTabSz="914400" rtl="0" eaLnBrk="1" latinLnBrk="0" hangingPunct="1">
                        <a:lnSpc>
                          <a:spcPct val="115000"/>
                        </a:lnSpc>
                        <a:spcBef>
                          <a:spcPts val="0"/>
                        </a:spcBef>
                        <a:spcAft>
                          <a:spcPts val="0"/>
                        </a:spcAft>
                      </a:pPr>
                      <a:r>
                        <a:rPr lang="en-US" sz="1400" dirty="0" err="1" smtClean="0"/>
                        <a:t>B.NetPay</a:t>
                      </a:r>
                      <a:r>
                        <a:rPr lang="en-US" sz="1400" dirty="0" smtClean="0"/>
                        <a:t> </a:t>
                      </a:r>
                    </a:p>
                    <a:p>
                      <a:pPr marL="0" marR="0" algn="l" defTabSz="914400" rtl="0" eaLnBrk="1" latinLnBrk="0" hangingPunct="1">
                        <a:lnSpc>
                          <a:spcPct val="115000"/>
                        </a:lnSpc>
                        <a:spcBef>
                          <a:spcPts val="0"/>
                        </a:spcBef>
                        <a:spcAft>
                          <a:spcPts val="0"/>
                        </a:spcAft>
                      </a:pPr>
                      <a:r>
                        <a:rPr lang="en-US" sz="1400" dirty="0" smtClean="0"/>
                        <a:t>FROM testdb1.</a:t>
                      </a:r>
                      <a:r>
                        <a:rPr lang="en-US" sz="1400" kern="1200" dirty="0" smtClean="0">
                          <a:solidFill>
                            <a:schemeClr val="dk1"/>
                          </a:solidFill>
                          <a:latin typeface="+mn-lt"/>
                          <a:ea typeface="+mn-ea"/>
                          <a:cs typeface="+mn-cs"/>
                        </a:rPr>
                        <a:t>Employee</a:t>
                      </a:r>
                      <a:r>
                        <a:rPr lang="en-US" sz="1400" dirty="0" smtClean="0"/>
                        <a:t> A </a:t>
                      </a:r>
                    </a:p>
                    <a:p>
                      <a:pPr marL="0" marR="0" algn="l" defTabSz="914400" rtl="0" eaLnBrk="1" latinLnBrk="0" hangingPunct="1">
                        <a:lnSpc>
                          <a:spcPct val="115000"/>
                        </a:lnSpc>
                        <a:spcBef>
                          <a:spcPts val="0"/>
                        </a:spcBef>
                        <a:spcAft>
                          <a:spcPts val="0"/>
                        </a:spcAft>
                      </a:pPr>
                      <a:r>
                        <a:rPr lang="en-US" sz="1400" dirty="0" smtClean="0"/>
                        <a:t>CROSS JOIN </a:t>
                      </a:r>
                    </a:p>
                    <a:p>
                      <a:pPr marL="0" marR="0" algn="l" defTabSz="914400" rtl="0" eaLnBrk="1" latinLnBrk="0" hangingPunct="1">
                        <a:lnSpc>
                          <a:spcPct val="115000"/>
                        </a:lnSpc>
                        <a:spcBef>
                          <a:spcPts val="0"/>
                        </a:spcBef>
                        <a:spcAft>
                          <a:spcPts val="0"/>
                        </a:spcAft>
                      </a:pPr>
                      <a:r>
                        <a:rPr lang="en-US" sz="1400" dirty="0" smtClean="0"/>
                        <a:t>testdb1.Salary B </a:t>
                      </a:r>
                    </a:p>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t>WHERE </a:t>
                      </a:r>
                      <a:r>
                        <a:rPr lang="en-US" sz="1400" dirty="0" err="1" smtClean="0"/>
                        <a:t>A.EmployeeNo</a:t>
                      </a:r>
                      <a:r>
                        <a:rPr lang="en-US" sz="1400" dirty="0" smtClean="0"/>
                        <a:t> = 101 ;</a:t>
                      </a:r>
                      <a:endParaRPr lang="en-US" sz="1400" kern="1200" dirty="0" smtClean="0">
                        <a:solidFill>
                          <a:schemeClr val="dk1"/>
                        </a:solidFill>
                        <a:latin typeface="+mn-lt"/>
                        <a:ea typeface="+mn-ea"/>
                        <a:cs typeface="+mn-cs"/>
                      </a:endParaRPr>
                    </a:p>
                    <a:p>
                      <a:pPr marL="0" marR="0" algn="l" defTabSz="914400" rtl="0" eaLnBrk="1" latinLnBrk="0" hangingPunct="1">
                        <a:lnSpc>
                          <a:spcPct val="115000"/>
                        </a:lnSpc>
                        <a:spcBef>
                          <a:spcPts val="0"/>
                        </a:spcBef>
                        <a:spcAft>
                          <a:spcPts val="0"/>
                        </a:spcAft>
                      </a:pPr>
                      <a:endParaRPr lang="en-US" sz="1400" dirty="0" smtClean="0"/>
                    </a:p>
                    <a:p>
                      <a:pPr marL="0" marR="0" algn="l" defTabSz="914400" rtl="0" eaLnBrk="1" latinLnBrk="0" hangingPunct="1">
                        <a:lnSpc>
                          <a:spcPct val="115000"/>
                        </a:lnSpc>
                        <a:spcBef>
                          <a:spcPts val="0"/>
                        </a:spcBef>
                        <a:spcAft>
                          <a:spcPts val="0"/>
                        </a:spcAft>
                      </a:pPr>
                      <a:endParaRPr lang="en-US" sz="1400" kern="1200" dirty="0" smtClean="0">
                        <a:solidFill>
                          <a:schemeClr val="dk1"/>
                        </a:solidFill>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17956</TotalTime>
  <Words>668</Words>
  <Application>Microsoft Office PowerPoint</Application>
  <PresentationFormat>On-screen Show (4:3)</PresentationFormat>
  <Paragraphs>171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Teradata Training</vt:lpstr>
      <vt:lpstr>Topics</vt:lpstr>
      <vt:lpstr>JOINS</vt:lpstr>
      <vt:lpstr>Joins</vt:lpstr>
      <vt:lpstr>Joins</vt:lpstr>
      <vt:lpstr>Joins</vt:lpstr>
      <vt:lpstr>JOINS  --- Syntax</vt:lpstr>
      <vt:lpstr>JOINS -- Syntax</vt:lpstr>
      <vt:lpstr>JOINS -- Syntax</vt:lpstr>
      <vt:lpstr>Cross join Live example</vt:lpstr>
      <vt:lpstr>Subqueries</vt:lpstr>
      <vt:lpstr>Interview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Training</dc:title>
  <dc:creator>Sri</dc:creator>
  <cp:lastModifiedBy>Sri</cp:lastModifiedBy>
  <cp:revision>263</cp:revision>
  <dcterms:created xsi:type="dcterms:W3CDTF">2018-10-30T23:52:49Z</dcterms:created>
  <dcterms:modified xsi:type="dcterms:W3CDTF">2018-12-04T00:44:49Z</dcterms:modified>
</cp:coreProperties>
</file>