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2" r:id="rId6"/>
    <p:sldId id="259"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04" y="64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1073D0-6043-411D-9600-EE5316264E78}" type="datetimeFigureOut">
              <a:rPr lang="en-US" smtClean="0"/>
              <a:pPr/>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3658F-549B-4C29-B98D-DFBDA2AC0CD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1073D0-6043-411D-9600-EE5316264E78}" type="datetimeFigureOut">
              <a:rPr lang="en-US" smtClean="0"/>
              <a:pPr/>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3658F-549B-4C29-B98D-DFBDA2AC0CD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1073D0-6043-411D-9600-EE5316264E78}" type="datetimeFigureOut">
              <a:rPr lang="en-US" smtClean="0"/>
              <a:pPr/>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3658F-549B-4C29-B98D-DFBDA2AC0CD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1073D0-6043-411D-9600-EE5316264E78}" type="datetimeFigureOut">
              <a:rPr lang="en-US" smtClean="0"/>
              <a:pPr/>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3658F-549B-4C29-B98D-DFBDA2AC0CD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1073D0-6043-411D-9600-EE5316264E78}" type="datetimeFigureOut">
              <a:rPr lang="en-US" smtClean="0"/>
              <a:pPr/>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3658F-549B-4C29-B98D-DFBDA2AC0CD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1073D0-6043-411D-9600-EE5316264E78}" type="datetimeFigureOut">
              <a:rPr lang="en-US" smtClean="0"/>
              <a:pPr/>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3658F-549B-4C29-B98D-DFBDA2AC0CD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1073D0-6043-411D-9600-EE5316264E78}" type="datetimeFigureOut">
              <a:rPr lang="en-US" smtClean="0"/>
              <a:pPr/>
              <a:t>11/27/2018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73658F-549B-4C29-B98D-DFBDA2AC0CD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1073D0-6043-411D-9600-EE5316264E78}" type="datetimeFigureOut">
              <a:rPr lang="en-US" smtClean="0"/>
              <a:pPr/>
              <a:t>11/27/2018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73658F-549B-4C29-B98D-DFBDA2AC0CD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1073D0-6043-411D-9600-EE5316264E78}" type="datetimeFigureOut">
              <a:rPr lang="en-US" smtClean="0"/>
              <a:pPr/>
              <a:t>11/27/2018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73658F-549B-4C29-B98D-DFBDA2AC0CD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1073D0-6043-411D-9600-EE5316264E78}" type="datetimeFigureOut">
              <a:rPr lang="en-US" smtClean="0"/>
              <a:pPr/>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3658F-549B-4C29-B98D-DFBDA2AC0CD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1073D0-6043-411D-9600-EE5316264E78}" type="datetimeFigureOut">
              <a:rPr lang="en-US" smtClean="0"/>
              <a:pPr/>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3658F-549B-4C29-B98D-DFBDA2AC0CD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1073D0-6043-411D-9600-EE5316264E78}" type="datetimeFigureOut">
              <a:rPr lang="en-US" smtClean="0"/>
              <a:pPr/>
              <a:t>11/27/2018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3658F-549B-4C29-B98D-DFBDA2AC0CD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Teradata Training</a:t>
            </a:r>
            <a:endParaRPr lang="en-US" dirty="0"/>
          </a:p>
        </p:txBody>
      </p:sp>
      <p:sp>
        <p:nvSpPr>
          <p:cNvPr id="3" name="Subtitle 2"/>
          <p:cNvSpPr>
            <a:spLocks noGrp="1"/>
          </p:cNvSpPr>
          <p:nvPr>
            <p:ph type="subTitle" idx="1"/>
          </p:nvPr>
        </p:nvSpPr>
        <p:spPr/>
        <p:txBody>
          <a:bodyPr/>
          <a:lstStyle/>
          <a:p>
            <a:r>
              <a:rPr lang="en-US" dirty="0" smtClean="0">
                <a:solidFill>
                  <a:schemeClr val="tx1"/>
                </a:solidFill>
              </a:rPr>
              <a:t>Day 7 </a:t>
            </a:r>
            <a:r>
              <a:rPr lang="en-US" smtClean="0">
                <a:solidFill>
                  <a:schemeClr val="tx1"/>
                </a:solidFill>
              </a:rPr>
              <a:t>-- 11/06/2018</a:t>
            </a:r>
            <a:endParaRPr lang="en-US"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dirty="0" smtClean="0"/>
              <a:t>Between</a:t>
            </a:r>
          </a:p>
          <a:p>
            <a:r>
              <a:rPr lang="en-US" dirty="0" smtClean="0"/>
              <a:t>IN   </a:t>
            </a:r>
          </a:p>
          <a:p>
            <a:r>
              <a:rPr lang="en-US" dirty="0" smtClean="0"/>
              <a:t>Not IN </a:t>
            </a:r>
          </a:p>
          <a:p>
            <a:r>
              <a:rPr lang="en-US" dirty="0" smtClean="0"/>
              <a:t>Union</a:t>
            </a:r>
          </a:p>
          <a:p>
            <a:r>
              <a:rPr lang="en-US" dirty="0" smtClean="0"/>
              <a:t>Union All</a:t>
            </a:r>
          </a:p>
          <a:p>
            <a:r>
              <a:rPr lang="en-US" dirty="0" smtClean="0"/>
              <a:t>Intersect</a:t>
            </a:r>
          </a:p>
          <a:p>
            <a:r>
              <a:rPr lang="en-US" dirty="0" smtClean="0"/>
              <a:t>Except / Minus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a:bodyPr>
          <a:lstStyle/>
          <a:p>
            <a:r>
              <a:rPr lang="en-US" sz="3200" dirty="0" smtClean="0"/>
              <a:t>Between , IN, NOT IN</a:t>
            </a:r>
            <a:endParaRPr lang="en-US" sz="3200" dirty="0"/>
          </a:p>
        </p:txBody>
      </p:sp>
      <p:sp>
        <p:nvSpPr>
          <p:cNvPr id="3" name="Content Placeholder 2"/>
          <p:cNvSpPr>
            <a:spLocks noGrp="1"/>
          </p:cNvSpPr>
          <p:nvPr>
            <p:ph idx="1"/>
          </p:nvPr>
        </p:nvSpPr>
        <p:spPr>
          <a:xfrm>
            <a:off x="457200" y="1066800"/>
            <a:ext cx="8229600" cy="5257800"/>
          </a:xfrm>
        </p:spPr>
        <p:txBody>
          <a:bodyPr>
            <a:normAutofit lnSpcReduction="10000"/>
          </a:bodyPr>
          <a:lstStyle/>
          <a:p>
            <a:r>
              <a:rPr lang="en-US" sz="2400" dirty="0">
                <a:solidFill>
                  <a:srgbClr val="FF0000"/>
                </a:solidFill>
              </a:rPr>
              <a:t>BETWEEN</a:t>
            </a:r>
            <a:r>
              <a:rPr lang="en-US" sz="2400" dirty="0"/>
              <a:t> command is used to check if a value is within a range of values</a:t>
            </a:r>
            <a:r>
              <a:rPr lang="en-US" sz="2400" dirty="0" smtClean="0"/>
              <a:t>.</a:t>
            </a:r>
          </a:p>
          <a:p>
            <a:pPr>
              <a:buNone/>
            </a:pPr>
            <a:r>
              <a:rPr lang="en-US" sz="2400" dirty="0" smtClean="0"/>
              <a:t>Syntax: SELECT </a:t>
            </a:r>
            <a:r>
              <a:rPr lang="en-US" sz="2400" dirty="0" err="1" smtClean="0"/>
              <a:t>EmpNo</a:t>
            </a:r>
            <a:r>
              <a:rPr lang="en-US" sz="2400" dirty="0"/>
              <a:t>,</a:t>
            </a:r>
            <a:r>
              <a:rPr lang="en-US" sz="2400" dirty="0" smtClean="0"/>
              <a:t> </a:t>
            </a:r>
            <a:r>
              <a:rPr lang="en-US" sz="2400" dirty="0" err="1" smtClean="0"/>
              <a:t>FName</a:t>
            </a:r>
            <a:r>
              <a:rPr lang="en-US" sz="2400" dirty="0" smtClean="0"/>
              <a:t> FROM Testdb1.Employee </a:t>
            </a:r>
          </a:p>
          <a:p>
            <a:pPr>
              <a:buNone/>
            </a:pPr>
            <a:r>
              <a:rPr lang="en-US" sz="2400" dirty="0" smtClean="0"/>
              <a:t>          	WHERE </a:t>
            </a:r>
            <a:r>
              <a:rPr lang="en-US" sz="2400" dirty="0" err="1" smtClean="0"/>
              <a:t>EmpNo</a:t>
            </a:r>
            <a:r>
              <a:rPr lang="en-US" sz="2400" dirty="0" smtClean="0"/>
              <a:t> BETWEEN </a:t>
            </a:r>
            <a:r>
              <a:rPr lang="en-US" sz="2400" dirty="0"/>
              <a:t>101</a:t>
            </a:r>
            <a:r>
              <a:rPr lang="en-US" sz="2400" dirty="0" smtClean="0"/>
              <a:t> AND </a:t>
            </a:r>
            <a:r>
              <a:rPr lang="en-US" sz="2400" dirty="0"/>
              <a:t>103</a:t>
            </a:r>
            <a:r>
              <a:rPr lang="en-US" sz="2400" dirty="0" smtClean="0"/>
              <a:t>;</a:t>
            </a:r>
          </a:p>
          <a:p>
            <a:r>
              <a:rPr lang="en-US" sz="2400" dirty="0" smtClean="0">
                <a:solidFill>
                  <a:srgbClr val="FF0000"/>
                </a:solidFill>
              </a:rPr>
              <a:t>IN </a:t>
            </a:r>
            <a:r>
              <a:rPr lang="en-US" sz="2400" dirty="0" smtClean="0"/>
              <a:t>command </a:t>
            </a:r>
            <a:r>
              <a:rPr lang="en-US" sz="2400" dirty="0"/>
              <a:t>is used to check the value against a given list of values</a:t>
            </a:r>
            <a:r>
              <a:rPr lang="en-US" sz="2400" dirty="0" smtClean="0"/>
              <a:t>.</a:t>
            </a:r>
          </a:p>
          <a:p>
            <a:pPr>
              <a:buNone/>
            </a:pPr>
            <a:r>
              <a:rPr lang="en-US" sz="2400" dirty="0" smtClean="0"/>
              <a:t>Syntax: SELECT </a:t>
            </a:r>
            <a:r>
              <a:rPr lang="en-US" sz="2400" dirty="0" err="1" smtClean="0"/>
              <a:t>EmpNo</a:t>
            </a:r>
            <a:r>
              <a:rPr lang="en-US" sz="2400" dirty="0" smtClean="0"/>
              <a:t>, </a:t>
            </a:r>
            <a:r>
              <a:rPr lang="en-US" sz="2400" dirty="0" err="1" smtClean="0"/>
              <a:t>FName</a:t>
            </a:r>
            <a:r>
              <a:rPr lang="en-US" sz="2400" dirty="0" smtClean="0"/>
              <a:t> FROM Testdb1.Employee </a:t>
            </a:r>
          </a:p>
          <a:p>
            <a:pPr>
              <a:buNone/>
            </a:pPr>
            <a:r>
              <a:rPr lang="en-US" sz="2400" dirty="0" smtClean="0"/>
              <a:t>		WHERE </a:t>
            </a:r>
            <a:r>
              <a:rPr lang="en-US" sz="2400" dirty="0" err="1" smtClean="0"/>
              <a:t>EmpNo</a:t>
            </a:r>
            <a:r>
              <a:rPr lang="en-US" sz="2400" dirty="0" smtClean="0"/>
              <a:t>  IN( 101,103);</a:t>
            </a:r>
          </a:p>
          <a:p>
            <a:r>
              <a:rPr lang="en-US" sz="2600" dirty="0" smtClean="0">
                <a:solidFill>
                  <a:srgbClr val="FF0000"/>
                </a:solidFill>
              </a:rPr>
              <a:t>NOT IN </a:t>
            </a:r>
            <a:r>
              <a:rPr lang="en-US" sz="2600" dirty="0"/>
              <a:t> command reverses the result of IN command. It fetches records with values that don’t match with the given list.</a:t>
            </a:r>
            <a:endParaRPr lang="en-US" sz="2600" dirty="0" smtClean="0"/>
          </a:p>
          <a:p>
            <a:pPr>
              <a:buNone/>
            </a:pPr>
            <a:r>
              <a:rPr lang="en-US" sz="2600" dirty="0" smtClean="0"/>
              <a:t>Syntax: SELECT </a:t>
            </a:r>
            <a:r>
              <a:rPr lang="en-US" sz="2600" dirty="0" err="1" smtClean="0"/>
              <a:t>EmpNo</a:t>
            </a:r>
            <a:r>
              <a:rPr lang="en-US" sz="2600" dirty="0" smtClean="0"/>
              <a:t>, </a:t>
            </a:r>
            <a:r>
              <a:rPr lang="en-US" sz="2600" dirty="0" err="1" smtClean="0"/>
              <a:t>FName</a:t>
            </a:r>
            <a:r>
              <a:rPr lang="en-US" sz="2600" dirty="0" smtClean="0"/>
              <a:t> FROM </a:t>
            </a:r>
            <a:r>
              <a:rPr lang="en-US" sz="2800" dirty="0" smtClean="0"/>
              <a:t>Testdb1.Employee </a:t>
            </a:r>
            <a:endParaRPr lang="en-US" sz="2600" dirty="0" smtClean="0"/>
          </a:p>
          <a:p>
            <a:pPr>
              <a:buNone/>
            </a:pPr>
            <a:r>
              <a:rPr lang="en-US" sz="2600" dirty="0" smtClean="0"/>
              <a:t>WHERE </a:t>
            </a:r>
            <a:r>
              <a:rPr lang="en-US" sz="2600" dirty="0" err="1" smtClean="0"/>
              <a:t>EmpNo</a:t>
            </a:r>
            <a:r>
              <a:rPr lang="en-US" sz="2600" dirty="0" smtClean="0"/>
              <a:t> NOT IN( 101,103);</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Union, Intersect and Except</a:t>
            </a:r>
            <a:endParaRPr lang="en-US" dirty="0"/>
          </a:p>
        </p:txBody>
      </p:sp>
      <p:pic>
        <p:nvPicPr>
          <p:cNvPr id="4" name="Content Placeholder 3" descr="Union_Intersect.jpg"/>
          <p:cNvPicPr>
            <a:picLocks noGrp="1" noChangeAspect="1"/>
          </p:cNvPicPr>
          <p:nvPr>
            <p:ph idx="1"/>
          </p:nvPr>
        </p:nvPicPr>
        <p:blipFill>
          <a:blip r:embed="rId2" cstate="print"/>
          <a:stretch>
            <a:fillRect/>
          </a:stretch>
        </p:blipFill>
        <p:spPr>
          <a:xfrm>
            <a:off x="819738" y="1143000"/>
            <a:ext cx="7024100" cy="4648201"/>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a:bodyPr>
          <a:lstStyle/>
          <a:p>
            <a:r>
              <a:rPr lang="en-US" sz="3200" dirty="0" smtClean="0"/>
              <a:t>Union and Union All</a:t>
            </a:r>
            <a:endParaRPr lang="en-US" sz="3200" dirty="0"/>
          </a:p>
        </p:txBody>
      </p:sp>
      <p:sp>
        <p:nvSpPr>
          <p:cNvPr id="3" name="Content Placeholder 2"/>
          <p:cNvSpPr>
            <a:spLocks noGrp="1"/>
          </p:cNvSpPr>
          <p:nvPr>
            <p:ph idx="1"/>
          </p:nvPr>
        </p:nvSpPr>
        <p:spPr>
          <a:xfrm>
            <a:off x="457200" y="838200"/>
            <a:ext cx="8229600" cy="5486400"/>
          </a:xfrm>
        </p:spPr>
        <p:txBody>
          <a:bodyPr>
            <a:normAutofit/>
          </a:bodyPr>
          <a:lstStyle/>
          <a:p>
            <a:r>
              <a:rPr lang="en-US" sz="2400" dirty="0" smtClean="0">
                <a:solidFill>
                  <a:srgbClr val="FF0000"/>
                </a:solidFill>
              </a:rPr>
              <a:t>UNION</a:t>
            </a:r>
            <a:r>
              <a:rPr lang="en-US" sz="2400" dirty="0" smtClean="0"/>
              <a:t> statement is used to combine results from multiple SELECT statements. It ignores duplicates.</a:t>
            </a:r>
          </a:p>
          <a:p>
            <a:pPr>
              <a:buNone/>
            </a:pPr>
            <a:r>
              <a:rPr lang="en-US" sz="2400" dirty="0" smtClean="0"/>
              <a:t>Syntax: SELECT * FROM Testdb1.Employee </a:t>
            </a:r>
          </a:p>
          <a:p>
            <a:pPr>
              <a:buNone/>
            </a:pPr>
            <a:r>
              <a:rPr lang="en-US" sz="2400" dirty="0" smtClean="0"/>
              <a:t>          	 union</a:t>
            </a:r>
          </a:p>
          <a:p>
            <a:pPr>
              <a:buNone/>
            </a:pPr>
            <a:r>
              <a:rPr lang="en-US" sz="2400" dirty="0" smtClean="0"/>
              <a:t>		 SELECT * FROM Testdb1.Employee; </a:t>
            </a:r>
          </a:p>
          <a:p>
            <a:pPr>
              <a:buNone/>
            </a:pPr>
            <a:endParaRPr lang="en-US" sz="2400" dirty="0" smtClean="0"/>
          </a:p>
          <a:p>
            <a:r>
              <a:rPr lang="en-US" sz="2400" dirty="0" smtClean="0">
                <a:solidFill>
                  <a:srgbClr val="FF0000"/>
                </a:solidFill>
              </a:rPr>
              <a:t>UNION ALL </a:t>
            </a:r>
            <a:r>
              <a:rPr lang="en-US" sz="2400" dirty="0" smtClean="0"/>
              <a:t>statement is similar to </a:t>
            </a:r>
            <a:r>
              <a:rPr lang="en-US" sz="2400" dirty="0" smtClean="0">
                <a:solidFill>
                  <a:srgbClr val="FF0000"/>
                </a:solidFill>
              </a:rPr>
              <a:t>UNION</a:t>
            </a:r>
            <a:r>
              <a:rPr lang="en-US" sz="2400" dirty="0" smtClean="0"/>
              <a:t>, it combines results from multiple tables including duplicate rows.</a:t>
            </a:r>
          </a:p>
          <a:p>
            <a:pPr>
              <a:buNone/>
            </a:pPr>
            <a:r>
              <a:rPr lang="en-US" sz="2400" dirty="0" smtClean="0"/>
              <a:t>Syntax: SELECT * FROM Testdb1.Employee </a:t>
            </a:r>
          </a:p>
          <a:p>
            <a:pPr>
              <a:buNone/>
            </a:pPr>
            <a:r>
              <a:rPr lang="en-US" sz="2400" dirty="0" smtClean="0"/>
              <a:t>          	 union all</a:t>
            </a:r>
          </a:p>
          <a:p>
            <a:pPr>
              <a:buNone/>
            </a:pPr>
            <a:r>
              <a:rPr lang="en-US" sz="2400" dirty="0" smtClean="0"/>
              <a:t>		 SELECT * FROM Testdb1.Employee; </a:t>
            </a:r>
          </a:p>
          <a:p>
            <a:pPr>
              <a:buNone/>
            </a:pP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Intersect and Minus</a:t>
            </a:r>
            <a:endParaRPr lang="en-US" sz="3200" dirty="0"/>
          </a:p>
        </p:txBody>
      </p:sp>
      <p:sp>
        <p:nvSpPr>
          <p:cNvPr id="3" name="Content Placeholder 2"/>
          <p:cNvSpPr>
            <a:spLocks noGrp="1"/>
          </p:cNvSpPr>
          <p:nvPr>
            <p:ph idx="1"/>
          </p:nvPr>
        </p:nvSpPr>
        <p:spPr>
          <a:xfrm>
            <a:off x="457200" y="990600"/>
            <a:ext cx="8229600" cy="5135563"/>
          </a:xfrm>
        </p:spPr>
        <p:txBody>
          <a:bodyPr>
            <a:normAutofit lnSpcReduction="10000"/>
          </a:bodyPr>
          <a:lstStyle/>
          <a:p>
            <a:r>
              <a:rPr lang="en-US" sz="2000" dirty="0" smtClean="0"/>
              <a:t> </a:t>
            </a:r>
            <a:r>
              <a:rPr lang="en-US" sz="2000" dirty="0" smtClean="0">
                <a:solidFill>
                  <a:srgbClr val="FF0000"/>
                </a:solidFill>
              </a:rPr>
              <a:t>INTERSECT</a:t>
            </a:r>
            <a:r>
              <a:rPr lang="en-US" sz="2000" dirty="0" smtClean="0"/>
              <a:t> command is also used to combine results from multiple SELECT statements. It returns the rows from the first SELECT statement that has corresponding match in the second SELECT statements. In other words, it returns the rows that exist in both SELECT statements.</a:t>
            </a:r>
          </a:p>
          <a:p>
            <a:pPr>
              <a:buNone/>
            </a:pPr>
            <a:r>
              <a:rPr lang="en-US" sz="2000" dirty="0" smtClean="0">
                <a:solidFill>
                  <a:srgbClr val="FF0000"/>
                </a:solidFill>
              </a:rPr>
              <a:t>Syntax</a:t>
            </a:r>
            <a:r>
              <a:rPr lang="en-US" sz="2000" dirty="0" smtClean="0"/>
              <a:t>: SELECT </a:t>
            </a:r>
            <a:r>
              <a:rPr lang="en-US" sz="2000" dirty="0" err="1" smtClean="0"/>
              <a:t>EmployeeNo</a:t>
            </a:r>
            <a:r>
              <a:rPr lang="en-US" sz="2000" dirty="0" smtClean="0"/>
              <a:t> FROM Testdb1.Employee   	</a:t>
            </a:r>
          </a:p>
          <a:p>
            <a:pPr>
              <a:buNone/>
            </a:pPr>
            <a:r>
              <a:rPr lang="en-US" sz="2000" dirty="0" smtClean="0"/>
              <a:t>		INTERSECT  --- intersection(common)   </a:t>
            </a:r>
          </a:p>
          <a:p>
            <a:pPr>
              <a:buNone/>
            </a:pPr>
            <a:r>
              <a:rPr lang="en-US" sz="2000" dirty="0" smtClean="0"/>
              <a:t> 		SELECT </a:t>
            </a:r>
            <a:r>
              <a:rPr lang="en-US" sz="2000" dirty="0" err="1" smtClean="0"/>
              <a:t>EmployeeNo</a:t>
            </a:r>
            <a:r>
              <a:rPr lang="en-US" sz="2000" dirty="0" smtClean="0"/>
              <a:t> FROM Testdb1.EmpSalary;</a:t>
            </a:r>
          </a:p>
          <a:p>
            <a:pPr>
              <a:buNone/>
            </a:pPr>
            <a:r>
              <a:rPr lang="en-US" sz="2000" dirty="0" smtClean="0"/>
              <a:t>		</a:t>
            </a:r>
          </a:p>
          <a:p>
            <a:pPr>
              <a:buNone/>
            </a:pPr>
            <a:r>
              <a:rPr lang="en-US" sz="2000" dirty="0" smtClean="0">
                <a:solidFill>
                  <a:srgbClr val="FF0000"/>
                </a:solidFill>
              </a:rPr>
              <a:t>MINUS/EXCEPT</a:t>
            </a:r>
            <a:r>
              <a:rPr lang="en-US" sz="2000" dirty="0" smtClean="0"/>
              <a:t> commands combine rows from multiple tables and returns the rows which are in first SELECT but not in second SELECT. They both return the same results.</a:t>
            </a:r>
          </a:p>
          <a:p>
            <a:pPr>
              <a:buNone/>
            </a:pPr>
            <a:r>
              <a:rPr lang="en-US" sz="2000" dirty="0" smtClean="0">
                <a:solidFill>
                  <a:srgbClr val="FF0000"/>
                </a:solidFill>
              </a:rPr>
              <a:t>Syntax</a:t>
            </a:r>
            <a:r>
              <a:rPr lang="en-US" sz="2000" dirty="0" smtClean="0"/>
              <a:t>: SELECT </a:t>
            </a:r>
            <a:r>
              <a:rPr lang="en-US" sz="2000" dirty="0" err="1" smtClean="0"/>
              <a:t>EmployeeNo</a:t>
            </a:r>
            <a:r>
              <a:rPr lang="en-US" sz="2000" dirty="0" smtClean="0"/>
              <a:t> FROM Employee</a:t>
            </a:r>
          </a:p>
          <a:p>
            <a:pPr>
              <a:buNone/>
            </a:pPr>
            <a:r>
              <a:rPr lang="en-US" sz="2000" dirty="0" smtClean="0"/>
              <a:t>		MINUS</a:t>
            </a:r>
          </a:p>
          <a:p>
            <a:pPr>
              <a:buNone/>
            </a:pPr>
            <a:r>
              <a:rPr lang="en-US" sz="2000" dirty="0" smtClean="0"/>
              <a:t> 		SELECT </a:t>
            </a:r>
            <a:r>
              <a:rPr lang="en-US" sz="2000" dirty="0" err="1" smtClean="0"/>
              <a:t>EmployeeNo</a:t>
            </a:r>
            <a:r>
              <a:rPr lang="en-US" sz="2000" dirty="0" smtClean="0"/>
              <a:t> FROM Testdb1.EmpSalary;</a:t>
            </a:r>
          </a:p>
          <a:p>
            <a:pPr>
              <a:buNone/>
            </a:pPr>
            <a:r>
              <a:rPr lang="en-US" sz="2000" dirty="0" smtClean="0"/>
              <a:t>		</a:t>
            </a:r>
          </a:p>
          <a:p>
            <a:pPr>
              <a:buNone/>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800" dirty="0" smtClean="0"/>
              <a:t>Interview Questions</a:t>
            </a:r>
            <a:endParaRPr lang="en-US" sz="2800"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r>
              <a:rPr lang="en-US" sz="2400" dirty="0" smtClean="0"/>
              <a:t>Display the dept information from department table. </a:t>
            </a:r>
          </a:p>
          <a:p>
            <a:pPr>
              <a:buNone/>
            </a:pPr>
            <a:r>
              <a:rPr lang="en-US" sz="2400" dirty="0" smtClean="0"/>
              <a:t>Syntax: select * from department;</a:t>
            </a:r>
          </a:p>
          <a:p>
            <a:r>
              <a:rPr lang="en-US" sz="2400" dirty="0" smtClean="0"/>
              <a:t>Display the details of all employees. </a:t>
            </a:r>
          </a:p>
          <a:p>
            <a:pPr>
              <a:buNone/>
            </a:pPr>
            <a:r>
              <a:rPr lang="en-US" sz="2400" dirty="0" err="1" smtClean="0"/>
              <a:t>Syntax:select</a:t>
            </a:r>
            <a:r>
              <a:rPr lang="en-US" sz="2400" dirty="0" smtClean="0"/>
              <a:t> * from employees;</a:t>
            </a:r>
          </a:p>
          <a:p>
            <a:r>
              <a:rPr lang="en-US" sz="2400" dirty="0" smtClean="0"/>
              <a:t>Display the name and job for all employees.</a:t>
            </a:r>
          </a:p>
          <a:p>
            <a:pPr>
              <a:buNone/>
            </a:pPr>
            <a:r>
              <a:rPr lang="en-US" sz="2400" dirty="0" err="1" smtClean="0"/>
              <a:t>Syntax:Select</a:t>
            </a:r>
            <a:r>
              <a:rPr lang="en-US" sz="2400" dirty="0" smtClean="0"/>
              <a:t> name, job from employees;</a:t>
            </a:r>
          </a:p>
          <a:p>
            <a:r>
              <a:rPr lang="en-US" sz="2400" dirty="0" smtClean="0"/>
              <a:t>Display name and salary for all employees.</a:t>
            </a:r>
          </a:p>
          <a:p>
            <a:pPr>
              <a:buNone/>
            </a:pPr>
            <a:r>
              <a:rPr lang="en-US" sz="2400" dirty="0" err="1" smtClean="0"/>
              <a:t>Syntax:select</a:t>
            </a:r>
            <a:r>
              <a:rPr lang="en-US" sz="2400" dirty="0" smtClean="0"/>
              <a:t> name, salary fro </a:t>
            </a:r>
            <a:r>
              <a:rPr lang="en-US" sz="2400" dirty="0" err="1" smtClean="0"/>
              <a:t>employess</a:t>
            </a:r>
            <a:r>
              <a:rPr lang="en-US" sz="2400" dirty="0" smtClean="0"/>
              <a:t>;</a:t>
            </a:r>
          </a:p>
          <a:p>
            <a:r>
              <a:rPr lang="en-US" sz="2400" dirty="0" smtClean="0"/>
              <a:t>Display employee number and total salary for each employee.</a:t>
            </a:r>
          </a:p>
          <a:p>
            <a:pPr>
              <a:buNone/>
            </a:pPr>
            <a:r>
              <a:rPr lang="en-US" sz="2400" dirty="0" smtClean="0"/>
              <a:t>Syntax: select </a:t>
            </a:r>
            <a:r>
              <a:rPr lang="en-US" sz="2400" dirty="0" err="1" smtClean="0"/>
              <a:t>employee_number</a:t>
            </a:r>
            <a:r>
              <a:rPr lang="en-US" sz="2400" dirty="0" smtClean="0"/>
              <a:t>, </a:t>
            </a:r>
            <a:r>
              <a:rPr lang="en-US" sz="2400" dirty="0" err="1" smtClean="0"/>
              <a:t>total_salary</a:t>
            </a:r>
            <a:r>
              <a:rPr lang="en-US" sz="2400" dirty="0" smtClean="0"/>
              <a:t> from employee;</a:t>
            </a:r>
          </a:p>
          <a:p>
            <a:pPr>
              <a:buNone/>
            </a:pPr>
            <a:r>
              <a:rPr lang="en-US" sz="2400" dirty="0" smtClean="0"/>
              <a:t>Syntax: select </a:t>
            </a:r>
            <a:r>
              <a:rPr lang="en-US" sz="2400" dirty="0" err="1" smtClean="0"/>
              <a:t>employee_number</a:t>
            </a:r>
            <a:r>
              <a:rPr lang="en-US" sz="2400" dirty="0" smtClean="0"/>
              <a:t>, sum(</a:t>
            </a:r>
            <a:r>
              <a:rPr lang="en-US" sz="2400" smtClean="0"/>
              <a:t>deduction,netpay</a:t>
            </a:r>
            <a:r>
              <a:rPr lang="en-US" sz="2400" dirty="0" smtClean="0"/>
              <a:t>)</a:t>
            </a:r>
          </a:p>
          <a:p>
            <a:pPr>
              <a:buNone/>
            </a:pPr>
            <a:r>
              <a:rPr lang="en-US" sz="2400" dirty="0" smtClean="0"/>
              <a:t>From employee</a:t>
            </a:r>
          </a:p>
          <a:p>
            <a:pPr>
              <a:buNone/>
            </a:pPr>
            <a:r>
              <a:rPr lang="en-US" sz="2400" dirty="0" err="1" smtClean="0"/>
              <a:t>Groupby</a:t>
            </a:r>
            <a:r>
              <a:rPr lang="en-US" sz="2400" dirty="0" smtClean="0"/>
              <a:t> </a:t>
            </a:r>
            <a:r>
              <a:rPr lang="en-US" sz="2400" dirty="0" err="1" smtClean="0"/>
              <a:t>employee_number</a:t>
            </a:r>
            <a:r>
              <a:rPr lang="en-US" sz="2400" dirty="0" smtClean="0"/>
              <a:t>;</a:t>
            </a:r>
          </a:p>
          <a:p>
            <a:pPr>
              <a:buNone/>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5006</TotalTime>
  <Words>229</Words>
  <Application>Microsoft Office PowerPoint</Application>
  <PresentationFormat>On-screen Show (4:3)</PresentationFormat>
  <Paragraphs>56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Teradata Training</vt:lpstr>
      <vt:lpstr>Topics</vt:lpstr>
      <vt:lpstr>Between , IN, NOT IN</vt:lpstr>
      <vt:lpstr>Union, Intersect and Except</vt:lpstr>
      <vt:lpstr>Union and Union All</vt:lpstr>
      <vt:lpstr>Intersect and Minus</vt:lpstr>
      <vt:lpstr>Interview 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Teradata Training</dc:title>
  <dc:creator>Sri</dc:creator>
  <cp:lastModifiedBy>Sri</cp:lastModifiedBy>
  <cp:revision>63</cp:revision>
  <dcterms:created xsi:type="dcterms:W3CDTF">2018-10-30T23:52:49Z</dcterms:created>
  <dcterms:modified xsi:type="dcterms:W3CDTF">2018-11-27T23:50:05Z</dcterms:modified>
</cp:coreProperties>
</file>