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handoutMasterIdLst>
    <p:handoutMasterId r:id="rId55"/>
  </p:handoutMasterIdLst>
  <p:sldIdLst>
    <p:sldId id="298" r:id="rId2"/>
    <p:sldId id="302" r:id="rId3"/>
    <p:sldId id="309" r:id="rId4"/>
    <p:sldId id="310" r:id="rId5"/>
    <p:sldId id="303" r:id="rId6"/>
    <p:sldId id="304" r:id="rId7"/>
    <p:sldId id="305"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14" r:id="rId22"/>
    <p:sldId id="334" r:id="rId23"/>
    <p:sldId id="315" r:id="rId24"/>
    <p:sldId id="351" r:id="rId25"/>
    <p:sldId id="350" r:id="rId26"/>
    <p:sldId id="335" r:id="rId27"/>
    <p:sldId id="338" r:id="rId28"/>
    <p:sldId id="339" r:id="rId29"/>
    <p:sldId id="336" r:id="rId30"/>
    <p:sldId id="340" r:id="rId31"/>
    <p:sldId id="337" r:id="rId32"/>
    <p:sldId id="341" r:id="rId33"/>
    <p:sldId id="342" r:id="rId34"/>
    <p:sldId id="316" r:id="rId35"/>
    <p:sldId id="317" r:id="rId36"/>
    <p:sldId id="318" r:id="rId37"/>
    <p:sldId id="319" r:id="rId38"/>
    <p:sldId id="320" r:id="rId39"/>
    <p:sldId id="343" r:id="rId40"/>
    <p:sldId id="344" r:id="rId41"/>
    <p:sldId id="345" r:id="rId42"/>
    <p:sldId id="346" r:id="rId43"/>
    <p:sldId id="347" r:id="rId44"/>
    <p:sldId id="348" r:id="rId45"/>
    <p:sldId id="352" r:id="rId46"/>
    <p:sldId id="353" r:id="rId47"/>
    <p:sldId id="354" r:id="rId48"/>
    <p:sldId id="355" r:id="rId49"/>
    <p:sldId id="356" r:id="rId50"/>
    <p:sldId id="357" r:id="rId51"/>
    <p:sldId id="358" r:id="rId52"/>
    <p:sldId id="349" r:id="rId5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691" autoAdjust="0"/>
    <p:restoredTop sz="94434" autoAdjust="0"/>
  </p:normalViewPr>
  <p:slideViewPr>
    <p:cSldViewPr>
      <p:cViewPr varScale="1">
        <p:scale>
          <a:sx n="99" d="100"/>
          <a:sy n="99" d="100"/>
        </p:scale>
        <p:origin x="-19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2832" y="7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pPr>
              <a:defRPr/>
            </a:pPr>
            <a:fld id="{6D7EC7BC-19ED-43AC-99EE-7B2B1EEC2819}" type="datetimeFigureOut">
              <a:rPr lang="en-US"/>
              <a:pPr>
                <a:defRPr/>
              </a:pPr>
              <a:t>5/13/2021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74A8C0B6-7D5A-47F8-A1F8-499BA4256645}"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1686394-5B7D-4D29-830A-76184580580A}" type="datetimeFigureOut">
              <a:rPr lang="en-US"/>
              <a:pPr>
                <a:defRPr/>
              </a:pPr>
              <a:t>5/13/2021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17E4A8A-B321-4012-9C71-C306F0FD290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6" name="Date Placeholder 18"/>
          <p:cNvSpPr>
            <a:spLocks noGrp="1"/>
          </p:cNvSpPr>
          <p:nvPr>
            <p:ph type="dt" sz="half" idx="10"/>
          </p:nvPr>
        </p:nvSpPr>
        <p:spPr/>
        <p:txBody>
          <a:bodyPr/>
          <a:lstStyle>
            <a:lvl1pPr>
              <a:defRPr/>
            </a:lvl1pPr>
            <a:extLst/>
          </a:lstStyle>
          <a:p>
            <a:pPr>
              <a:defRPr/>
            </a:pPr>
            <a:fld id="{9B80D322-CE5D-43F2-A7C9-2611B9EEB1F5}" type="datetimeFigureOut">
              <a:rPr lang="en-US"/>
              <a:pPr>
                <a:defRPr/>
              </a:pPr>
              <a:t>5/13/2021</a:t>
            </a:fld>
            <a:endParaRPr lang="en-IN"/>
          </a:p>
        </p:txBody>
      </p:sp>
      <p:sp>
        <p:nvSpPr>
          <p:cNvPr id="7" name="Footer Placeholder 7"/>
          <p:cNvSpPr>
            <a:spLocks noGrp="1"/>
          </p:cNvSpPr>
          <p:nvPr>
            <p:ph type="ftr" sz="quarter" idx="11"/>
          </p:nvPr>
        </p:nvSpPr>
        <p:spPr/>
        <p:txBody>
          <a:bodyPr/>
          <a:lstStyle>
            <a:lvl1pPr>
              <a:defRPr/>
            </a:lvl1pPr>
            <a:extLst/>
          </a:lstStyle>
          <a:p>
            <a:pPr>
              <a:defRPr/>
            </a:pPr>
            <a:endParaRPr lang="en-IN"/>
          </a:p>
        </p:txBody>
      </p:sp>
      <p:sp>
        <p:nvSpPr>
          <p:cNvPr id="8" name="Slide Number Placeholder 10"/>
          <p:cNvSpPr>
            <a:spLocks noGrp="1"/>
          </p:cNvSpPr>
          <p:nvPr>
            <p:ph type="sldNum" sz="quarter" idx="12"/>
          </p:nvPr>
        </p:nvSpPr>
        <p:spPr/>
        <p:txBody>
          <a:bodyPr/>
          <a:lstStyle>
            <a:lvl1pPr>
              <a:defRPr/>
            </a:lvl1pPr>
          </a:lstStyle>
          <a:p>
            <a:pPr>
              <a:defRPr/>
            </a:pPr>
            <a:fld id="{F264A264-D96D-4CAD-8589-65DCBB187337}" type="slidenum">
              <a:rPr lang="en-IN" altLang="en-US"/>
              <a:pPr>
                <a:defRPr/>
              </a:pPr>
              <a:t>‹#›</a:t>
            </a:fld>
            <a:endParaRPr lang="en-I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1D3E9998-9A02-43F8-AE75-5C7B8CE57339}" type="datetimeFigureOut">
              <a:rPr lang="en-US"/>
              <a:pPr>
                <a:defRPr/>
              </a:pPr>
              <a:t>5/13/2021</a:t>
            </a:fld>
            <a:endParaRPr lang="en-IN"/>
          </a:p>
        </p:txBody>
      </p:sp>
      <p:sp>
        <p:nvSpPr>
          <p:cNvPr id="5" name="Footer Placeholder 17"/>
          <p:cNvSpPr>
            <a:spLocks noGrp="1"/>
          </p:cNvSpPr>
          <p:nvPr>
            <p:ph type="ftr" sz="quarter" idx="11"/>
          </p:nvPr>
        </p:nvSpPr>
        <p:spPr/>
        <p:txBody>
          <a:bodyPr/>
          <a:lstStyle>
            <a:lvl1pPr>
              <a:defRPr/>
            </a:lvl1pPr>
          </a:lstStyle>
          <a:p>
            <a:pPr>
              <a:defRPr/>
            </a:pPr>
            <a:endParaRPr lang="en-IN"/>
          </a:p>
        </p:txBody>
      </p:sp>
      <p:sp>
        <p:nvSpPr>
          <p:cNvPr id="6" name="Slide Number Placeholder 4"/>
          <p:cNvSpPr>
            <a:spLocks noGrp="1"/>
          </p:cNvSpPr>
          <p:nvPr>
            <p:ph type="sldNum" sz="quarter" idx="12"/>
          </p:nvPr>
        </p:nvSpPr>
        <p:spPr/>
        <p:txBody>
          <a:bodyPr/>
          <a:lstStyle>
            <a:lvl1pPr>
              <a:defRPr/>
            </a:lvl1pPr>
          </a:lstStyle>
          <a:p>
            <a:pPr>
              <a:defRPr/>
            </a:pPr>
            <a:fld id="{2A461F23-0E9F-421C-8BAD-B6DFBAC4A7C6}" type="slidenum">
              <a:rPr lang="en-IN" altLang="en-US"/>
              <a:pPr>
                <a:defRPr/>
              </a:pPr>
              <a:t>‹#›</a:t>
            </a:fld>
            <a:endParaRPr lang="en-I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2D48015B-6577-4706-9BFB-559116413D9A}" type="datetimeFigureOut">
              <a:rPr lang="en-US"/>
              <a:pPr>
                <a:defRPr/>
              </a:pPr>
              <a:t>5/13/2021</a:t>
            </a:fld>
            <a:endParaRPr lang="en-IN"/>
          </a:p>
        </p:txBody>
      </p:sp>
      <p:sp>
        <p:nvSpPr>
          <p:cNvPr id="5" name="Footer Placeholder 17"/>
          <p:cNvSpPr>
            <a:spLocks noGrp="1"/>
          </p:cNvSpPr>
          <p:nvPr>
            <p:ph type="ftr" sz="quarter" idx="11"/>
          </p:nvPr>
        </p:nvSpPr>
        <p:spPr/>
        <p:txBody>
          <a:bodyPr/>
          <a:lstStyle>
            <a:lvl1pPr>
              <a:defRPr/>
            </a:lvl1pPr>
          </a:lstStyle>
          <a:p>
            <a:pPr>
              <a:defRPr/>
            </a:pPr>
            <a:endParaRPr lang="en-IN"/>
          </a:p>
        </p:txBody>
      </p:sp>
      <p:sp>
        <p:nvSpPr>
          <p:cNvPr id="6" name="Slide Number Placeholder 4"/>
          <p:cNvSpPr>
            <a:spLocks noGrp="1"/>
          </p:cNvSpPr>
          <p:nvPr>
            <p:ph type="sldNum" sz="quarter" idx="12"/>
          </p:nvPr>
        </p:nvSpPr>
        <p:spPr/>
        <p:txBody>
          <a:bodyPr/>
          <a:lstStyle>
            <a:lvl1pPr>
              <a:defRPr/>
            </a:lvl1pPr>
          </a:lstStyle>
          <a:p>
            <a:pPr>
              <a:defRPr/>
            </a:pPr>
            <a:fld id="{ACD27427-931C-43AF-809D-8B17DD949CC6}" type="slidenum">
              <a:rPr lang="en-IN" altLang="en-US"/>
              <a:pPr>
                <a:defRPr/>
              </a:pPr>
              <a:t>‹#›</a:t>
            </a:fld>
            <a:endParaRPr lang="en-I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fld id="{302C1B2C-3DC3-4BF6-8ACF-02CEECFCB2E0}" type="datetimeFigureOut">
              <a:rPr lang="en-US"/>
              <a:pPr>
                <a:defRPr/>
              </a:pPr>
              <a:t>5/13/2021</a:t>
            </a:fld>
            <a:endParaRPr lang="en-IN"/>
          </a:p>
        </p:txBody>
      </p:sp>
      <p:sp>
        <p:nvSpPr>
          <p:cNvPr id="5" name="Footer Placeholder 17"/>
          <p:cNvSpPr>
            <a:spLocks noGrp="1"/>
          </p:cNvSpPr>
          <p:nvPr>
            <p:ph type="ftr" sz="quarter" idx="11"/>
          </p:nvPr>
        </p:nvSpPr>
        <p:spPr/>
        <p:txBody>
          <a:bodyPr/>
          <a:lstStyle>
            <a:lvl1pPr>
              <a:defRPr/>
            </a:lvl1pPr>
          </a:lstStyle>
          <a:p>
            <a:pPr>
              <a:defRPr/>
            </a:pPr>
            <a:endParaRPr lang="en-IN"/>
          </a:p>
        </p:txBody>
      </p:sp>
      <p:sp>
        <p:nvSpPr>
          <p:cNvPr id="6" name="Slide Number Placeholder 4"/>
          <p:cNvSpPr>
            <a:spLocks noGrp="1"/>
          </p:cNvSpPr>
          <p:nvPr>
            <p:ph type="sldNum" sz="quarter" idx="12"/>
          </p:nvPr>
        </p:nvSpPr>
        <p:spPr/>
        <p:txBody>
          <a:bodyPr/>
          <a:lstStyle>
            <a:lvl1pPr>
              <a:defRPr/>
            </a:lvl1pPr>
          </a:lstStyle>
          <a:p>
            <a:pPr>
              <a:defRPr/>
            </a:pPr>
            <a:fld id="{8E63A2E7-FF47-4BFA-883A-1F7135A62A98}" type="slidenum">
              <a:rPr lang="en-IN" altLang="en-US"/>
              <a:pPr>
                <a:defRPr/>
              </a:pPr>
              <a:t>‹#›</a:t>
            </a:fld>
            <a:endParaRPr lang="en-I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24"/>
          <p:cNvSpPr>
            <a:spLocks noGrp="1"/>
          </p:cNvSpPr>
          <p:nvPr>
            <p:ph type="dt" sz="half" idx="10"/>
          </p:nvPr>
        </p:nvSpPr>
        <p:spPr/>
        <p:txBody>
          <a:bodyPr/>
          <a:lstStyle>
            <a:lvl1pPr>
              <a:defRPr/>
            </a:lvl1pPr>
          </a:lstStyle>
          <a:p>
            <a:pPr>
              <a:defRPr/>
            </a:pPr>
            <a:fld id="{7880842F-0E38-4FCB-9ED6-3F23B456219E}" type="datetimeFigureOut">
              <a:rPr lang="en-US"/>
              <a:pPr>
                <a:defRPr/>
              </a:pPr>
              <a:t>5/13/2021</a:t>
            </a:fld>
            <a:endParaRPr lang="en-IN"/>
          </a:p>
        </p:txBody>
      </p:sp>
      <p:sp>
        <p:nvSpPr>
          <p:cNvPr id="5" name="Footer Placeholder 17"/>
          <p:cNvSpPr>
            <a:spLocks noGrp="1"/>
          </p:cNvSpPr>
          <p:nvPr>
            <p:ph type="ftr" sz="quarter" idx="11"/>
          </p:nvPr>
        </p:nvSpPr>
        <p:spPr/>
        <p:txBody>
          <a:bodyPr/>
          <a:lstStyle>
            <a:lvl1pPr>
              <a:defRPr/>
            </a:lvl1pPr>
          </a:lstStyle>
          <a:p>
            <a:pPr>
              <a:defRPr/>
            </a:pPr>
            <a:endParaRPr lang="en-IN"/>
          </a:p>
        </p:txBody>
      </p:sp>
      <p:sp>
        <p:nvSpPr>
          <p:cNvPr id="6" name="Slide Number Placeholder 4"/>
          <p:cNvSpPr>
            <a:spLocks noGrp="1"/>
          </p:cNvSpPr>
          <p:nvPr>
            <p:ph type="sldNum" sz="quarter" idx="12"/>
          </p:nvPr>
        </p:nvSpPr>
        <p:spPr/>
        <p:txBody>
          <a:bodyPr/>
          <a:lstStyle>
            <a:lvl1pPr>
              <a:defRPr/>
            </a:lvl1pPr>
          </a:lstStyle>
          <a:p>
            <a:pPr>
              <a:defRPr/>
            </a:pPr>
            <a:fld id="{69C86B8A-54BD-4723-95BD-3A21A5A2045A}" type="slidenum">
              <a:rPr lang="en-IN" altLang="en-US"/>
              <a:pPr>
                <a:defRPr/>
              </a:pPr>
              <a:t>‹#›</a:t>
            </a:fld>
            <a:endParaRPr lang="en-I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51A6D266-839D-4AE4-9377-4508EC2871A1}" type="datetimeFigureOut">
              <a:rPr lang="en-US"/>
              <a:pPr>
                <a:defRPr/>
              </a:pPr>
              <a:t>5/13/2021</a:t>
            </a:fld>
            <a:endParaRPr lang="en-IN"/>
          </a:p>
        </p:txBody>
      </p:sp>
      <p:sp>
        <p:nvSpPr>
          <p:cNvPr id="6" name="Footer Placeholder 17"/>
          <p:cNvSpPr>
            <a:spLocks noGrp="1"/>
          </p:cNvSpPr>
          <p:nvPr>
            <p:ph type="ftr" sz="quarter" idx="11"/>
          </p:nvPr>
        </p:nvSpPr>
        <p:spPr/>
        <p:txBody>
          <a:bodyPr/>
          <a:lstStyle>
            <a:lvl1pPr>
              <a:defRPr/>
            </a:lvl1pPr>
          </a:lstStyle>
          <a:p>
            <a:pPr>
              <a:defRPr/>
            </a:pPr>
            <a:endParaRPr lang="en-IN"/>
          </a:p>
        </p:txBody>
      </p:sp>
      <p:sp>
        <p:nvSpPr>
          <p:cNvPr id="7" name="Slide Number Placeholder 4"/>
          <p:cNvSpPr>
            <a:spLocks noGrp="1"/>
          </p:cNvSpPr>
          <p:nvPr>
            <p:ph type="sldNum" sz="quarter" idx="12"/>
          </p:nvPr>
        </p:nvSpPr>
        <p:spPr/>
        <p:txBody>
          <a:bodyPr/>
          <a:lstStyle>
            <a:lvl1pPr>
              <a:defRPr/>
            </a:lvl1pPr>
          </a:lstStyle>
          <a:p>
            <a:pPr>
              <a:defRPr/>
            </a:pPr>
            <a:fld id="{A1C9D69E-2EE6-4265-B3DC-F585C9CE1803}" type="slidenum">
              <a:rPr lang="en-IN" altLang="en-US"/>
              <a:pPr>
                <a:defRPr/>
              </a:pPr>
              <a:t>‹#›</a:t>
            </a:fld>
            <a:endParaRPr lang="en-I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fld id="{D8D14B7B-CCFB-4995-8BE5-518E869F33A8}" type="datetimeFigureOut">
              <a:rPr lang="en-US"/>
              <a:pPr>
                <a:defRPr/>
              </a:pPr>
              <a:t>5/13/2021</a:t>
            </a:fld>
            <a:endParaRPr lang="en-IN"/>
          </a:p>
        </p:txBody>
      </p:sp>
      <p:sp>
        <p:nvSpPr>
          <p:cNvPr id="8" name="Footer Placeholder 17"/>
          <p:cNvSpPr>
            <a:spLocks noGrp="1"/>
          </p:cNvSpPr>
          <p:nvPr>
            <p:ph type="ftr" sz="quarter" idx="11"/>
          </p:nvPr>
        </p:nvSpPr>
        <p:spPr/>
        <p:txBody>
          <a:bodyPr/>
          <a:lstStyle>
            <a:lvl1pPr>
              <a:defRPr/>
            </a:lvl1pPr>
          </a:lstStyle>
          <a:p>
            <a:pPr>
              <a:defRPr/>
            </a:pPr>
            <a:endParaRPr lang="en-IN"/>
          </a:p>
        </p:txBody>
      </p:sp>
      <p:sp>
        <p:nvSpPr>
          <p:cNvPr id="9" name="Slide Number Placeholder 4"/>
          <p:cNvSpPr>
            <a:spLocks noGrp="1"/>
          </p:cNvSpPr>
          <p:nvPr>
            <p:ph type="sldNum" sz="quarter" idx="12"/>
          </p:nvPr>
        </p:nvSpPr>
        <p:spPr/>
        <p:txBody>
          <a:bodyPr/>
          <a:lstStyle>
            <a:lvl1pPr>
              <a:defRPr/>
            </a:lvl1pPr>
          </a:lstStyle>
          <a:p>
            <a:pPr>
              <a:defRPr/>
            </a:pPr>
            <a:fld id="{1B797DFF-6FA6-4E6A-B663-09EB2B3D5C50}" type="slidenum">
              <a:rPr lang="en-IN" altLang="en-US"/>
              <a:pPr>
                <a:defRPr/>
              </a:pPr>
              <a:t>‹#›</a:t>
            </a:fld>
            <a:endParaRPr lang="en-I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fld id="{CFB2B47E-B0DF-48F9-9A34-C6910547129E}" type="datetimeFigureOut">
              <a:rPr lang="en-US"/>
              <a:pPr>
                <a:defRPr/>
              </a:pPr>
              <a:t>5/13/2021</a:t>
            </a:fld>
            <a:endParaRPr lang="en-IN"/>
          </a:p>
        </p:txBody>
      </p:sp>
      <p:sp>
        <p:nvSpPr>
          <p:cNvPr id="4" name="Footer Placeholder 17"/>
          <p:cNvSpPr>
            <a:spLocks noGrp="1"/>
          </p:cNvSpPr>
          <p:nvPr>
            <p:ph type="ftr" sz="quarter" idx="11"/>
          </p:nvPr>
        </p:nvSpPr>
        <p:spPr/>
        <p:txBody>
          <a:bodyPr/>
          <a:lstStyle>
            <a:lvl1pPr>
              <a:defRPr/>
            </a:lvl1pPr>
          </a:lstStyle>
          <a:p>
            <a:pPr>
              <a:defRPr/>
            </a:pPr>
            <a:endParaRPr lang="en-IN"/>
          </a:p>
        </p:txBody>
      </p:sp>
      <p:sp>
        <p:nvSpPr>
          <p:cNvPr id="5" name="Slide Number Placeholder 4"/>
          <p:cNvSpPr>
            <a:spLocks noGrp="1"/>
          </p:cNvSpPr>
          <p:nvPr>
            <p:ph type="sldNum" sz="quarter" idx="12"/>
          </p:nvPr>
        </p:nvSpPr>
        <p:spPr/>
        <p:txBody>
          <a:bodyPr/>
          <a:lstStyle>
            <a:lvl1pPr>
              <a:defRPr/>
            </a:lvl1pPr>
          </a:lstStyle>
          <a:p>
            <a:pPr>
              <a:defRPr/>
            </a:pPr>
            <a:fld id="{DAB352A0-5614-40F4-AEF6-AEB7AADDBD4F}" type="slidenum">
              <a:rPr lang="en-IN" altLang="en-US"/>
              <a:pPr>
                <a:defRPr/>
              </a:pPr>
              <a:t>‹#›</a:t>
            </a:fld>
            <a:endParaRPr lang="en-I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extLst/>
          </a:lstStyle>
          <a:p>
            <a:pPr>
              <a:defRPr/>
            </a:pPr>
            <a:fld id="{87A165A3-7396-4DE6-BE21-2BCC29D7361E}" type="datetimeFigureOut">
              <a:rPr lang="en-US"/>
              <a:pPr>
                <a:defRPr/>
              </a:pPr>
              <a:t>5/13/2021</a:t>
            </a:fld>
            <a:endParaRPr lang="en-IN"/>
          </a:p>
        </p:txBody>
      </p:sp>
      <p:sp>
        <p:nvSpPr>
          <p:cNvPr id="4" name="Footer Placeholder 2"/>
          <p:cNvSpPr>
            <a:spLocks noGrp="1"/>
          </p:cNvSpPr>
          <p:nvPr>
            <p:ph type="ftr" sz="quarter" idx="11"/>
          </p:nvPr>
        </p:nvSpPr>
        <p:spPr/>
        <p:txBody>
          <a:bodyPr/>
          <a:lstStyle>
            <a:lvl1pPr>
              <a:defRPr/>
            </a:lvl1pPr>
            <a:extLst/>
          </a:lstStyle>
          <a:p>
            <a:pPr>
              <a:defRPr/>
            </a:pPr>
            <a:endParaRPr lang="en-IN"/>
          </a:p>
        </p:txBody>
      </p:sp>
      <p:sp>
        <p:nvSpPr>
          <p:cNvPr id="5" name="Slide Number Placeholder 3"/>
          <p:cNvSpPr>
            <a:spLocks noGrp="1"/>
          </p:cNvSpPr>
          <p:nvPr>
            <p:ph type="sldNum" sz="quarter" idx="12"/>
          </p:nvPr>
        </p:nvSpPr>
        <p:spPr/>
        <p:txBody>
          <a:bodyPr/>
          <a:lstStyle>
            <a:lvl1pPr>
              <a:defRPr/>
            </a:lvl1pPr>
          </a:lstStyle>
          <a:p>
            <a:pPr>
              <a:defRPr/>
            </a:pPr>
            <a:fld id="{7EE53B27-B33B-4117-A0C9-E446DA73A526}" type="slidenum">
              <a:rPr lang="en-IN" altLang="en-US"/>
              <a:pPr>
                <a:defRPr/>
              </a:pPr>
              <a:t>‹#›</a:t>
            </a:fld>
            <a:endParaRPr lang="en-I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fld id="{A6C7CFC1-2CEC-4A7C-BD9C-9EF902504852}" type="datetimeFigureOut">
              <a:rPr lang="en-US"/>
              <a:pPr>
                <a:defRPr/>
              </a:pPr>
              <a:t>5/13/2021</a:t>
            </a:fld>
            <a:endParaRPr lang="en-IN"/>
          </a:p>
        </p:txBody>
      </p:sp>
      <p:sp>
        <p:nvSpPr>
          <p:cNvPr id="6" name="Footer Placeholder 17"/>
          <p:cNvSpPr>
            <a:spLocks noGrp="1"/>
          </p:cNvSpPr>
          <p:nvPr>
            <p:ph type="ftr" sz="quarter" idx="11"/>
          </p:nvPr>
        </p:nvSpPr>
        <p:spPr/>
        <p:txBody>
          <a:bodyPr/>
          <a:lstStyle>
            <a:lvl1pPr>
              <a:defRPr/>
            </a:lvl1pPr>
          </a:lstStyle>
          <a:p>
            <a:pPr>
              <a:defRPr/>
            </a:pPr>
            <a:endParaRPr lang="en-IN"/>
          </a:p>
        </p:txBody>
      </p:sp>
      <p:sp>
        <p:nvSpPr>
          <p:cNvPr id="7" name="Slide Number Placeholder 4"/>
          <p:cNvSpPr>
            <a:spLocks noGrp="1"/>
          </p:cNvSpPr>
          <p:nvPr>
            <p:ph type="sldNum" sz="quarter" idx="12"/>
          </p:nvPr>
        </p:nvSpPr>
        <p:spPr/>
        <p:txBody>
          <a:bodyPr/>
          <a:lstStyle>
            <a:lvl1pPr>
              <a:defRPr/>
            </a:lvl1pPr>
          </a:lstStyle>
          <a:p>
            <a:pPr>
              <a:defRPr/>
            </a:pPr>
            <a:fld id="{CE5D3D8A-C36C-4969-90B2-6E175BD09C89}" type="slidenum">
              <a:rPr lang="en-IN" altLang="en-US"/>
              <a:pPr>
                <a:defRPr/>
              </a:pPr>
              <a:t>‹#›</a:t>
            </a:fld>
            <a:endParaRPr lang="en-I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fld id="{12ECC3D4-880F-47B9-8227-5D6585DE033E}" type="datetimeFigureOut">
              <a:rPr lang="en-US"/>
              <a:pPr>
                <a:defRPr/>
              </a:pPr>
              <a:t>5/13/2021</a:t>
            </a:fld>
            <a:endParaRPr lang="en-IN"/>
          </a:p>
        </p:txBody>
      </p:sp>
      <p:sp>
        <p:nvSpPr>
          <p:cNvPr id="8" name="Footer Placeholder 5"/>
          <p:cNvSpPr>
            <a:spLocks noGrp="1"/>
          </p:cNvSpPr>
          <p:nvPr>
            <p:ph type="ftr" sz="quarter" idx="11"/>
          </p:nvPr>
        </p:nvSpPr>
        <p:spPr/>
        <p:txBody>
          <a:bodyPr/>
          <a:lstStyle>
            <a:lvl1pPr>
              <a:defRPr/>
            </a:lvl1pPr>
            <a:extLst/>
          </a:lstStyle>
          <a:p>
            <a:pPr>
              <a:defRPr/>
            </a:pPr>
            <a:endParaRPr lang="en-IN"/>
          </a:p>
        </p:txBody>
      </p:sp>
      <p:sp>
        <p:nvSpPr>
          <p:cNvPr id="9" name="Slide Number Placeholder 6"/>
          <p:cNvSpPr>
            <a:spLocks noGrp="1"/>
          </p:cNvSpPr>
          <p:nvPr>
            <p:ph type="sldNum" sz="quarter" idx="12"/>
          </p:nvPr>
        </p:nvSpPr>
        <p:spPr/>
        <p:txBody>
          <a:bodyPr/>
          <a:lstStyle>
            <a:lvl1pPr>
              <a:defRPr/>
            </a:lvl1pPr>
          </a:lstStyle>
          <a:p>
            <a:pPr>
              <a:defRPr/>
            </a:pPr>
            <a:fld id="{98A252E6-52E7-486C-8284-15561C43FBFF}" type="slidenum">
              <a:rPr lang="en-IN" altLang="en-US"/>
              <a:pPr>
                <a:defRPr/>
              </a:pPr>
              <a:t>‹#›</a:t>
            </a:fld>
            <a:endParaRPr lang="en-I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027" name="Text Placeholder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fld id="{040BB176-1E24-4441-A389-483A23FC9CC4}" type="datetimeFigureOut">
              <a:rPr lang="en-US"/>
              <a:pPr>
                <a:defRPr/>
              </a:pPr>
              <a:t>5/13/2021</a:t>
            </a:fld>
            <a:endParaRPr lang="en-IN"/>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cs typeface="+mn-cs"/>
              </a:defRPr>
            </a:lvl1pPr>
            <a:extLst/>
          </a:lstStyle>
          <a:p>
            <a:pPr>
              <a:defRPr/>
            </a:pPr>
            <a:endParaRPr lang="en-IN"/>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solidFill>
                  <a:srgbClr val="14335A"/>
                </a:solidFill>
                <a:latin typeface="Verdana" pitchFamily="34" charset="0"/>
              </a:defRPr>
            </a:lvl1pPr>
          </a:lstStyle>
          <a:p>
            <a:pPr>
              <a:defRPr/>
            </a:pPr>
            <a:fld id="{61CB4749-9B97-4B10-8EF1-1E31C1069D76}" type="slidenum">
              <a:rPr lang="en-IN" altLang="en-US"/>
              <a:pPr>
                <a:defRPr/>
              </a:pPr>
              <a:t>‹#›</a:t>
            </a:fld>
            <a:endParaRPr lang="en-IN" altLang="en-US"/>
          </a:p>
        </p:txBody>
      </p:sp>
    </p:spTree>
  </p:cSld>
  <p:clrMap bg1="dk1" tx1="lt1" bg2="dk2" tx2="lt2" accent1="accent1" accent2="accent2" accent3="accent3" accent4="accent4" accent5="accent5" accent6="accent6" hlink="hlink" folHlink="folHlink"/>
  <p:sldLayoutIdLst>
    <p:sldLayoutId id="2147484537" r:id="rId1"/>
    <p:sldLayoutId id="2147484529" r:id="rId2"/>
    <p:sldLayoutId id="2147484530" r:id="rId3"/>
    <p:sldLayoutId id="2147484531" r:id="rId4"/>
    <p:sldLayoutId id="2147484532" r:id="rId5"/>
    <p:sldLayoutId id="2147484533" r:id="rId6"/>
    <p:sldLayoutId id="2147484538" r:id="rId7"/>
    <p:sldLayoutId id="2147484534" r:id="rId8"/>
    <p:sldLayoutId id="2147484539" r:id="rId9"/>
    <p:sldLayoutId id="2147484535" r:id="rId10"/>
    <p:sldLayoutId id="2147484536" r:id="rId11"/>
  </p:sldLayoutIdLst>
  <p:transition/>
  <p:txStyles>
    <p:titleStyle>
      <a:lvl1pPr algn="l" rtl="0" eaLnBrk="0" fontAlgn="base" hangingPunct="0">
        <a:spcBef>
          <a:spcPct val="0"/>
        </a:spcBef>
        <a:spcAft>
          <a:spcPct val="0"/>
        </a:spcAft>
        <a:defRPr sz="3600" b="1" kern="1200">
          <a:solidFill>
            <a:srgbClr val="6594DA"/>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6594DA"/>
          </a:solidFill>
          <a:latin typeface="Verdana" pitchFamily="34" charset="0"/>
        </a:defRPr>
      </a:lvl2pPr>
      <a:lvl3pPr algn="l" rtl="0" eaLnBrk="0" fontAlgn="base" hangingPunct="0">
        <a:spcBef>
          <a:spcPct val="0"/>
        </a:spcBef>
        <a:spcAft>
          <a:spcPct val="0"/>
        </a:spcAft>
        <a:defRPr sz="3600" b="1">
          <a:solidFill>
            <a:srgbClr val="6594DA"/>
          </a:solidFill>
          <a:latin typeface="Verdana" pitchFamily="34" charset="0"/>
        </a:defRPr>
      </a:lvl3pPr>
      <a:lvl4pPr algn="l" rtl="0" eaLnBrk="0" fontAlgn="base" hangingPunct="0">
        <a:spcBef>
          <a:spcPct val="0"/>
        </a:spcBef>
        <a:spcAft>
          <a:spcPct val="0"/>
        </a:spcAft>
        <a:defRPr sz="3600" b="1">
          <a:solidFill>
            <a:srgbClr val="6594DA"/>
          </a:solidFill>
          <a:latin typeface="Verdana" pitchFamily="34" charset="0"/>
        </a:defRPr>
      </a:lvl4pPr>
      <a:lvl5pPr algn="l" rtl="0" eaLnBrk="0" fontAlgn="base" hangingPunct="0">
        <a:spcBef>
          <a:spcPct val="0"/>
        </a:spcBef>
        <a:spcAft>
          <a:spcPct val="0"/>
        </a:spcAft>
        <a:defRPr sz="3600" b="1">
          <a:solidFill>
            <a:srgbClr val="6594DA"/>
          </a:solidFill>
          <a:latin typeface="Verdana" pitchFamily="34" charset="0"/>
        </a:defRPr>
      </a:lvl5pPr>
      <a:lvl6pPr marL="457200" algn="l" rtl="0" fontAlgn="base">
        <a:spcBef>
          <a:spcPct val="0"/>
        </a:spcBef>
        <a:spcAft>
          <a:spcPct val="0"/>
        </a:spcAft>
        <a:defRPr sz="3600" b="1">
          <a:solidFill>
            <a:srgbClr val="6594DA"/>
          </a:solidFill>
          <a:latin typeface="Verdana" pitchFamily="34" charset="0"/>
        </a:defRPr>
      </a:lvl6pPr>
      <a:lvl7pPr marL="914400" algn="l" rtl="0" fontAlgn="base">
        <a:spcBef>
          <a:spcPct val="0"/>
        </a:spcBef>
        <a:spcAft>
          <a:spcPct val="0"/>
        </a:spcAft>
        <a:defRPr sz="3600" b="1">
          <a:solidFill>
            <a:srgbClr val="6594DA"/>
          </a:solidFill>
          <a:latin typeface="Verdana" pitchFamily="34" charset="0"/>
        </a:defRPr>
      </a:lvl7pPr>
      <a:lvl8pPr marL="1371600" algn="l" rtl="0" fontAlgn="base">
        <a:spcBef>
          <a:spcPct val="0"/>
        </a:spcBef>
        <a:spcAft>
          <a:spcPct val="0"/>
        </a:spcAft>
        <a:defRPr sz="3600" b="1">
          <a:solidFill>
            <a:srgbClr val="6594DA"/>
          </a:solidFill>
          <a:latin typeface="Verdana" pitchFamily="34" charset="0"/>
        </a:defRPr>
      </a:lvl8pPr>
      <a:lvl9pPr marL="1828800" algn="l" rtl="0" fontAlgn="base">
        <a:spcBef>
          <a:spcPct val="0"/>
        </a:spcBef>
        <a:spcAft>
          <a:spcPct val="0"/>
        </a:spcAft>
        <a:defRPr sz="3600" b="1">
          <a:solidFill>
            <a:srgbClr val="6594DA"/>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FF3D39"/>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FF3D39"/>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BEFF4B"/>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2714625"/>
            <a:ext cx="8183563" cy="1050925"/>
          </a:xfrm>
        </p:spPr>
        <p:txBody>
          <a:bodyPr>
            <a:normAutofit fontScale="90000"/>
          </a:bodyPr>
          <a:lstStyle/>
          <a:p>
            <a:pPr>
              <a:defRPr/>
            </a:pPr>
            <a:r>
              <a:rPr lang="en-US" dirty="0" smtClean="0">
                <a:solidFill>
                  <a:schemeClr val="bg2">
                    <a:lumMod val="60000"/>
                    <a:lumOff val="40000"/>
                  </a:schemeClr>
                </a:solidFill>
              </a:rPr>
              <a:t/>
            </a:r>
            <a:br>
              <a:rPr lang="en-US" dirty="0" smtClean="0">
                <a:solidFill>
                  <a:schemeClr val="bg2">
                    <a:lumMod val="60000"/>
                    <a:lumOff val="40000"/>
                  </a:schemeClr>
                </a:solidFill>
              </a:rPr>
            </a:br>
            <a:r>
              <a:rPr lang="en-US" dirty="0" smtClean="0">
                <a:solidFill>
                  <a:schemeClr val="bg2">
                    <a:lumMod val="60000"/>
                    <a:lumOff val="40000"/>
                  </a:schemeClr>
                </a:solidFill>
              </a:rPr>
              <a:t>SYLLOGISM</a:t>
            </a:r>
            <a:br>
              <a:rPr lang="en-US" dirty="0" smtClean="0">
                <a:solidFill>
                  <a:schemeClr val="bg2">
                    <a:lumMod val="60000"/>
                    <a:lumOff val="40000"/>
                  </a:schemeClr>
                </a:solidFill>
              </a:rPr>
            </a:br>
            <a:endParaRPr lang="en-US" dirty="0">
              <a:solidFill>
                <a:schemeClr val="bg2">
                  <a:lumMod val="60000"/>
                  <a:lumOff val="4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5994400"/>
          </a:xfrm>
        </p:spPr>
        <p:txBody>
          <a:bodyPr/>
          <a:lstStyle/>
          <a:p>
            <a:pPr marL="0" indent="0">
              <a:buFont typeface="Wingdings 2" pitchFamily="18" charset="2"/>
              <a:buNone/>
              <a:defRPr/>
            </a:pPr>
            <a:r>
              <a:rPr lang="en-US" sz="2400" dirty="0" smtClean="0">
                <a:solidFill>
                  <a:schemeClr val="bg2">
                    <a:lumMod val="40000"/>
                    <a:lumOff val="60000"/>
                  </a:schemeClr>
                </a:solidFill>
              </a:rPr>
              <a:t>CONCEPT 3 </a:t>
            </a:r>
            <a:r>
              <a:rPr lang="en-US" sz="2400" dirty="0" smtClean="0">
                <a:solidFill>
                  <a:schemeClr val="bg1"/>
                </a:solidFill>
              </a:rPr>
              <a:t>– Some A is B and Some B is C</a:t>
            </a:r>
          </a:p>
          <a:p>
            <a:pPr marL="0" indent="0">
              <a:buFont typeface="Wingdings 2" pitchFamily="18" charset="2"/>
              <a:buNone/>
              <a:defRPr/>
            </a:pPr>
            <a:r>
              <a:rPr lang="en-US" sz="2400" dirty="0" smtClean="0">
                <a:solidFill>
                  <a:schemeClr val="bg1"/>
                </a:solidFill>
              </a:rPr>
              <a:t>The Diagram is,</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r>
              <a:rPr lang="en-US" sz="2400" dirty="0" smtClean="0">
                <a:solidFill>
                  <a:schemeClr val="bg1"/>
                </a:solidFill>
              </a:rPr>
              <a:t>Now the Possible Conclusions are,</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400" i="1" u="sng" dirty="0" smtClean="0">
                <a:solidFill>
                  <a:schemeClr val="bg1"/>
                </a:solidFill>
              </a:rPr>
              <a:t>Between A and B          Between B and C</a:t>
            </a:r>
          </a:p>
          <a:p>
            <a:pPr marL="0" indent="0">
              <a:buFont typeface="Wingdings 2" pitchFamily="18" charset="2"/>
              <a:buNone/>
              <a:defRPr/>
            </a:pPr>
            <a:r>
              <a:rPr lang="en-US" sz="2400" dirty="0" smtClean="0">
                <a:solidFill>
                  <a:schemeClr val="bg1"/>
                </a:solidFill>
              </a:rPr>
              <a:t>Some A is B		    Some B is C</a:t>
            </a:r>
          </a:p>
          <a:p>
            <a:pPr marL="0" indent="0">
              <a:buFont typeface="Wingdings 2" pitchFamily="18" charset="2"/>
              <a:buNone/>
              <a:defRPr/>
            </a:pPr>
            <a:r>
              <a:rPr lang="en-US" sz="2400" dirty="0" smtClean="0">
                <a:solidFill>
                  <a:schemeClr val="bg1"/>
                </a:solidFill>
              </a:rPr>
              <a:t>Some B is A 	  	    Some C is B</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400" dirty="0" smtClean="0">
                <a:solidFill>
                  <a:schemeClr val="bg1"/>
                </a:solidFill>
              </a:rPr>
              <a:t>There is no DIRECT CONNECTION between A and C. So it is not possible to derive any conclusion between A and C.</a:t>
            </a:r>
            <a:endParaRPr lang="en-US" sz="2400" dirty="0">
              <a:solidFill>
                <a:schemeClr val="bg1"/>
              </a:solidFill>
            </a:endParaRPr>
          </a:p>
        </p:txBody>
      </p:sp>
      <p:pic>
        <p:nvPicPr>
          <p:cNvPr id="14339" name="Picture 2"/>
          <p:cNvPicPr>
            <a:picLocks noChangeAspect="1" noChangeArrowheads="1"/>
          </p:cNvPicPr>
          <p:nvPr/>
        </p:nvPicPr>
        <p:blipFill>
          <a:blip r:embed="rId2"/>
          <a:srcRect/>
          <a:stretch>
            <a:fillRect/>
          </a:stretch>
        </p:blipFill>
        <p:spPr bwMode="auto">
          <a:xfrm>
            <a:off x="2406650" y="1368425"/>
            <a:ext cx="3325813" cy="1484313"/>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4339"/>
                                        </p:tgtEl>
                                        <p:attrNameLst>
                                          <p:attrName>style.visibility</p:attrName>
                                        </p:attrNameLst>
                                      </p:cBhvr>
                                      <p:to>
                                        <p:strVal val="visible"/>
                                      </p:to>
                                    </p:set>
                                    <p:animEffect transition="in" filter="wipe(down)">
                                      <p:cBhvr>
                                        <p:cTn id="17" dur="500"/>
                                        <p:tgtEl>
                                          <p:spTgt spid="143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wipe(down)">
                                      <p:cBhvr>
                                        <p:cTn id="25" dur="500"/>
                                        <p:tgtEl>
                                          <p:spTgt spid="3">
                                            <p:txEl>
                                              <p:pRg st="8" end="8"/>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wipe(down)">
                                      <p:cBhvr>
                                        <p:cTn id="28" dur="500"/>
                                        <p:tgtEl>
                                          <p:spTgt spid="3">
                                            <p:txEl>
                                              <p:pRg st="9" end="9"/>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wipe(down)">
                                      <p:cBhvr>
                                        <p:cTn id="31" dur="500"/>
                                        <p:tgtEl>
                                          <p:spTgt spid="3">
                                            <p:txEl>
                                              <p:pRg st="10" end="1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wipe(down)">
                                      <p:cBhvr>
                                        <p:cTn id="3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327775"/>
          </a:xfrm>
        </p:spPr>
        <p:txBody>
          <a:bodyPr/>
          <a:lstStyle/>
          <a:p>
            <a:pPr marL="0" indent="0">
              <a:buFont typeface="Wingdings 2" pitchFamily="18" charset="2"/>
              <a:buNone/>
              <a:defRPr/>
            </a:pPr>
            <a:r>
              <a:rPr lang="en-US" sz="2400" dirty="0" smtClean="0">
                <a:solidFill>
                  <a:schemeClr val="bg2">
                    <a:lumMod val="40000"/>
                    <a:lumOff val="60000"/>
                  </a:schemeClr>
                </a:solidFill>
              </a:rPr>
              <a:t>CONCEPT 4 </a:t>
            </a:r>
            <a:r>
              <a:rPr lang="en-US" sz="2400" dirty="0" smtClean="0">
                <a:solidFill>
                  <a:schemeClr val="bg1"/>
                </a:solidFill>
              </a:rPr>
              <a:t>– All A is B and All B is C</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r>
              <a:rPr lang="en-US" sz="2400" dirty="0" smtClean="0">
                <a:solidFill>
                  <a:schemeClr val="bg1"/>
                </a:solidFill>
              </a:rPr>
              <a:t>The Conclusions are,</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100" i="1" u="sng" dirty="0" smtClean="0">
                <a:solidFill>
                  <a:schemeClr val="bg1"/>
                </a:solidFill>
              </a:rPr>
              <a:t>Between A and B     Between B and C      Between A and C</a:t>
            </a:r>
            <a:r>
              <a:rPr lang="en-US" sz="2100" u="sng" dirty="0" smtClean="0">
                <a:solidFill>
                  <a:schemeClr val="bg1"/>
                </a:solidFill>
              </a:rPr>
              <a:t> </a:t>
            </a:r>
          </a:p>
          <a:p>
            <a:pPr marL="0" indent="0">
              <a:buFont typeface="Wingdings 2" pitchFamily="18" charset="2"/>
              <a:buNone/>
              <a:defRPr/>
            </a:pPr>
            <a:r>
              <a:rPr lang="en-US" sz="2000" dirty="0" smtClean="0">
                <a:solidFill>
                  <a:schemeClr val="bg1"/>
                </a:solidFill>
              </a:rPr>
              <a:t>All A is B.                  All B is C.                   All A is C.</a:t>
            </a:r>
          </a:p>
          <a:p>
            <a:pPr marL="0" indent="0">
              <a:buFont typeface="Wingdings 2" pitchFamily="18" charset="2"/>
              <a:buNone/>
              <a:defRPr/>
            </a:pPr>
            <a:r>
              <a:rPr lang="en-US" sz="2000" dirty="0" smtClean="0">
                <a:solidFill>
                  <a:schemeClr val="bg1"/>
                </a:solidFill>
              </a:rPr>
              <a:t>Some A is B.             Some B is C.               Some A is C.</a:t>
            </a:r>
          </a:p>
          <a:p>
            <a:pPr marL="0" indent="0">
              <a:buFont typeface="Wingdings 2" pitchFamily="18" charset="2"/>
              <a:buNone/>
              <a:defRPr/>
            </a:pPr>
            <a:r>
              <a:rPr lang="en-US" sz="2000" dirty="0" smtClean="0">
                <a:solidFill>
                  <a:schemeClr val="bg1"/>
                </a:solidFill>
              </a:rPr>
              <a:t>Some B is A.             Some C is B.               Some C is A.</a:t>
            </a:r>
            <a:endParaRPr lang="en-US" sz="2000" dirty="0">
              <a:solidFill>
                <a:schemeClr val="bg1"/>
              </a:solidFill>
            </a:endParaRPr>
          </a:p>
        </p:txBody>
      </p:sp>
      <p:pic>
        <p:nvPicPr>
          <p:cNvPr id="15363" name="Picture 2"/>
          <p:cNvPicPr>
            <a:picLocks noChangeAspect="1" noChangeArrowheads="1"/>
          </p:cNvPicPr>
          <p:nvPr/>
        </p:nvPicPr>
        <p:blipFill>
          <a:blip r:embed="rId2"/>
          <a:srcRect/>
          <a:stretch>
            <a:fillRect/>
          </a:stretch>
        </p:blipFill>
        <p:spPr bwMode="auto">
          <a:xfrm>
            <a:off x="2268538" y="981075"/>
            <a:ext cx="3124200" cy="24479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5363"/>
                                        </p:tgtEl>
                                        <p:attrNameLst>
                                          <p:attrName>style.visibility</p:attrName>
                                        </p:attrNameLst>
                                      </p:cBhvr>
                                      <p:to>
                                        <p:strVal val="visible"/>
                                      </p:to>
                                    </p:set>
                                    <p:animEffect transition="in" filter="wipe(down)">
                                      <p:cBhvr>
                                        <p:cTn id="12" dur="500"/>
                                        <p:tgtEl>
                                          <p:spTgt spid="15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down)">
                                      <p:cBhvr>
                                        <p:cTn id="17" dur="500"/>
                                        <p:tgtEl>
                                          <p:spTgt spid="3">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wipe(down)">
                                      <p:cBhvr>
                                        <p:cTn id="22" dur="500"/>
                                        <p:tgtEl>
                                          <p:spTgt spid="3">
                                            <p:txEl>
                                              <p:pRg st="9" end="9"/>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wipe(down)">
                                      <p:cBhvr>
                                        <p:cTn id="25" dur="500"/>
                                        <p:tgtEl>
                                          <p:spTgt spid="3">
                                            <p:txEl>
                                              <p:pRg st="10" end="1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wipe(down)">
                                      <p:cBhvr>
                                        <p:cTn id="28" dur="500"/>
                                        <p:tgtEl>
                                          <p:spTgt spid="3">
                                            <p:txEl>
                                              <p:pRg st="11" end="11"/>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wipe(down)">
                                      <p:cBhvr>
                                        <p:cTn id="3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5922963"/>
          </a:xfrm>
        </p:spPr>
        <p:txBody>
          <a:bodyPr/>
          <a:lstStyle/>
          <a:p>
            <a:pPr marL="0" indent="0">
              <a:buFont typeface="Wingdings 2" pitchFamily="18" charset="2"/>
              <a:buNone/>
              <a:defRPr/>
            </a:pPr>
            <a:r>
              <a:rPr lang="en-US" sz="2400" dirty="0" smtClean="0">
                <a:solidFill>
                  <a:schemeClr val="bg1"/>
                </a:solidFill>
              </a:rPr>
              <a:t> </a:t>
            </a:r>
            <a:r>
              <a:rPr lang="en-US" sz="2400" dirty="0" smtClean="0">
                <a:solidFill>
                  <a:schemeClr val="bg2">
                    <a:lumMod val="40000"/>
                    <a:lumOff val="60000"/>
                  </a:schemeClr>
                </a:solidFill>
              </a:rPr>
              <a:t>Concept 5 </a:t>
            </a:r>
            <a:r>
              <a:rPr lang="en-US" sz="2400" dirty="0" smtClean="0">
                <a:solidFill>
                  <a:schemeClr val="bg1"/>
                </a:solidFill>
              </a:rPr>
              <a:t>– Some A is B, All B is C.</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400" dirty="0" smtClean="0">
                <a:solidFill>
                  <a:schemeClr val="bg1"/>
                </a:solidFill>
              </a:rPr>
              <a:t>The possible conclusions are,</a:t>
            </a:r>
          </a:p>
          <a:p>
            <a:pPr marL="0" indent="0">
              <a:buFont typeface="Wingdings 2" pitchFamily="18" charset="2"/>
              <a:buNone/>
              <a:defRPr/>
            </a:pPr>
            <a:r>
              <a:rPr lang="en-US" sz="2000" i="1" u="sng" dirty="0" smtClean="0">
                <a:solidFill>
                  <a:schemeClr val="bg1"/>
                </a:solidFill>
              </a:rPr>
              <a:t>Between A and B       Between B and C        Between A and C</a:t>
            </a:r>
          </a:p>
          <a:p>
            <a:pPr marL="0" indent="0">
              <a:buFont typeface="Wingdings 2" pitchFamily="18" charset="2"/>
              <a:buNone/>
              <a:defRPr/>
            </a:pPr>
            <a:r>
              <a:rPr lang="en-US" sz="2000" dirty="0" smtClean="0">
                <a:solidFill>
                  <a:schemeClr val="bg1"/>
                </a:solidFill>
              </a:rPr>
              <a:t>Some A is B              All B is C                    Some A is C</a:t>
            </a:r>
          </a:p>
          <a:p>
            <a:pPr marL="0" indent="0">
              <a:buFont typeface="Wingdings 2" pitchFamily="18" charset="2"/>
              <a:buNone/>
              <a:defRPr/>
            </a:pPr>
            <a:r>
              <a:rPr lang="en-US" sz="2000" dirty="0" smtClean="0">
                <a:solidFill>
                  <a:schemeClr val="bg1"/>
                </a:solidFill>
              </a:rPr>
              <a:t>Some B is A              Some B is C                Some C is A</a:t>
            </a:r>
          </a:p>
          <a:p>
            <a:pPr marL="0" indent="0">
              <a:buFont typeface="Wingdings 2" pitchFamily="18" charset="2"/>
              <a:buNone/>
              <a:defRPr/>
            </a:pPr>
            <a:r>
              <a:rPr lang="en-US" sz="2400" dirty="0" smtClean="0">
                <a:solidFill>
                  <a:schemeClr val="bg1"/>
                </a:solidFill>
              </a:rPr>
              <a:t>			</a:t>
            </a:r>
            <a:r>
              <a:rPr lang="en-US" sz="2000" dirty="0" smtClean="0">
                <a:solidFill>
                  <a:schemeClr val="bg1"/>
                </a:solidFill>
              </a:rPr>
              <a:t>Some C is B</a:t>
            </a:r>
          </a:p>
          <a:p>
            <a:pPr marL="0" indent="0">
              <a:buFont typeface="Wingdings 2" pitchFamily="18" charset="2"/>
              <a:buNone/>
              <a:defRPr/>
            </a:pPr>
            <a:endParaRPr lang="en-US" sz="2400" dirty="0">
              <a:solidFill>
                <a:schemeClr val="bg1"/>
              </a:solidFill>
            </a:endParaRPr>
          </a:p>
        </p:txBody>
      </p:sp>
      <p:pic>
        <p:nvPicPr>
          <p:cNvPr id="16387" name="Picture 3"/>
          <p:cNvPicPr>
            <a:picLocks noChangeAspect="1" noChangeArrowheads="1"/>
          </p:cNvPicPr>
          <p:nvPr/>
        </p:nvPicPr>
        <p:blipFill>
          <a:blip r:embed="rId2"/>
          <a:srcRect/>
          <a:stretch>
            <a:fillRect/>
          </a:stretch>
        </p:blipFill>
        <p:spPr bwMode="auto">
          <a:xfrm>
            <a:off x="2411413" y="1055688"/>
            <a:ext cx="3632200" cy="24447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wipe(down)">
                                      <p:cBhvr>
                                        <p:cTn id="12" dur="500"/>
                                        <p:tgtEl>
                                          <p:spTgt spid="16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down)">
                                      <p:cBhvr>
                                        <p:cTn id="17" dur="500"/>
                                        <p:tgtEl>
                                          <p:spTgt spid="3">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ipe(down)">
                                      <p:cBhvr>
                                        <p:cTn id="25" dur="500"/>
                                        <p:tgtEl>
                                          <p:spTgt spid="3">
                                            <p:txEl>
                                              <p:pRg st="9" end="9"/>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wipe(down)">
                                      <p:cBhvr>
                                        <p:cTn id="28" dur="500"/>
                                        <p:tgtEl>
                                          <p:spTgt spid="3">
                                            <p:txEl>
                                              <p:pRg st="10" end="10"/>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wipe(down)">
                                      <p:cBhvr>
                                        <p:cTn id="3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defRPr/>
            </a:pPr>
            <a:r>
              <a:rPr lang="en-US" sz="2400" dirty="0" smtClean="0">
                <a:solidFill>
                  <a:schemeClr val="bg2">
                    <a:lumMod val="40000"/>
                    <a:lumOff val="60000"/>
                  </a:schemeClr>
                </a:solidFill>
              </a:rPr>
              <a:t>Concept 6 </a:t>
            </a:r>
            <a:r>
              <a:rPr lang="en-US" sz="2400" dirty="0" smtClean="0">
                <a:solidFill>
                  <a:schemeClr val="bg1"/>
                </a:solidFill>
              </a:rPr>
              <a:t>– All A is B and Some B is C</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100" dirty="0" smtClean="0">
                <a:solidFill>
                  <a:schemeClr val="bg1"/>
                </a:solidFill>
              </a:rPr>
              <a:t>The possible conclusions are,</a:t>
            </a:r>
          </a:p>
          <a:p>
            <a:pPr marL="0" indent="0">
              <a:buFont typeface="Wingdings 2" pitchFamily="18" charset="2"/>
              <a:buNone/>
              <a:defRPr/>
            </a:pPr>
            <a:r>
              <a:rPr lang="en-US" sz="2100" i="1" u="sng" dirty="0" smtClean="0">
                <a:solidFill>
                  <a:schemeClr val="bg1"/>
                </a:solidFill>
              </a:rPr>
              <a:t>Between A and B                 Between B and C</a:t>
            </a:r>
          </a:p>
          <a:p>
            <a:pPr marL="0" indent="0">
              <a:buFont typeface="Wingdings 2" pitchFamily="18" charset="2"/>
              <a:buNone/>
              <a:defRPr/>
            </a:pPr>
            <a:r>
              <a:rPr lang="en-US" sz="2100" dirty="0" smtClean="0">
                <a:solidFill>
                  <a:schemeClr val="bg1"/>
                </a:solidFill>
              </a:rPr>
              <a:t>All A is B                             Some B is C</a:t>
            </a:r>
          </a:p>
          <a:p>
            <a:pPr marL="0" indent="0">
              <a:buFont typeface="Wingdings 2" pitchFamily="18" charset="2"/>
              <a:buNone/>
              <a:defRPr/>
            </a:pPr>
            <a:r>
              <a:rPr lang="en-US" sz="2100" dirty="0" smtClean="0">
                <a:solidFill>
                  <a:schemeClr val="bg1"/>
                </a:solidFill>
              </a:rPr>
              <a:t>Some A is B                         Some C is B</a:t>
            </a:r>
          </a:p>
          <a:p>
            <a:pPr marL="0" indent="0">
              <a:buFont typeface="Wingdings 2" pitchFamily="18" charset="2"/>
              <a:buNone/>
              <a:defRPr/>
            </a:pPr>
            <a:r>
              <a:rPr lang="en-US" sz="2100" dirty="0" smtClean="0">
                <a:solidFill>
                  <a:schemeClr val="bg1"/>
                </a:solidFill>
              </a:rPr>
              <a:t>Some B is A</a:t>
            </a:r>
          </a:p>
          <a:p>
            <a:pPr marL="0" indent="0">
              <a:buFont typeface="Wingdings 2" pitchFamily="18" charset="2"/>
              <a:buNone/>
              <a:defRPr/>
            </a:pPr>
            <a:endParaRPr lang="en-US" sz="2100" dirty="0" smtClean="0">
              <a:solidFill>
                <a:schemeClr val="bg1"/>
              </a:solidFill>
            </a:endParaRPr>
          </a:p>
          <a:p>
            <a:pPr marL="0" indent="0">
              <a:buFont typeface="Wingdings 2" pitchFamily="18" charset="2"/>
              <a:buNone/>
              <a:defRPr/>
            </a:pPr>
            <a:r>
              <a:rPr lang="en-US" sz="2100" dirty="0" smtClean="0">
                <a:solidFill>
                  <a:schemeClr val="bg1"/>
                </a:solidFill>
              </a:rPr>
              <a:t>There is no DIRECT CONNECTION between A and C. So it is not possible to derive any conclusion between A and C.</a:t>
            </a:r>
            <a:endParaRPr lang="en-US" sz="2100" dirty="0">
              <a:solidFill>
                <a:schemeClr val="bg1"/>
              </a:solidFill>
            </a:endParaRPr>
          </a:p>
        </p:txBody>
      </p:sp>
      <p:pic>
        <p:nvPicPr>
          <p:cNvPr id="17411" name="Picture 3"/>
          <p:cNvPicPr>
            <a:picLocks noChangeAspect="1" noChangeArrowheads="1"/>
          </p:cNvPicPr>
          <p:nvPr/>
        </p:nvPicPr>
        <p:blipFill>
          <a:blip r:embed="rId2"/>
          <a:srcRect/>
          <a:stretch>
            <a:fillRect/>
          </a:stretch>
        </p:blipFill>
        <p:spPr bwMode="auto">
          <a:xfrm>
            <a:off x="2627313" y="1028700"/>
            <a:ext cx="3700462" cy="24003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wipe(down)">
                                      <p:cBhvr>
                                        <p:cTn id="12" dur="500"/>
                                        <p:tgtEl>
                                          <p:spTgt spid="174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down)">
                                      <p:cBhvr>
                                        <p:cTn id="17" dur="500"/>
                                        <p:tgtEl>
                                          <p:spTgt spid="3">
                                            <p:txEl>
                                              <p:pRg st="7" end="7"/>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wipe(down)">
                                      <p:cBhvr>
                                        <p:cTn id="20" dur="500"/>
                                        <p:tgtEl>
                                          <p:spTgt spid="3">
                                            <p:txEl>
                                              <p:pRg st="8" end="8"/>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wipe(down)">
                                      <p:cBhvr>
                                        <p:cTn id="23" dur="500"/>
                                        <p:tgtEl>
                                          <p:spTgt spid="3">
                                            <p:txEl>
                                              <p:pRg st="9" end="9"/>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wipe(down)">
                                      <p:cBhvr>
                                        <p:cTn id="26" dur="500"/>
                                        <p:tgtEl>
                                          <p:spTgt spid="3">
                                            <p:txEl>
                                              <p:pRg st="10" end="1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wipe(down)">
                                      <p:cBhvr>
                                        <p:cTn id="29" dur="500"/>
                                        <p:tgtEl>
                                          <p:spTgt spid="3">
                                            <p:txEl>
                                              <p:pRg st="11" end="1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wipe(down)">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defRPr/>
            </a:pPr>
            <a:r>
              <a:rPr lang="en-US" sz="2400" dirty="0" smtClean="0">
                <a:solidFill>
                  <a:schemeClr val="bg2">
                    <a:lumMod val="40000"/>
                    <a:lumOff val="60000"/>
                  </a:schemeClr>
                </a:solidFill>
              </a:rPr>
              <a:t>Concept 7 </a:t>
            </a:r>
            <a:r>
              <a:rPr lang="en-US" sz="2400" dirty="0" smtClean="0">
                <a:solidFill>
                  <a:schemeClr val="bg1"/>
                </a:solidFill>
              </a:rPr>
              <a:t>– All B is A and All C is A</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150" dirty="0" smtClean="0">
                <a:solidFill>
                  <a:schemeClr val="bg1"/>
                </a:solidFill>
              </a:rPr>
              <a:t>The Possible Conclusions are,</a:t>
            </a:r>
          </a:p>
          <a:p>
            <a:pPr marL="0" indent="0">
              <a:buFont typeface="Wingdings 2" pitchFamily="18" charset="2"/>
              <a:buNone/>
              <a:defRPr/>
            </a:pPr>
            <a:r>
              <a:rPr lang="en-US" sz="2150" i="1" u="sng" dirty="0" smtClean="0">
                <a:solidFill>
                  <a:schemeClr val="bg1"/>
                </a:solidFill>
              </a:rPr>
              <a:t>Between A and B                     Between A and C</a:t>
            </a:r>
          </a:p>
          <a:p>
            <a:pPr marL="0" indent="0">
              <a:buFont typeface="Wingdings 2" pitchFamily="18" charset="2"/>
              <a:buNone/>
              <a:defRPr/>
            </a:pPr>
            <a:r>
              <a:rPr lang="en-US" sz="2150" dirty="0" smtClean="0">
                <a:solidFill>
                  <a:schemeClr val="bg1"/>
                </a:solidFill>
              </a:rPr>
              <a:t>All B is A                                 All C is A</a:t>
            </a:r>
          </a:p>
          <a:p>
            <a:pPr marL="0" indent="0">
              <a:buFont typeface="Wingdings 2" pitchFamily="18" charset="2"/>
              <a:buNone/>
              <a:defRPr/>
            </a:pPr>
            <a:r>
              <a:rPr lang="en-US" sz="2150" dirty="0" smtClean="0">
                <a:solidFill>
                  <a:schemeClr val="bg1"/>
                </a:solidFill>
              </a:rPr>
              <a:t>Some B is A                             Some C is A</a:t>
            </a:r>
          </a:p>
          <a:p>
            <a:pPr marL="0" indent="0">
              <a:buFont typeface="Wingdings 2" pitchFamily="18" charset="2"/>
              <a:buNone/>
              <a:defRPr/>
            </a:pPr>
            <a:r>
              <a:rPr lang="en-US" sz="2150" dirty="0" smtClean="0">
                <a:solidFill>
                  <a:schemeClr val="bg1"/>
                </a:solidFill>
              </a:rPr>
              <a:t>Some A is B                             Some A is C</a:t>
            </a:r>
          </a:p>
          <a:p>
            <a:pPr marL="0" indent="0">
              <a:buFont typeface="Wingdings 2" pitchFamily="18" charset="2"/>
              <a:buNone/>
              <a:defRPr/>
            </a:pPr>
            <a:endParaRPr lang="en-US" sz="2150" dirty="0">
              <a:solidFill>
                <a:schemeClr val="bg1"/>
              </a:solidFill>
            </a:endParaRPr>
          </a:p>
          <a:p>
            <a:pPr marL="0" indent="0">
              <a:buFont typeface="Wingdings 2" pitchFamily="18" charset="2"/>
              <a:buNone/>
              <a:defRPr/>
            </a:pPr>
            <a:r>
              <a:rPr lang="en-US" sz="2150" dirty="0" smtClean="0">
                <a:solidFill>
                  <a:schemeClr val="bg1"/>
                </a:solidFill>
              </a:rPr>
              <a:t>There is no DIRECT CONNECTION between B and C. So it is not possible to derive any conclusion between B and C.</a:t>
            </a:r>
            <a:endParaRPr lang="en-US" sz="2150" dirty="0">
              <a:solidFill>
                <a:schemeClr val="bg1"/>
              </a:solidFill>
            </a:endParaRPr>
          </a:p>
        </p:txBody>
      </p:sp>
      <p:pic>
        <p:nvPicPr>
          <p:cNvPr id="18435" name="Picture 3"/>
          <p:cNvPicPr>
            <a:picLocks noChangeAspect="1" noChangeArrowheads="1"/>
          </p:cNvPicPr>
          <p:nvPr/>
        </p:nvPicPr>
        <p:blipFill>
          <a:blip r:embed="rId2"/>
          <a:srcRect/>
          <a:stretch>
            <a:fillRect/>
          </a:stretch>
        </p:blipFill>
        <p:spPr bwMode="auto">
          <a:xfrm>
            <a:off x="2771775" y="1027113"/>
            <a:ext cx="2540000" cy="24733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8435"/>
                                        </p:tgtEl>
                                        <p:attrNameLst>
                                          <p:attrName>style.visibility</p:attrName>
                                        </p:attrNameLst>
                                      </p:cBhvr>
                                      <p:to>
                                        <p:strVal val="visible"/>
                                      </p:to>
                                    </p:set>
                                    <p:animEffect transition="in" filter="wipe(down)">
                                      <p:cBhvr>
                                        <p:cTn id="12" dur="500"/>
                                        <p:tgtEl>
                                          <p:spTgt spid="184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wipe(down)">
                                      <p:cBhvr>
                                        <p:cTn id="17" dur="500"/>
                                        <p:tgtEl>
                                          <p:spTgt spid="3">
                                            <p:txEl>
                                              <p:pRg st="7" end="7"/>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wipe(down)">
                                      <p:cBhvr>
                                        <p:cTn id="20" dur="500"/>
                                        <p:tgtEl>
                                          <p:spTgt spid="3">
                                            <p:txEl>
                                              <p:pRg st="8" end="8"/>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wipe(down)">
                                      <p:cBhvr>
                                        <p:cTn id="23" dur="500"/>
                                        <p:tgtEl>
                                          <p:spTgt spid="3">
                                            <p:txEl>
                                              <p:pRg st="9" end="9"/>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wipe(down)">
                                      <p:cBhvr>
                                        <p:cTn id="26" dur="500"/>
                                        <p:tgtEl>
                                          <p:spTgt spid="3">
                                            <p:txEl>
                                              <p:pRg st="10" end="1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wipe(down)">
                                      <p:cBhvr>
                                        <p:cTn id="29" dur="500"/>
                                        <p:tgtEl>
                                          <p:spTgt spid="3">
                                            <p:txEl>
                                              <p:pRg st="11" end="1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3">
                                            <p:txEl>
                                              <p:pRg st="13" end="13"/>
                                            </p:txEl>
                                          </p:spTgt>
                                        </p:tgtEl>
                                        <p:attrNameLst>
                                          <p:attrName>style.visibility</p:attrName>
                                        </p:attrNameLst>
                                      </p:cBhvr>
                                      <p:to>
                                        <p:strVal val="visible"/>
                                      </p:to>
                                    </p:set>
                                    <p:animEffect transition="in" filter="wipe(down)">
                                      <p:cBhvr>
                                        <p:cTn id="34"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5994400"/>
          </a:xfrm>
        </p:spPr>
        <p:txBody>
          <a:bodyPr/>
          <a:lstStyle/>
          <a:p>
            <a:pPr marL="0" indent="0">
              <a:buFont typeface="Wingdings 2" pitchFamily="18" charset="2"/>
              <a:buNone/>
              <a:defRPr/>
            </a:pPr>
            <a:r>
              <a:rPr lang="en-US" sz="2400" dirty="0" smtClean="0">
                <a:solidFill>
                  <a:schemeClr val="bg2">
                    <a:lumMod val="40000"/>
                    <a:lumOff val="60000"/>
                  </a:schemeClr>
                </a:solidFill>
              </a:rPr>
              <a:t>Concept 8 – </a:t>
            </a:r>
            <a:r>
              <a:rPr lang="en-US" sz="2400" dirty="0" smtClean="0">
                <a:solidFill>
                  <a:schemeClr val="bg1"/>
                </a:solidFill>
              </a:rPr>
              <a:t>No A is B</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r>
              <a:rPr lang="en-US" sz="2400" dirty="0" smtClean="0">
                <a:solidFill>
                  <a:schemeClr val="bg1"/>
                </a:solidFill>
              </a:rPr>
              <a:t>The Possible Conclusions are,</a:t>
            </a:r>
          </a:p>
          <a:p>
            <a:pPr marL="0" indent="0">
              <a:buFont typeface="Wingdings 2" pitchFamily="18" charset="2"/>
              <a:buNone/>
              <a:defRPr/>
            </a:pPr>
            <a:endParaRPr lang="en-US" sz="2400" dirty="0" smtClean="0">
              <a:solidFill>
                <a:schemeClr val="bg1"/>
              </a:solidFill>
            </a:endParaRPr>
          </a:p>
          <a:p>
            <a:pPr>
              <a:defRPr/>
            </a:pPr>
            <a:r>
              <a:rPr lang="en-US" sz="2400" dirty="0" smtClean="0">
                <a:solidFill>
                  <a:schemeClr val="bg1"/>
                </a:solidFill>
              </a:rPr>
              <a:t>No A is B</a:t>
            </a:r>
          </a:p>
          <a:p>
            <a:pPr>
              <a:defRPr/>
            </a:pPr>
            <a:r>
              <a:rPr lang="en-US" sz="2400" dirty="0" smtClean="0">
                <a:solidFill>
                  <a:schemeClr val="bg1"/>
                </a:solidFill>
              </a:rPr>
              <a:t>No B is A</a:t>
            </a:r>
          </a:p>
          <a:p>
            <a:pPr>
              <a:defRPr/>
            </a:pPr>
            <a:r>
              <a:rPr lang="en-US" sz="2400" dirty="0" smtClean="0">
                <a:solidFill>
                  <a:schemeClr val="bg1"/>
                </a:solidFill>
              </a:rPr>
              <a:t>Some A is not B</a:t>
            </a:r>
          </a:p>
          <a:p>
            <a:pPr>
              <a:defRPr/>
            </a:pPr>
            <a:r>
              <a:rPr lang="en-US" sz="2400" dirty="0" smtClean="0">
                <a:solidFill>
                  <a:schemeClr val="bg1"/>
                </a:solidFill>
              </a:rPr>
              <a:t>Some B is not A</a:t>
            </a:r>
            <a:endParaRPr lang="en-US" sz="2400" dirty="0">
              <a:solidFill>
                <a:schemeClr val="bg1"/>
              </a:solidFill>
            </a:endParaRPr>
          </a:p>
        </p:txBody>
      </p:sp>
      <p:pic>
        <p:nvPicPr>
          <p:cNvPr id="19459" name="Picture 4"/>
          <p:cNvPicPr>
            <a:picLocks noChangeAspect="1" noChangeArrowheads="1"/>
          </p:cNvPicPr>
          <p:nvPr/>
        </p:nvPicPr>
        <p:blipFill>
          <a:blip r:embed="rId2"/>
          <a:srcRect/>
          <a:stretch>
            <a:fillRect/>
          </a:stretch>
        </p:blipFill>
        <p:spPr bwMode="auto">
          <a:xfrm>
            <a:off x="1835150" y="1484313"/>
            <a:ext cx="5483225" cy="20161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wipe(down)">
                                      <p:cBhvr>
                                        <p:cTn id="12" dur="500"/>
                                        <p:tgtEl>
                                          <p:spTgt spid="194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down)">
                                      <p:cBhvr>
                                        <p:cTn id="17" dur="500"/>
                                        <p:tgtEl>
                                          <p:spTgt spid="3">
                                            <p:txEl>
                                              <p:pRg st="8" end="8"/>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wipe(down)">
                                      <p:cBhvr>
                                        <p:cTn id="20" dur="500"/>
                                        <p:tgtEl>
                                          <p:spTgt spid="3">
                                            <p:txEl>
                                              <p:pRg st="10" end="10"/>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wipe(down)">
                                      <p:cBhvr>
                                        <p:cTn id="23" dur="500"/>
                                        <p:tgtEl>
                                          <p:spTgt spid="3">
                                            <p:txEl>
                                              <p:pRg st="11" end="11"/>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2" end="12"/>
                                            </p:txEl>
                                          </p:spTgt>
                                        </p:tgtEl>
                                        <p:attrNameLst>
                                          <p:attrName>style.visibility</p:attrName>
                                        </p:attrNameLst>
                                      </p:cBhvr>
                                      <p:to>
                                        <p:strVal val="visible"/>
                                      </p:to>
                                    </p:set>
                                    <p:animEffect transition="in" filter="wipe(down)">
                                      <p:cBhvr>
                                        <p:cTn id="26" dur="500"/>
                                        <p:tgtEl>
                                          <p:spTgt spid="3">
                                            <p:txEl>
                                              <p:pRg st="12" end="12"/>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animEffect transition="in" filter="wipe(down)">
                                      <p:cBhvr>
                                        <p:cTn id="2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defRPr/>
            </a:pPr>
            <a:r>
              <a:rPr lang="en-US" sz="2400" dirty="0" smtClean="0">
                <a:solidFill>
                  <a:schemeClr val="bg2">
                    <a:lumMod val="40000"/>
                    <a:lumOff val="60000"/>
                  </a:schemeClr>
                </a:solidFill>
              </a:rPr>
              <a:t>Concept 9 </a:t>
            </a:r>
            <a:r>
              <a:rPr lang="en-US" sz="2400" dirty="0" smtClean="0">
                <a:solidFill>
                  <a:schemeClr val="bg1"/>
                </a:solidFill>
              </a:rPr>
              <a:t>– All A is B and No B is C</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200" dirty="0" smtClean="0">
                <a:solidFill>
                  <a:schemeClr val="bg1"/>
                </a:solidFill>
              </a:rPr>
              <a:t>The Possible Conclusions are,</a:t>
            </a:r>
          </a:p>
          <a:p>
            <a:pPr marL="0" indent="0">
              <a:buFont typeface="Wingdings 2" pitchFamily="18" charset="2"/>
              <a:buNone/>
              <a:defRPr/>
            </a:pPr>
            <a:endParaRPr lang="en-US" sz="2200" dirty="0">
              <a:solidFill>
                <a:schemeClr val="bg1"/>
              </a:solidFill>
            </a:endParaRPr>
          </a:p>
          <a:p>
            <a:pPr marL="0" indent="0">
              <a:buFont typeface="Wingdings 2" pitchFamily="18" charset="2"/>
              <a:buNone/>
              <a:defRPr/>
            </a:pPr>
            <a:r>
              <a:rPr lang="en-US" sz="2200" i="1" u="sng" dirty="0" smtClean="0">
                <a:solidFill>
                  <a:schemeClr val="bg1"/>
                </a:solidFill>
              </a:rPr>
              <a:t>Between A and B   Between B and C    Between A and C</a:t>
            </a:r>
          </a:p>
          <a:p>
            <a:pPr marL="0" indent="0">
              <a:buFont typeface="Wingdings 2" pitchFamily="18" charset="2"/>
              <a:buNone/>
              <a:defRPr/>
            </a:pPr>
            <a:r>
              <a:rPr lang="en-US" sz="2200" dirty="0" smtClean="0">
                <a:solidFill>
                  <a:schemeClr val="bg1"/>
                </a:solidFill>
              </a:rPr>
              <a:t>All A is B               No B is C               No A is C</a:t>
            </a:r>
          </a:p>
          <a:p>
            <a:pPr marL="0" indent="0">
              <a:buFont typeface="Wingdings 2" pitchFamily="18" charset="2"/>
              <a:buNone/>
              <a:defRPr/>
            </a:pPr>
            <a:r>
              <a:rPr lang="en-US" sz="2200" dirty="0" smtClean="0">
                <a:solidFill>
                  <a:schemeClr val="bg1"/>
                </a:solidFill>
              </a:rPr>
              <a:t>Some A is B           No C is B               Some A is Not C</a:t>
            </a:r>
          </a:p>
          <a:p>
            <a:pPr marL="0" indent="0">
              <a:buFont typeface="Wingdings 2" pitchFamily="18" charset="2"/>
              <a:buNone/>
              <a:defRPr/>
            </a:pPr>
            <a:r>
              <a:rPr lang="en-US" sz="2200" dirty="0" smtClean="0">
                <a:solidFill>
                  <a:schemeClr val="bg1"/>
                </a:solidFill>
              </a:rPr>
              <a:t>Some B is A           Some B is not C</a:t>
            </a:r>
          </a:p>
          <a:p>
            <a:pPr marL="0" indent="0">
              <a:buFont typeface="Wingdings 2" pitchFamily="18" charset="2"/>
              <a:buNone/>
              <a:defRPr/>
            </a:pPr>
            <a:r>
              <a:rPr lang="en-US" sz="2200" dirty="0" smtClean="0">
                <a:solidFill>
                  <a:schemeClr val="bg1"/>
                </a:solidFill>
              </a:rPr>
              <a:t>			 Some C is not B</a:t>
            </a:r>
            <a:endParaRPr lang="en-US" sz="2200" dirty="0">
              <a:solidFill>
                <a:schemeClr val="bg1"/>
              </a:solidFill>
            </a:endParaRPr>
          </a:p>
        </p:txBody>
      </p:sp>
      <p:pic>
        <p:nvPicPr>
          <p:cNvPr id="20483" name="Picture 2"/>
          <p:cNvPicPr>
            <a:picLocks noChangeAspect="1" noChangeArrowheads="1"/>
          </p:cNvPicPr>
          <p:nvPr/>
        </p:nvPicPr>
        <p:blipFill>
          <a:blip r:embed="rId2"/>
          <a:srcRect/>
          <a:stretch>
            <a:fillRect/>
          </a:stretch>
        </p:blipFill>
        <p:spPr bwMode="auto">
          <a:xfrm>
            <a:off x="2411413" y="1125538"/>
            <a:ext cx="4332287" cy="1655762"/>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wipe(down)">
                                      <p:cBhvr>
                                        <p:cTn id="12" dur="500"/>
                                        <p:tgtEl>
                                          <p:spTgt spid="20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down)">
                                      <p:cBhvr>
                                        <p:cTn id="17" dur="500"/>
                                        <p:tgtEl>
                                          <p:spTgt spid="3">
                                            <p:txEl>
                                              <p:pRg st="6" end="6"/>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wipe(down)">
                                      <p:cBhvr>
                                        <p:cTn id="20" dur="500"/>
                                        <p:tgtEl>
                                          <p:spTgt spid="3">
                                            <p:txEl>
                                              <p:pRg st="8" end="8"/>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wipe(down)">
                                      <p:cBhvr>
                                        <p:cTn id="23" dur="500"/>
                                        <p:tgtEl>
                                          <p:spTgt spid="3">
                                            <p:txEl>
                                              <p:pRg st="9" end="9"/>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wipe(down)">
                                      <p:cBhvr>
                                        <p:cTn id="26" dur="500"/>
                                        <p:tgtEl>
                                          <p:spTgt spid="3">
                                            <p:txEl>
                                              <p:pRg st="10" end="10"/>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wipe(down)">
                                      <p:cBhvr>
                                        <p:cTn id="29" dur="500"/>
                                        <p:tgtEl>
                                          <p:spTgt spid="3">
                                            <p:txEl>
                                              <p:pRg st="11" end="11"/>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wipe(down)">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461375" cy="6067425"/>
          </a:xfrm>
        </p:spPr>
        <p:txBody>
          <a:bodyPr/>
          <a:lstStyle/>
          <a:p>
            <a:pPr marL="0" indent="0">
              <a:buFont typeface="Wingdings 2" pitchFamily="18" charset="2"/>
              <a:buNone/>
              <a:defRPr/>
            </a:pPr>
            <a:r>
              <a:rPr lang="en-US" sz="2400" dirty="0" smtClean="0">
                <a:solidFill>
                  <a:schemeClr val="bg2">
                    <a:lumMod val="40000"/>
                    <a:lumOff val="60000"/>
                  </a:schemeClr>
                </a:solidFill>
              </a:rPr>
              <a:t>Concept 10 </a:t>
            </a:r>
            <a:r>
              <a:rPr lang="en-US" sz="2400" dirty="0" smtClean="0">
                <a:solidFill>
                  <a:schemeClr val="bg1"/>
                </a:solidFill>
              </a:rPr>
              <a:t>– All A is B and No A is C</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r>
              <a:rPr lang="en-US" sz="2200" dirty="0" smtClean="0">
                <a:solidFill>
                  <a:schemeClr val="bg1"/>
                </a:solidFill>
              </a:rPr>
              <a:t>The Possible Conclusions are,</a:t>
            </a:r>
          </a:p>
          <a:p>
            <a:pPr marL="0" indent="0">
              <a:buFont typeface="Wingdings 2" pitchFamily="18" charset="2"/>
              <a:buNone/>
              <a:defRPr/>
            </a:pPr>
            <a:endParaRPr lang="en-US" sz="2200" dirty="0" smtClean="0">
              <a:solidFill>
                <a:schemeClr val="bg1"/>
              </a:solidFill>
            </a:endParaRPr>
          </a:p>
          <a:p>
            <a:pPr marL="0" indent="0">
              <a:buFont typeface="Wingdings 2" pitchFamily="18" charset="2"/>
              <a:buNone/>
              <a:defRPr/>
            </a:pPr>
            <a:r>
              <a:rPr lang="en-US" sz="2200" i="1" u="sng" dirty="0" smtClean="0">
                <a:solidFill>
                  <a:schemeClr val="bg1"/>
                </a:solidFill>
              </a:rPr>
              <a:t>Between A and B    Between A and C     Between B and C</a:t>
            </a:r>
          </a:p>
          <a:p>
            <a:pPr marL="0" indent="0">
              <a:buFont typeface="Wingdings 2" pitchFamily="18" charset="2"/>
              <a:buNone/>
              <a:defRPr/>
            </a:pPr>
            <a:r>
              <a:rPr lang="en-US" sz="2200" dirty="0" smtClean="0">
                <a:solidFill>
                  <a:schemeClr val="bg1"/>
                </a:solidFill>
              </a:rPr>
              <a:t>All A is B                No A is C                 Some B is not C</a:t>
            </a:r>
          </a:p>
          <a:p>
            <a:pPr marL="0" indent="0">
              <a:buFont typeface="Wingdings 2" pitchFamily="18" charset="2"/>
              <a:buNone/>
              <a:defRPr/>
            </a:pPr>
            <a:r>
              <a:rPr lang="en-US" sz="2200" dirty="0" smtClean="0">
                <a:solidFill>
                  <a:schemeClr val="bg1"/>
                </a:solidFill>
              </a:rPr>
              <a:t>Some A is B           No C is A</a:t>
            </a:r>
          </a:p>
          <a:p>
            <a:pPr marL="0" indent="0">
              <a:buFont typeface="Wingdings 2" pitchFamily="18" charset="2"/>
              <a:buNone/>
              <a:defRPr/>
            </a:pPr>
            <a:r>
              <a:rPr lang="en-US" sz="2200" dirty="0" smtClean="0">
                <a:solidFill>
                  <a:schemeClr val="bg1"/>
                </a:solidFill>
              </a:rPr>
              <a:t>Some B is A           Some A is not C</a:t>
            </a:r>
          </a:p>
          <a:p>
            <a:pPr marL="0" indent="0">
              <a:buFont typeface="Wingdings 2" pitchFamily="18" charset="2"/>
              <a:buNone/>
              <a:defRPr/>
            </a:pPr>
            <a:r>
              <a:rPr lang="en-US" sz="2200" dirty="0" smtClean="0">
                <a:solidFill>
                  <a:schemeClr val="bg1"/>
                </a:solidFill>
              </a:rPr>
              <a:t>			 Some C is not A</a:t>
            </a:r>
          </a:p>
        </p:txBody>
      </p:sp>
      <p:pic>
        <p:nvPicPr>
          <p:cNvPr id="21507" name="Picture 4" descr="mm"/>
          <p:cNvPicPr>
            <a:picLocks noChangeAspect="1" noChangeArrowheads="1"/>
          </p:cNvPicPr>
          <p:nvPr/>
        </p:nvPicPr>
        <p:blipFill>
          <a:blip r:embed="rId2"/>
          <a:srcRect/>
          <a:stretch>
            <a:fillRect/>
          </a:stretch>
        </p:blipFill>
        <p:spPr bwMode="auto">
          <a:xfrm>
            <a:off x="2268538" y="987425"/>
            <a:ext cx="4081462" cy="17287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1507"/>
                                        </p:tgtEl>
                                        <p:attrNameLst>
                                          <p:attrName>style.visibility</p:attrName>
                                        </p:attrNameLst>
                                      </p:cBhvr>
                                      <p:to>
                                        <p:strVal val="visible"/>
                                      </p:to>
                                    </p:set>
                                    <p:animEffect transition="in" filter="wipe(down)">
                                      <p:cBhvr>
                                        <p:cTn id="12" dur="500"/>
                                        <p:tgtEl>
                                          <p:spTgt spid="21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00"/>
                                        <p:tgtEl>
                                          <p:spTgt spid="3">
                                            <p:txEl>
                                              <p:pRg st="8" end="8"/>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down)">
                                      <p:cBhvr>
                                        <p:cTn id="26" dur="500"/>
                                        <p:tgtEl>
                                          <p:spTgt spid="3">
                                            <p:txEl>
                                              <p:pRg st="9" end="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wipe(down)">
                                      <p:cBhvr>
                                        <p:cTn id="29" dur="500"/>
                                        <p:tgtEl>
                                          <p:spTgt spid="3">
                                            <p:txEl>
                                              <p:pRg st="10" end="1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389937" cy="6067425"/>
          </a:xfrm>
        </p:spPr>
        <p:txBody>
          <a:bodyPr/>
          <a:lstStyle/>
          <a:p>
            <a:pPr marL="0" indent="0">
              <a:buFont typeface="Wingdings 2" pitchFamily="18" charset="2"/>
              <a:buNone/>
              <a:defRPr/>
            </a:pPr>
            <a:r>
              <a:rPr lang="en-US" sz="2400" dirty="0" smtClean="0">
                <a:solidFill>
                  <a:schemeClr val="bg2">
                    <a:lumMod val="40000"/>
                    <a:lumOff val="60000"/>
                  </a:schemeClr>
                </a:solidFill>
              </a:rPr>
              <a:t>Concept 11 </a:t>
            </a:r>
            <a:r>
              <a:rPr lang="en-US" sz="2400" dirty="0" smtClean="0">
                <a:solidFill>
                  <a:schemeClr val="bg1"/>
                </a:solidFill>
              </a:rPr>
              <a:t>– Some A is B; No B is C</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200" dirty="0" smtClean="0">
                <a:solidFill>
                  <a:schemeClr val="bg1"/>
                </a:solidFill>
              </a:rPr>
              <a:t>The Possible Conclusions are,</a:t>
            </a:r>
          </a:p>
          <a:p>
            <a:pPr marL="0" indent="0">
              <a:buFont typeface="Wingdings 2" pitchFamily="18" charset="2"/>
              <a:buNone/>
              <a:defRPr/>
            </a:pPr>
            <a:endParaRPr lang="en-US" sz="2200" dirty="0" smtClean="0">
              <a:solidFill>
                <a:schemeClr val="bg1"/>
              </a:solidFill>
            </a:endParaRPr>
          </a:p>
          <a:p>
            <a:pPr marL="0" indent="0">
              <a:buFont typeface="Wingdings 2" pitchFamily="18" charset="2"/>
              <a:buNone/>
              <a:defRPr/>
            </a:pPr>
            <a:r>
              <a:rPr lang="en-US" sz="2200" i="1" u="sng" dirty="0" smtClean="0">
                <a:solidFill>
                  <a:schemeClr val="bg1"/>
                </a:solidFill>
              </a:rPr>
              <a:t>Between A and B     Between B and C    Between A and C</a:t>
            </a:r>
          </a:p>
          <a:p>
            <a:pPr marL="0" indent="0">
              <a:buFont typeface="Wingdings 2" pitchFamily="18" charset="2"/>
              <a:buNone/>
              <a:defRPr/>
            </a:pPr>
            <a:r>
              <a:rPr lang="en-US" sz="2200" dirty="0" smtClean="0">
                <a:solidFill>
                  <a:schemeClr val="bg1"/>
                </a:solidFill>
              </a:rPr>
              <a:t>Some A is B            No B is C                Some A is not C</a:t>
            </a:r>
          </a:p>
          <a:p>
            <a:pPr marL="0" indent="0">
              <a:buFont typeface="Wingdings 2" pitchFamily="18" charset="2"/>
              <a:buNone/>
              <a:defRPr/>
            </a:pPr>
            <a:r>
              <a:rPr lang="en-US" sz="2200" dirty="0" smtClean="0">
                <a:solidFill>
                  <a:schemeClr val="bg1"/>
                </a:solidFill>
              </a:rPr>
              <a:t>Some B is A            No C is B</a:t>
            </a:r>
          </a:p>
          <a:p>
            <a:pPr marL="0" indent="0">
              <a:buFont typeface="Wingdings 2" pitchFamily="18" charset="2"/>
              <a:buNone/>
              <a:defRPr/>
            </a:pPr>
            <a:r>
              <a:rPr lang="en-US" sz="2200" dirty="0">
                <a:solidFill>
                  <a:schemeClr val="bg1"/>
                </a:solidFill>
              </a:rPr>
              <a:t>	</a:t>
            </a:r>
            <a:r>
              <a:rPr lang="en-US" sz="2200" dirty="0" smtClean="0">
                <a:solidFill>
                  <a:schemeClr val="bg1"/>
                </a:solidFill>
              </a:rPr>
              <a:t>		 Some B is not C</a:t>
            </a:r>
          </a:p>
          <a:p>
            <a:pPr marL="0" indent="0">
              <a:buFont typeface="Wingdings 2" pitchFamily="18" charset="2"/>
              <a:buNone/>
              <a:defRPr/>
            </a:pPr>
            <a:r>
              <a:rPr lang="en-US" sz="2400" dirty="0" smtClean="0">
                <a:solidFill>
                  <a:schemeClr val="bg1"/>
                </a:solidFill>
              </a:rPr>
              <a:t>			 Some C is not B</a:t>
            </a:r>
            <a:endParaRPr lang="en-US" sz="2400" dirty="0">
              <a:solidFill>
                <a:schemeClr val="bg1"/>
              </a:solidFill>
            </a:endParaRPr>
          </a:p>
        </p:txBody>
      </p:sp>
      <p:pic>
        <p:nvPicPr>
          <p:cNvPr id="22531" name="Picture 2"/>
          <p:cNvPicPr>
            <a:picLocks noChangeAspect="1" noChangeArrowheads="1"/>
          </p:cNvPicPr>
          <p:nvPr/>
        </p:nvPicPr>
        <p:blipFill>
          <a:blip r:embed="rId2"/>
          <a:srcRect/>
          <a:stretch>
            <a:fillRect/>
          </a:stretch>
        </p:blipFill>
        <p:spPr bwMode="auto">
          <a:xfrm>
            <a:off x="2339975" y="1035050"/>
            <a:ext cx="4330700" cy="14573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wipe(down)">
                                      <p:cBhvr>
                                        <p:cTn id="12" dur="500"/>
                                        <p:tgtEl>
                                          <p:spTgt spid="225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00"/>
                                        <p:tgtEl>
                                          <p:spTgt spid="3">
                                            <p:txEl>
                                              <p:pRg st="8" end="8"/>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down)">
                                      <p:cBhvr>
                                        <p:cTn id="26" dur="500"/>
                                        <p:tgtEl>
                                          <p:spTgt spid="3">
                                            <p:txEl>
                                              <p:pRg st="9" end="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wipe(down)">
                                      <p:cBhvr>
                                        <p:cTn id="29" dur="500"/>
                                        <p:tgtEl>
                                          <p:spTgt spid="3">
                                            <p:txEl>
                                              <p:pRg st="10" end="1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389937" cy="6067425"/>
          </a:xfrm>
        </p:spPr>
        <p:txBody>
          <a:bodyPr/>
          <a:lstStyle/>
          <a:p>
            <a:pPr marL="0" indent="0">
              <a:buFont typeface="Wingdings 2" pitchFamily="18" charset="2"/>
              <a:buNone/>
              <a:defRPr/>
            </a:pPr>
            <a:r>
              <a:rPr lang="en-US" sz="2400" dirty="0" smtClean="0">
                <a:solidFill>
                  <a:schemeClr val="bg2">
                    <a:lumMod val="40000"/>
                    <a:lumOff val="60000"/>
                  </a:schemeClr>
                </a:solidFill>
              </a:rPr>
              <a:t>Concept 11 </a:t>
            </a:r>
            <a:r>
              <a:rPr lang="en-US" sz="2400" dirty="0" smtClean="0">
                <a:solidFill>
                  <a:schemeClr val="bg1"/>
                </a:solidFill>
              </a:rPr>
              <a:t>– Some A is B; No B is C</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200" dirty="0" smtClean="0">
                <a:solidFill>
                  <a:schemeClr val="bg1"/>
                </a:solidFill>
              </a:rPr>
              <a:t>The Possible Conclusions are,</a:t>
            </a:r>
          </a:p>
          <a:p>
            <a:pPr marL="0" indent="0">
              <a:buFont typeface="Wingdings 2" pitchFamily="18" charset="2"/>
              <a:buNone/>
              <a:defRPr/>
            </a:pPr>
            <a:endParaRPr lang="en-US" sz="2200" dirty="0" smtClean="0">
              <a:solidFill>
                <a:schemeClr val="bg1"/>
              </a:solidFill>
            </a:endParaRPr>
          </a:p>
          <a:p>
            <a:pPr marL="0" indent="0">
              <a:buFont typeface="Wingdings 2" pitchFamily="18" charset="2"/>
              <a:buNone/>
              <a:defRPr/>
            </a:pPr>
            <a:r>
              <a:rPr lang="en-US" sz="2200" i="1" u="sng" dirty="0" smtClean="0">
                <a:solidFill>
                  <a:schemeClr val="bg1"/>
                </a:solidFill>
              </a:rPr>
              <a:t>Between A and B     Between B and C    Between A and C</a:t>
            </a:r>
          </a:p>
          <a:p>
            <a:pPr marL="0" indent="0">
              <a:buFont typeface="Wingdings 2" pitchFamily="18" charset="2"/>
              <a:buNone/>
              <a:defRPr/>
            </a:pPr>
            <a:r>
              <a:rPr lang="en-US" sz="2200" dirty="0" smtClean="0">
                <a:solidFill>
                  <a:schemeClr val="bg1"/>
                </a:solidFill>
              </a:rPr>
              <a:t>Some A is B            No B is C                Some A is not C</a:t>
            </a:r>
          </a:p>
          <a:p>
            <a:pPr marL="0" indent="0">
              <a:buFont typeface="Wingdings 2" pitchFamily="18" charset="2"/>
              <a:buNone/>
              <a:defRPr/>
            </a:pPr>
            <a:r>
              <a:rPr lang="en-US" sz="2200" dirty="0" smtClean="0">
                <a:solidFill>
                  <a:schemeClr val="bg1"/>
                </a:solidFill>
              </a:rPr>
              <a:t>Some B is A            No C is B</a:t>
            </a:r>
          </a:p>
          <a:p>
            <a:pPr marL="0" indent="0">
              <a:buFont typeface="Wingdings 2" pitchFamily="18" charset="2"/>
              <a:buNone/>
              <a:defRPr/>
            </a:pPr>
            <a:r>
              <a:rPr lang="en-US" sz="2200" dirty="0">
                <a:solidFill>
                  <a:schemeClr val="bg1"/>
                </a:solidFill>
              </a:rPr>
              <a:t>	</a:t>
            </a:r>
            <a:r>
              <a:rPr lang="en-US" sz="2200" dirty="0" smtClean="0">
                <a:solidFill>
                  <a:schemeClr val="bg1"/>
                </a:solidFill>
              </a:rPr>
              <a:t>		 Some B is not C</a:t>
            </a:r>
          </a:p>
          <a:p>
            <a:pPr marL="0" indent="0">
              <a:buFont typeface="Wingdings 2" pitchFamily="18" charset="2"/>
              <a:buNone/>
              <a:defRPr/>
            </a:pPr>
            <a:r>
              <a:rPr lang="en-US" sz="2400" dirty="0" smtClean="0">
                <a:solidFill>
                  <a:schemeClr val="bg1"/>
                </a:solidFill>
              </a:rPr>
              <a:t>			 Some C is not B</a:t>
            </a:r>
            <a:endParaRPr lang="en-US" sz="2400" dirty="0">
              <a:solidFill>
                <a:schemeClr val="bg1"/>
              </a:solidFill>
            </a:endParaRPr>
          </a:p>
        </p:txBody>
      </p:sp>
      <p:pic>
        <p:nvPicPr>
          <p:cNvPr id="23555" name="Picture 2"/>
          <p:cNvPicPr>
            <a:picLocks noChangeAspect="1" noChangeArrowheads="1"/>
          </p:cNvPicPr>
          <p:nvPr/>
        </p:nvPicPr>
        <p:blipFill>
          <a:blip r:embed="rId2"/>
          <a:srcRect/>
          <a:stretch>
            <a:fillRect/>
          </a:stretch>
        </p:blipFill>
        <p:spPr bwMode="auto">
          <a:xfrm>
            <a:off x="2339975" y="1035050"/>
            <a:ext cx="4330700" cy="14573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down)">
                                      <p:cBhvr>
                                        <p:cTn id="12" dur="500"/>
                                        <p:tgtEl>
                                          <p:spTgt spid="23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down)">
                                      <p:cBhvr>
                                        <p:cTn id="20" dur="500"/>
                                        <p:tgtEl>
                                          <p:spTgt spid="3">
                                            <p:txEl>
                                              <p:pRg st="7" end="7"/>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down)">
                                      <p:cBhvr>
                                        <p:cTn id="23" dur="500"/>
                                        <p:tgtEl>
                                          <p:spTgt spid="3">
                                            <p:txEl>
                                              <p:pRg st="8" end="8"/>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down)">
                                      <p:cBhvr>
                                        <p:cTn id="26" dur="500"/>
                                        <p:tgtEl>
                                          <p:spTgt spid="3">
                                            <p:txEl>
                                              <p:pRg st="9" end="9"/>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wipe(down)">
                                      <p:cBhvr>
                                        <p:cTn id="29" dur="500"/>
                                        <p:tgtEl>
                                          <p:spTgt spid="3">
                                            <p:txEl>
                                              <p:pRg st="10" end="10"/>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857250"/>
            <a:ext cx="8183562" cy="4187825"/>
          </a:xfrm>
        </p:spPr>
        <p:txBody>
          <a:bodyPr/>
          <a:lstStyle/>
          <a:p>
            <a:pPr algn="just"/>
            <a:r>
              <a:rPr lang="en-US" smtClean="0">
                <a:solidFill>
                  <a:srgbClr val="000000"/>
                </a:solidFill>
              </a:rPr>
              <a:t>   Syllogism is an important section on logical reasoning and hence its comprehension needs more than normal attention. It is a very interesting topic where the logical thinking and the decision making skills are highly tested. </a:t>
            </a:r>
          </a:p>
          <a:p>
            <a:pPr algn="just"/>
            <a:r>
              <a:rPr lang="en-US" smtClean="0">
                <a:solidFill>
                  <a:srgbClr val="000000"/>
                </a:solidFill>
              </a:rPr>
              <a:t>    The term syllogism means inference or conclusion drawn from the statements. The question of syllogism can be solved with the help of venn diagrams</a:t>
            </a:r>
            <a:r>
              <a:rPr lang="en-US" smtClean="0">
                <a:solidFill>
                  <a:srgbClr val="000000"/>
                </a:solidFill>
                <a:latin typeface="Lucida Sans" pitchFamily="34" charset="0"/>
              </a:rPr>
              <a:t>. </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530225"/>
            <a:ext cx="8497887" cy="5994400"/>
          </a:xfrm>
        </p:spPr>
        <p:txBody>
          <a:bodyPr/>
          <a:lstStyle/>
          <a:p>
            <a:pPr marL="0" indent="0">
              <a:buFont typeface="Wingdings 2" pitchFamily="18" charset="2"/>
              <a:buNone/>
              <a:defRPr/>
            </a:pPr>
            <a:r>
              <a:rPr lang="en-US" sz="2400" dirty="0" smtClean="0">
                <a:solidFill>
                  <a:schemeClr val="bg2">
                    <a:lumMod val="40000"/>
                    <a:lumOff val="60000"/>
                  </a:schemeClr>
                </a:solidFill>
              </a:rPr>
              <a:t> Concept 12 </a:t>
            </a:r>
            <a:r>
              <a:rPr lang="en-US" sz="2400" dirty="0" smtClean="0">
                <a:solidFill>
                  <a:schemeClr val="bg1"/>
                </a:solidFill>
              </a:rPr>
              <a:t>– Some A is B; No A is C</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200" dirty="0" smtClean="0">
              <a:solidFill>
                <a:schemeClr val="bg1"/>
              </a:solidFill>
            </a:endParaRPr>
          </a:p>
          <a:p>
            <a:pPr marL="0" indent="0">
              <a:buFont typeface="Wingdings 2" pitchFamily="18" charset="2"/>
              <a:buNone/>
              <a:defRPr/>
            </a:pPr>
            <a:r>
              <a:rPr lang="en-US" sz="2200" dirty="0" smtClean="0">
                <a:solidFill>
                  <a:schemeClr val="bg1"/>
                </a:solidFill>
              </a:rPr>
              <a:t>The Possible Conclusions are,</a:t>
            </a:r>
          </a:p>
          <a:p>
            <a:pPr marL="0" indent="0">
              <a:buFont typeface="Wingdings 2" pitchFamily="18" charset="2"/>
              <a:buNone/>
              <a:defRPr/>
            </a:pPr>
            <a:r>
              <a:rPr lang="en-US" sz="2200" i="1" u="sng" dirty="0" smtClean="0">
                <a:solidFill>
                  <a:schemeClr val="bg1"/>
                </a:solidFill>
              </a:rPr>
              <a:t>Between A and B     Between A and C     Between B and C</a:t>
            </a:r>
          </a:p>
          <a:p>
            <a:pPr marL="0" indent="0">
              <a:buFont typeface="Wingdings 2" pitchFamily="18" charset="2"/>
              <a:buNone/>
              <a:defRPr/>
            </a:pPr>
            <a:r>
              <a:rPr lang="en-US" sz="2200" dirty="0" smtClean="0">
                <a:solidFill>
                  <a:schemeClr val="bg1"/>
                </a:solidFill>
              </a:rPr>
              <a:t>Some A is B            No A is C                 Some B is not C</a:t>
            </a:r>
          </a:p>
          <a:p>
            <a:pPr marL="0" indent="0">
              <a:buFont typeface="Wingdings 2" pitchFamily="18" charset="2"/>
              <a:buNone/>
              <a:defRPr/>
            </a:pPr>
            <a:r>
              <a:rPr lang="en-US" sz="2200" dirty="0" smtClean="0">
                <a:solidFill>
                  <a:schemeClr val="bg1"/>
                </a:solidFill>
              </a:rPr>
              <a:t>Some B is A            No C is A</a:t>
            </a:r>
          </a:p>
          <a:p>
            <a:pPr marL="0" indent="0">
              <a:buFont typeface="Wingdings 2" pitchFamily="18" charset="2"/>
              <a:buNone/>
              <a:defRPr/>
            </a:pPr>
            <a:r>
              <a:rPr lang="en-US" sz="2200" dirty="0" smtClean="0">
                <a:solidFill>
                  <a:schemeClr val="bg1"/>
                </a:solidFill>
              </a:rPr>
              <a:t>			  Some A is not C</a:t>
            </a:r>
          </a:p>
          <a:p>
            <a:pPr marL="0" indent="0">
              <a:buFont typeface="Wingdings 2" pitchFamily="18" charset="2"/>
              <a:buNone/>
              <a:defRPr/>
            </a:pPr>
            <a:r>
              <a:rPr lang="en-US" sz="2200" dirty="0" smtClean="0">
                <a:solidFill>
                  <a:schemeClr val="bg1"/>
                </a:solidFill>
              </a:rPr>
              <a:t>			  Some C is not A</a:t>
            </a:r>
            <a:endParaRPr lang="en-US" sz="2200" dirty="0">
              <a:solidFill>
                <a:schemeClr val="bg1"/>
              </a:solidFill>
            </a:endParaRPr>
          </a:p>
        </p:txBody>
      </p:sp>
      <p:pic>
        <p:nvPicPr>
          <p:cNvPr id="24579" name="Picture 2"/>
          <p:cNvPicPr>
            <a:picLocks noChangeAspect="1" noChangeArrowheads="1"/>
          </p:cNvPicPr>
          <p:nvPr/>
        </p:nvPicPr>
        <p:blipFill>
          <a:blip r:embed="rId2"/>
          <a:srcRect/>
          <a:stretch>
            <a:fillRect/>
          </a:stretch>
        </p:blipFill>
        <p:spPr bwMode="auto">
          <a:xfrm>
            <a:off x="1560513" y="1125538"/>
            <a:ext cx="6119812" cy="244792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down)">
                                      <p:cBhvr>
                                        <p:cTn id="12" dur="500"/>
                                        <p:tgtEl>
                                          <p:spTgt spid="245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down)">
                                      <p:cBhvr>
                                        <p:cTn id="17" dur="500"/>
                                        <p:tgtEl>
                                          <p:spTgt spid="3">
                                            <p:txEl>
                                              <p:pRg st="8" end="8"/>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wipe(down)">
                                      <p:cBhvr>
                                        <p:cTn id="20" dur="500"/>
                                        <p:tgtEl>
                                          <p:spTgt spid="3">
                                            <p:txEl>
                                              <p:pRg st="9" end="9"/>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wipe(down)">
                                      <p:cBhvr>
                                        <p:cTn id="23" dur="500"/>
                                        <p:tgtEl>
                                          <p:spTgt spid="3">
                                            <p:txEl>
                                              <p:pRg st="10" end="10"/>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11" end="11"/>
                                            </p:txEl>
                                          </p:spTgt>
                                        </p:tgtEl>
                                        <p:attrNameLst>
                                          <p:attrName>style.visibility</p:attrName>
                                        </p:attrNameLst>
                                      </p:cBhvr>
                                      <p:to>
                                        <p:strVal val="visible"/>
                                      </p:to>
                                    </p:set>
                                    <p:animEffect transition="in" filter="wipe(down)">
                                      <p:cBhvr>
                                        <p:cTn id="26" dur="500"/>
                                        <p:tgtEl>
                                          <p:spTgt spid="3">
                                            <p:txEl>
                                              <p:pRg st="11" end="11"/>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wipe(down)">
                                      <p:cBhvr>
                                        <p:cTn id="29" dur="500"/>
                                        <p:tgtEl>
                                          <p:spTgt spid="3">
                                            <p:txEl>
                                              <p:pRg st="12" end="12"/>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wipe(down)">
                                      <p:cBhvr>
                                        <p:cTn id="3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5970588"/>
          </a:xfrm>
        </p:spPr>
        <p:txBody>
          <a:bodyPr/>
          <a:lstStyle/>
          <a:p>
            <a:pPr>
              <a:buFont typeface="Wingdings 2" pitchFamily="18" charset="2"/>
              <a:buNone/>
              <a:defRPr/>
            </a:pPr>
            <a:r>
              <a:rPr lang="en-US" sz="2400" dirty="0" smtClean="0">
                <a:solidFill>
                  <a:schemeClr val="bg1"/>
                </a:solidFill>
              </a:rPr>
              <a:t>Practice questions:</a:t>
            </a:r>
          </a:p>
          <a:p>
            <a:pPr>
              <a:buFont typeface="Wingdings 2" pitchFamily="18" charset="2"/>
              <a:buNone/>
              <a:defRPr/>
            </a:pPr>
            <a:r>
              <a:rPr lang="en-US" sz="2400" dirty="0" smtClean="0">
                <a:solidFill>
                  <a:schemeClr val="bg1"/>
                </a:solidFill>
              </a:rPr>
              <a:t>Directions for Q1 to Q8: </a:t>
            </a:r>
          </a:p>
          <a:p>
            <a:pPr>
              <a:buFont typeface="Wingdings 2" pitchFamily="18" charset="2"/>
              <a:buNone/>
              <a:defRPr/>
            </a:pPr>
            <a:r>
              <a:rPr lang="en-US" sz="2400" dirty="0">
                <a:solidFill>
                  <a:schemeClr val="bg1"/>
                </a:solidFill>
              </a:rPr>
              <a:t>In each question below are two statements followed by </a:t>
            </a:r>
            <a:r>
              <a:rPr lang="en-US" sz="2400" dirty="0" smtClean="0">
                <a:solidFill>
                  <a:schemeClr val="bg1"/>
                </a:solidFill>
              </a:rPr>
              <a:t>conclusions </a:t>
            </a:r>
            <a:r>
              <a:rPr lang="en-US" sz="2400" dirty="0">
                <a:solidFill>
                  <a:schemeClr val="bg1"/>
                </a:solidFill>
              </a:rPr>
              <a:t>numbered </a:t>
            </a:r>
            <a:r>
              <a:rPr lang="en-US" sz="2400" dirty="0" smtClean="0">
                <a:solidFill>
                  <a:schemeClr val="bg1"/>
                </a:solidFill>
              </a:rPr>
              <a:t>1 and 2. </a:t>
            </a:r>
            <a:r>
              <a:rPr lang="en-US" sz="2400" dirty="0">
                <a:solidFill>
                  <a:schemeClr val="bg1"/>
                </a:solidFill>
              </a:rPr>
              <a:t>Read all the conclusions and then decide which of the given conclusions logically follows from the statements.</a:t>
            </a:r>
          </a:p>
          <a:p>
            <a:pPr>
              <a:buFont typeface="Wingdings 2" pitchFamily="18" charset="2"/>
              <a:buNone/>
              <a:defRPr/>
            </a:pPr>
            <a:r>
              <a:rPr lang="en-US" sz="2400" dirty="0">
                <a:solidFill>
                  <a:schemeClr val="bg1"/>
                </a:solidFill>
              </a:rPr>
              <a:t>Give answer:</a:t>
            </a:r>
          </a:p>
          <a:p>
            <a:pPr>
              <a:buFont typeface="Wingdings 2" pitchFamily="18" charset="2"/>
              <a:buNone/>
              <a:defRPr/>
            </a:pPr>
            <a:r>
              <a:rPr lang="en-US" sz="2400" dirty="0">
                <a:solidFill>
                  <a:schemeClr val="bg1"/>
                </a:solidFill>
              </a:rPr>
              <a:t>•	(A) if only (1) conclusion follows </a:t>
            </a:r>
          </a:p>
          <a:p>
            <a:pPr>
              <a:buFont typeface="Wingdings 2" pitchFamily="18" charset="2"/>
              <a:buNone/>
              <a:defRPr/>
            </a:pPr>
            <a:r>
              <a:rPr lang="en-US" sz="2400" dirty="0">
                <a:solidFill>
                  <a:schemeClr val="bg1"/>
                </a:solidFill>
              </a:rPr>
              <a:t>•	(B) if only (2) conclusion follows </a:t>
            </a:r>
          </a:p>
          <a:p>
            <a:pPr>
              <a:buFont typeface="Wingdings 2" pitchFamily="18" charset="2"/>
              <a:buNone/>
              <a:defRPr/>
            </a:pPr>
            <a:r>
              <a:rPr lang="en-US" sz="2400" dirty="0">
                <a:solidFill>
                  <a:schemeClr val="bg1"/>
                </a:solidFill>
              </a:rPr>
              <a:t>•	(C) if either (1) or (2) follows </a:t>
            </a:r>
          </a:p>
          <a:p>
            <a:pPr>
              <a:buFont typeface="Wingdings 2" pitchFamily="18" charset="2"/>
              <a:buNone/>
              <a:defRPr/>
            </a:pPr>
            <a:r>
              <a:rPr lang="en-US" sz="2400" dirty="0">
                <a:solidFill>
                  <a:schemeClr val="bg1"/>
                </a:solidFill>
              </a:rPr>
              <a:t>•	(D) if neither (1) nor (2) follows and </a:t>
            </a:r>
          </a:p>
          <a:p>
            <a:pPr>
              <a:buFont typeface="Wingdings 2" pitchFamily="18" charset="2"/>
              <a:buNone/>
              <a:defRPr/>
            </a:pPr>
            <a:r>
              <a:rPr lang="en-US" sz="2400" dirty="0">
                <a:solidFill>
                  <a:schemeClr val="bg1"/>
                </a:solidFill>
              </a:rPr>
              <a:t>•	(E) if both (1) and (2) follow. </a:t>
            </a:r>
          </a:p>
          <a:p>
            <a:pPr>
              <a:buFont typeface="Wingdings 2" pitchFamily="18" charset="2"/>
              <a:buNone/>
              <a:defRPr/>
            </a:pPr>
            <a:endParaRPr lang="en-US" sz="2400" dirty="0" smtClean="0">
              <a:solidFill>
                <a:schemeClr val="bg1"/>
              </a:solidFill>
            </a:endParaRPr>
          </a:p>
          <a:p>
            <a:pPr marL="457200" indent="-457200" algn="just">
              <a:buFont typeface="Wingdings 2" pitchFamily="18" charset="2"/>
              <a:buNone/>
              <a:defRPr/>
            </a:pPr>
            <a:endParaRPr lang="en-US"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427788"/>
          </a:xfrm>
        </p:spPr>
        <p:txBody>
          <a:bodyPr/>
          <a:lstStyle/>
          <a:p>
            <a:pPr marL="457200" indent="-457200" algn="just">
              <a:buFont typeface="Wingdings 2" pitchFamily="18" charset="2"/>
              <a:buNone/>
              <a:defRPr/>
            </a:pPr>
            <a:r>
              <a:rPr lang="en-US" sz="2400" b="1" dirty="0" smtClean="0">
                <a:solidFill>
                  <a:srgbClr val="000000"/>
                </a:solidFill>
                <a:latin typeface="Lucida Sans"/>
              </a:rPr>
              <a:t>1</a:t>
            </a:r>
            <a:r>
              <a:rPr lang="en-US" sz="2400" b="1" dirty="0">
                <a:solidFill>
                  <a:srgbClr val="000000"/>
                </a:solidFill>
                <a:latin typeface="Lucida Sans"/>
              </a:rPr>
              <a:t>. Statements: </a:t>
            </a:r>
          </a:p>
          <a:p>
            <a:pPr marL="457200" indent="-457200" algn="just">
              <a:buFont typeface="Wingdings 2" pitchFamily="18" charset="2"/>
              <a:buNone/>
              <a:defRPr/>
            </a:pPr>
            <a:r>
              <a:rPr lang="en-US" sz="2400" b="1" dirty="0">
                <a:solidFill>
                  <a:srgbClr val="000000"/>
                </a:solidFill>
                <a:latin typeface="Lucida Sans"/>
              </a:rPr>
              <a:t>  </a:t>
            </a:r>
            <a:r>
              <a:rPr lang="en-US" sz="2400" dirty="0">
                <a:solidFill>
                  <a:srgbClr val="000000"/>
                </a:solidFill>
                <a:latin typeface="Lucida Sans"/>
              </a:rPr>
              <a:t>No file is an elephant.</a:t>
            </a:r>
            <a:endParaRPr lang="en-US" sz="2400" b="1" dirty="0">
              <a:solidFill>
                <a:srgbClr val="000000"/>
              </a:solidFill>
              <a:latin typeface="Lucida Sans"/>
            </a:endParaRPr>
          </a:p>
          <a:p>
            <a:pPr algn="just">
              <a:buFont typeface="Wingdings 2" pitchFamily="18" charset="2"/>
              <a:buNone/>
              <a:defRPr/>
            </a:pPr>
            <a:r>
              <a:rPr lang="en-US" sz="2400" dirty="0">
                <a:solidFill>
                  <a:srgbClr val="000000"/>
                </a:solidFill>
                <a:latin typeface="Lucida Sans"/>
              </a:rPr>
              <a:t>  All elephants are caps. </a:t>
            </a:r>
          </a:p>
          <a:p>
            <a:pPr algn="just">
              <a:buFont typeface="Wingdings 2" pitchFamily="18" charset="2"/>
              <a:buNone/>
              <a:defRPr/>
            </a:pPr>
            <a:r>
              <a:rPr lang="en-US" sz="2400" b="1" dirty="0">
                <a:solidFill>
                  <a:srgbClr val="000000"/>
                </a:solidFill>
                <a:latin typeface="Lucida Sans"/>
              </a:rPr>
              <a:t>  Conclusions: </a:t>
            </a:r>
          </a:p>
          <a:p>
            <a:pPr algn="just">
              <a:buFont typeface="Wingdings 2" pitchFamily="18" charset="2"/>
              <a:buNone/>
              <a:defRPr/>
            </a:pPr>
            <a:r>
              <a:rPr lang="en-US" sz="2400" dirty="0">
                <a:solidFill>
                  <a:srgbClr val="000000"/>
                </a:solidFill>
                <a:latin typeface="Lucida Sans"/>
              </a:rPr>
              <a:t>   I. Some caps are elephants. </a:t>
            </a:r>
          </a:p>
          <a:p>
            <a:pPr algn="just">
              <a:buFont typeface="Wingdings 2" pitchFamily="18" charset="2"/>
              <a:buNone/>
              <a:defRPr/>
            </a:pPr>
            <a:r>
              <a:rPr lang="en-US" sz="2400" dirty="0">
                <a:solidFill>
                  <a:srgbClr val="000000"/>
                </a:solidFill>
                <a:latin typeface="Lucida Sans"/>
              </a:rPr>
              <a:t>   II. Some files are caps. </a:t>
            </a:r>
          </a:p>
          <a:p>
            <a:pPr algn="just">
              <a:buFont typeface="Wingdings 2" pitchFamily="18" charset="2"/>
              <a:buNone/>
              <a:defRPr/>
            </a:pPr>
            <a:r>
              <a:rPr lang="en-US" sz="2400" dirty="0" smtClean="0">
                <a:solidFill>
                  <a:srgbClr val="000000"/>
                </a:solidFill>
                <a:latin typeface="Lucida Sans"/>
              </a:rPr>
              <a:t>Ans: A</a:t>
            </a:r>
          </a:p>
          <a:p>
            <a:pPr algn="just">
              <a:buFont typeface="Wingdings 2" pitchFamily="18" charset="2"/>
              <a:buNone/>
              <a:defRPr/>
            </a:pPr>
            <a:endParaRPr lang="en-US" sz="2400" dirty="0">
              <a:solidFill>
                <a:srgbClr val="000000"/>
              </a:solidFill>
              <a:latin typeface="Lucida Sans"/>
            </a:endParaRPr>
          </a:p>
          <a:p>
            <a:pPr algn="just">
              <a:buFont typeface="Wingdings 2" pitchFamily="18" charset="2"/>
              <a:buNone/>
              <a:defRPr/>
            </a:pPr>
            <a:r>
              <a:rPr lang="en-US" sz="2400" dirty="0">
                <a:solidFill>
                  <a:srgbClr val="000000"/>
                </a:solidFill>
                <a:latin typeface="Lucida Sans"/>
              </a:rPr>
              <a:t>2. </a:t>
            </a:r>
            <a:r>
              <a:rPr lang="en-US" sz="2400" b="1" dirty="0">
                <a:solidFill>
                  <a:srgbClr val="000000"/>
                </a:solidFill>
                <a:latin typeface="Lucida Sans"/>
              </a:rPr>
              <a:t>Statements: </a:t>
            </a:r>
          </a:p>
          <a:p>
            <a:pPr algn="just">
              <a:buFont typeface="Wingdings 2" pitchFamily="18" charset="2"/>
              <a:buNone/>
              <a:defRPr/>
            </a:pPr>
            <a:r>
              <a:rPr lang="en-US" sz="2400" b="1" dirty="0">
                <a:solidFill>
                  <a:srgbClr val="000000"/>
                </a:solidFill>
                <a:latin typeface="Lucida Sans"/>
              </a:rPr>
              <a:t>   </a:t>
            </a:r>
            <a:r>
              <a:rPr lang="en-US" sz="2400" dirty="0">
                <a:solidFill>
                  <a:srgbClr val="000000"/>
                </a:solidFill>
                <a:latin typeface="Lucida Sans"/>
              </a:rPr>
              <a:t>Some books are birds. </a:t>
            </a:r>
          </a:p>
          <a:p>
            <a:pPr algn="just">
              <a:buFont typeface="Wingdings 2" pitchFamily="18" charset="2"/>
              <a:buNone/>
              <a:defRPr/>
            </a:pPr>
            <a:r>
              <a:rPr lang="en-US" sz="2400" dirty="0">
                <a:solidFill>
                  <a:srgbClr val="000000"/>
                </a:solidFill>
                <a:latin typeface="Lucida Sans"/>
              </a:rPr>
              <a:t>   Some birds are fingers. </a:t>
            </a:r>
          </a:p>
          <a:p>
            <a:pPr algn="just">
              <a:buFont typeface="Wingdings 2" pitchFamily="18" charset="2"/>
              <a:buNone/>
              <a:defRPr/>
            </a:pPr>
            <a:r>
              <a:rPr lang="en-US" sz="2400" b="1" dirty="0">
                <a:solidFill>
                  <a:srgbClr val="000000"/>
                </a:solidFill>
                <a:latin typeface="Lucida Sans"/>
              </a:rPr>
              <a:t>   Conclusions: </a:t>
            </a:r>
          </a:p>
          <a:p>
            <a:pPr algn="just">
              <a:buFont typeface="Wingdings 2" pitchFamily="18" charset="2"/>
              <a:buNone/>
              <a:defRPr/>
            </a:pPr>
            <a:r>
              <a:rPr lang="en-US" sz="2400" dirty="0">
                <a:solidFill>
                  <a:srgbClr val="000000"/>
                </a:solidFill>
                <a:latin typeface="Lucida Sans"/>
              </a:rPr>
              <a:t>   I. Some fingers are books. </a:t>
            </a:r>
          </a:p>
          <a:p>
            <a:pPr algn="just">
              <a:buFont typeface="Wingdings 2" pitchFamily="18" charset="2"/>
              <a:buNone/>
              <a:defRPr/>
            </a:pPr>
            <a:r>
              <a:rPr lang="en-US" sz="2400" dirty="0">
                <a:solidFill>
                  <a:srgbClr val="000000"/>
                </a:solidFill>
                <a:latin typeface="Lucida Sans"/>
              </a:rPr>
              <a:t>   II . Some fingers are birds</a:t>
            </a:r>
            <a:r>
              <a:rPr lang="en-US" sz="2400" dirty="0" smtClean="0">
                <a:solidFill>
                  <a:srgbClr val="000000"/>
                </a:solidFill>
                <a:latin typeface="Lucida Sans"/>
              </a:rPr>
              <a:t>.</a:t>
            </a:r>
          </a:p>
          <a:p>
            <a:pPr algn="just">
              <a:buFont typeface="Wingdings 2" pitchFamily="18" charset="2"/>
              <a:buNone/>
              <a:defRPr/>
            </a:pPr>
            <a:r>
              <a:rPr lang="en-US" sz="2400" dirty="0" smtClean="0">
                <a:solidFill>
                  <a:srgbClr val="000000"/>
                </a:solidFill>
                <a:latin typeface="Lucida Sans"/>
              </a:rPr>
              <a:t>Ans: B </a:t>
            </a:r>
            <a:endParaRPr lang="en-US" sz="2400" dirty="0">
              <a:solidFill>
                <a:schemeClr val="bg1"/>
              </a:solidFill>
            </a:endParaRPr>
          </a:p>
          <a:p>
            <a:pPr marL="0" indent="0">
              <a:buFont typeface="Wingdings 2" pitchFamily="18" charset="2"/>
              <a:buNone/>
              <a:defRPr/>
            </a:pP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a:xfrm>
            <a:off x="503238" y="530225"/>
            <a:ext cx="8183562" cy="6327775"/>
          </a:xfrm>
        </p:spPr>
        <p:txBody>
          <a:bodyPr/>
          <a:lstStyle/>
          <a:p>
            <a:pPr algn="just">
              <a:buFont typeface="Wingdings 2" pitchFamily="18" charset="2"/>
              <a:buNone/>
            </a:pPr>
            <a:r>
              <a:rPr lang="en-US" sz="2400" smtClean="0">
                <a:solidFill>
                  <a:srgbClr val="000000"/>
                </a:solidFill>
                <a:latin typeface="Lucida Sans" pitchFamily="34" charset="0"/>
              </a:rPr>
              <a:t>3. </a:t>
            </a:r>
            <a:r>
              <a:rPr lang="en-US" sz="2400" b="1" smtClean="0">
                <a:solidFill>
                  <a:srgbClr val="000000"/>
                </a:solidFill>
                <a:latin typeface="Lucida Sans" pitchFamily="34" charset="0"/>
              </a:rPr>
              <a:t>Statements: </a:t>
            </a:r>
          </a:p>
          <a:p>
            <a:pPr algn="just">
              <a:buFont typeface="Wingdings 2" pitchFamily="18" charset="2"/>
              <a:buNone/>
            </a:pPr>
            <a:r>
              <a:rPr lang="en-US" sz="2400" b="1" smtClean="0">
                <a:solidFill>
                  <a:srgbClr val="000000"/>
                </a:solidFill>
                <a:latin typeface="Lucida Sans" pitchFamily="34" charset="0"/>
              </a:rPr>
              <a:t>   </a:t>
            </a:r>
            <a:r>
              <a:rPr lang="en-US" sz="2400" smtClean="0">
                <a:solidFill>
                  <a:srgbClr val="000000"/>
                </a:solidFill>
                <a:latin typeface="Lucida Sans" pitchFamily="34" charset="0"/>
              </a:rPr>
              <a:t>All books are shrubs. </a:t>
            </a:r>
          </a:p>
          <a:p>
            <a:pPr algn="just">
              <a:buFont typeface="Wingdings 2" pitchFamily="18" charset="2"/>
              <a:buNone/>
            </a:pPr>
            <a:r>
              <a:rPr lang="en-US" sz="2400" smtClean="0">
                <a:solidFill>
                  <a:srgbClr val="000000"/>
                </a:solidFill>
                <a:latin typeface="Lucida Sans" pitchFamily="34" charset="0"/>
              </a:rPr>
              <a:t>   All trees are shrubs. </a:t>
            </a:r>
          </a:p>
          <a:p>
            <a:pPr algn="just">
              <a:buFont typeface="Wingdings 2" pitchFamily="18" charset="2"/>
              <a:buNone/>
            </a:pPr>
            <a:r>
              <a:rPr lang="en-US" sz="2400" b="1" smtClean="0">
                <a:solidFill>
                  <a:srgbClr val="000000"/>
                </a:solidFill>
                <a:latin typeface="Lucida Sans" pitchFamily="34" charset="0"/>
              </a:rPr>
              <a:t>   Conclusions: </a:t>
            </a:r>
          </a:p>
          <a:p>
            <a:pPr algn="just">
              <a:buFont typeface="Wingdings 2" pitchFamily="18" charset="2"/>
              <a:buNone/>
            </a:pPr>
            <a:r>
              <a:rPr lang="en-US" sz="2400" smtClean="0">
                <a:solidFill>
                  <a:srgbClr val="000000"/>
                </a:solidFill>
                <a:latin typeface="Lucida Sans" pitchFamily="34" charset="0"/>
              </a:rPr>
              <a:t>   I . Some shrubs are books. </a:t>
            </a:r>
          </a:p>
          <a:p>
            <a:pPr algn="just">
              <a:buFont typeface="Wingdings 2" pitchFamily="18" charset="2"/>
              <a:buNone/>
            </a:pPr>
            <a:r>
              <a:rPr lang="en-US" sz="2400" smtClean="0">
                <a:solidFill>
                  <a:srgbClr val="000000"/>
                </a:solidFill>
                <a:latin typeface="Lucida Sans" pitchFamily="34" charset="0"/>
              </a:rPr>
              <a:t>   II . Some shrubs are trees.</a:t>
            </a:r>
          </a:p>
          <a:p>
            <a:pPr algn="just">
              <a:buFont typeface="Wingdings 2" pitchFamily="18" charset="2"/>
              <a:buNone/>
            </a:pPr>
            <a:r>
              <a:rPr lang="en-US" sz="2400" smtClean="0">
                <a:solidFill>
                  <a:srgbClr val="000000"/>
                </a:solidFill>
                <a:latin typeface="Lucida Sans" pitchFamily="34" charset="0"/>
              </a:rPr>
              <a:t>Ans: E</a:t>
            </a:r>
          </a:p>
          <a:p>
            <a:pPr algn="just"/>
            <a:endParaRPr lang="en-US" sz="2400" smtClean="0">
              <a:solidFill>
                <a:srgbClr val="000000"/>
              </a:solidFill>
              <a:latin typeface="Lucida Sans" pitchFamily="34" charset="0"/>
            </a:endParaRPr>
          </a:p>
          <a:p>
            <a:pPr algn="just">
              <a:buFont typeface="Wingdings 2" pitchFamily="18" charset="2"/>
              <a:buNone/>
            </a:pPr>
            <a:r>
              <a:rPr lang="en-US" sz="2400" smtClean="0">
                <a:solidFill>
                  <a:srgbClr val="000000"/>
                </a:solidFill>
                <a:latin typeface="Lucida Sans" pitchFamily="34" charset="0"/>
              </a:rPr>
              <a:t>4. </a:t>
            </a:r>
            <a:r>
              <a:rPr lang="en-US" sz="2400" b="1" smtClean="0">
                <a:solidFill>
                  <a:srgbClr val="000000"/>
                </a:solidFill>
                <a:latin typeface="Lucida Sans" pitchFamily="34" charset="0"/>
              </a:rPr>
              <a:t>Statements: </a:t>
            </a:r>
          </a:p>
          <a:p>
            <a:pPr algn="just">
              <a:buFont typeface="Wingdings 2" pitchFamily="18" charset="2"/>
              <a:buNone/>
            </a:pPr>
            <a:r>
              <a:rPr lang="en-US" sz="2400" b="1" smtClean="0">
                <a:solidFill>
                  <a:srgbClr val="000000"/>
                </a:solidFill>
                <a:latin typeface="Lucida Sans" pitchFamily="34" charset="0"/>
              </a:rPr>
              <a:t>   </a:t>
            </a:r>
            <a:r>
              <a:rPr lang="en-US" sz="2400" smtClean="0">
                <a:solidFill>
                  <a:srgbClr val="000000"/>
                </a:solidFill>
                <a:latin typeface="Lucida Sans" pitchFamily="34" charset="0"/>
              </a:rPr>
              <a:t>All nails are ears. </a:t>
            </a:r>
          </a:p>
          <a:p>
            <a:pPr algn="just">
              <a:buFont typeface="Wingdings 2" pitchFamily="18" charset="2"/>
              <a:buNone/>
            </a:pPr>
            <a:r>
              <a:rPr lang="en-US" sz="2400" smtClean="0">
                <a:solidFill>
                  <a:srgbClr val="000000"/>
                </a:solidFill>
                <a:latin typeface="Lucida Sans" pitchFamily="34" charset="0"/>
              </a:rPr>
              <a:t>   Some ears are eyes. </a:t>
            </a:r>
          </a:p>
          <a:p>
            <a:pPr algn="just">
              <a:buFont typeface="Wingdings 2" pitchFamily="18" charset="2"/>
              <a:buNone/>
            </a:pPr>
            <a:r>
              <a:rPr lang="en-US" sz="2400" b="1" smtClean="0">
                <a:solidFill>
                  <a:srgbClr val="000000"/>
                </a:solidFill>
                <a:latin typeface="Lucida Sans" pitchFamily="34" charset="0"/>
              </a:rPr>
              <a:t>  Conclusions: </a:t>
            </a:r>
          </a:p>
          <a:p>
            <a:pPr algn="just">
              <a:buFont typeface="Wingdings 2" pitchFamily="18" charset="2"/>
              <a:buNone/>
            </a:pPr>
            <a:r>
              <a:rPr lang="en-US" sz="2400" smtClean="0">
                <a:solidFill>
                  <a:srgbClr val="000000"/>
                </a:solidFill>
                <a:latin typeface="Lucida Sans" pitchFamily="34" charset="0"/>
              </a:rPr>
              <a:t>  I . All ears are nails. </a:t>
            </a:r>
          </a:p>
          <a:p>
            <a:pPr algn="just">
              <a:buFont typeface="Wingdings 2" pitchFamily="18" charset="2"/>
              <a:buNone/>
            </a:pPr>
            <a:r>
              <a:rPr lang="en-US" sz="2400" smtClean="0">
                <a:solidFill>
                  <a:srgbClr val="000000"/>
                </a:solidFill>
                <a:latin typeface="Lucida Sans" pitchFamily="34" charset="0"/>
              </a:rPr>
              <a:t>  II . Some eyes are nails.</a:t>
            </a:r>
          </a:p>
          <a:p>
            <a:pPr algn="just">
              <a:buFont typeface="Wingdings 2" pitchFamily="18" charset="2"/>
              <a:buNone/>
            </a:pPr>
            <a:r>
              <a:rPr lang="en-US" sz="2400" smtClean="0">
                <a:solidFill>
                  <a:srgbClr val="000000"/>
                </a:solidFill>
                <a:latin typeface="Lucida Sans" pitchFamily="34" charset="0"/>
              </a:rPr>
              <a:t>Ans: D</a:t>
            </a: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wipe(down)">
                                      <p:cBhvr>
                                        <p:cTn id="7" dur="500"/>
                                        <p:tgtEl>
                                          <p:spTgt spid="276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650">
                                            <p:txEl>
                                              <p:pRg st="1" end="1"/>
                                            </p:txEl>
                                          </p:spTgt>
                                        </p:tgtEl>
                                        <p:attrNameLst>
                                          <p:attrName>style.visibility</p:attrName>
                                        </p:attrNameLst>
                                      </p:cBhvr>
                                      <p:to>
                                        <p:strVal val="visible"/>
                                      </p:to>
                                    </p:set>
                                    <p:animEffect transition="in" filter="wipe(down)">
                                      <p:cBhvr>
                                        <p:cTn id="12" dur="500"/>
                                        <p:tgtEl>
                                          <p:spTgt spid="276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650">
                                            <p:txEl>
                                              <p:pRg st="2" end="2"/>
                                            </p:txEl>
                                          </p:spTgt>
                                        </p:tgtEl>
                                        <p:attrNameLst>
                                          <p:attrName>style.visibility</p:attrName>
                                        </p:attrNameLst>
                                      </p:cBhvr>
                                      <p:to>
                                        <p:strVal val="visible"/>
                                      </p:to>
                                    </p:set>
                                    <p:animEffect transition="in" filter="wipe(down)">
                                      <p:cBhvr>
                                        <p:cTn id="17" dur="500"/>
                                        <p:tgtEl>
                                          <p:spTgt spid="276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650">
                                            <p:txEl>
                                              <p:pRg st="3" end="3"/>
                                            </p:txEl>
                                          </p:spTgt>
                                        </p:tgtEl>
                                        <p:attrNameLst>
                                          <p:attrName>style.visibility</p:attrName>
                                        </p:attrNameLst>
                                      </p:cBhvr>
                                      <p:to>
                                        <p:strVal val="visible"/>
                                      </p:to>
                                    </p:set>
                                    <p:animEffect transition="in" filter="wipe(down)">
                                      <p:cBhvr>
                                        <p:cTn id="22" dur="500"/>
                                        <p:tgtEl>
                                          <p:spTgt spid="2765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650">
                                            <p:txEl>
                                              <p:pRg st="4" end="4"/>
                                            </p:txEl>
                                          </p:spTgt>
                                        </p:tgtEl>
                                        <p:attrNameLst>
                                          <p:attrName>style.visibility</p:attrName>
                                        </p:attrNameLst>
                                      </p:cBhvr>
                                      <p:to>
                                        <p:strVal val="visible"/>
                                      </p:to>
                                    </p:set>
                                    <p:animEffect transition="in" filter="wipe(down)">
                                      <p:cBhvr>
                                        <p:cTn id="27" dur="500"/>
                                        <p:tgtEl>
                                          <p:spTgt spid="2765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650">
                                            <p:txEl>
                                              <p:pRg st="5" end="5"/>
                                            </p:txEl>
                                          </p:spTgt>
                                        </p:tgtEl>
                                        <p:attrNameLst>
                                          <p:attrName>style.visibility</p:attrName>
                                        </p:attrNameLst>
                                      </p:cBhvr>
                                      <p:to>
                                        <p:strVal val="visible"/>
                                      </p:to>
                                    </p:set>
                                    <p:animEffect transition="in" filter="wipe(down)">
                                      <p:cBhvr>
                                        <p:cTn id="32" dur="500"/>
                                        <p:tgtEl>
                                          <p:spTgt spid="2765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650">
                                            <p:txEl>
                                              <p:pRg st="6" end="6"/>
                                            </p:txEl>
                                          </p:spTgt>
                                        </p:tgtEl>
                                        <p:attrNameLst>
                                          <p:attrName>style.visibility</p:attrName>
                                        </p:attrNameLst>
                                      </p:cBhvr>
                                      <p:to>
                                        <p:strVal val="visible"/>
                                      </p:to>
                                    </p:set>
                                    <p:animEffect transition="in" filter="wipe(down)">
                                      <p:cBhvr>
                                        <p:cTn id="37" dur="500"/>
                                        <p:tgtEl>
                                          <p:spTgt spid="2765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7650">
                                            <p:txEl>
                                              <p:pRg st="8" end="8"/>
                                            </p:txEl>
                                          </p:spTgt>
                                        </p:tgtEl>
                                        <p:attrNameLst>
                                          <p:attrName>style.visibility</p:attrName>
                                        </p:attrNameLst>
                                      </p:cBhvr>
                                      <p:to>
                                        <p:strVal val="visible"/>
                                      </p:to>
                                    </p:set>
                                    <p:animEffect transition="in" filter="wipe(down)">
                                      <p:cBhvr>
                                        <p:cTn id="42" dur="500"/>
                                        <p:tgtEl>
                                          <p:spTgt spid="2765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7650">
                                            <p:txEl>
                                              <p:pRg st="9" end="9"/>
                                            </p:txEl>
                                          </p:spTgt>
                                        </p:tgtEl>
                                        <p:attrNameLst>
                                          <p:attrName>style.visibility</p:attrName>
                                        </p:attrNameLst>
                                      </p:cBhvr>
                                      <p:to>
                                        <p:strVal val="visible"/>
                                      </p:to>
                                    </p:set>
                                    <p:animEffect transition="in" filter="wipe(down)">
                                      <p:cBhvr>
                                        <p:cTn id="47" dur="500"/>
                                        <p:tgtEl>
                                          <p:spTgt spid="27650">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650">
                                            <p:txEl>
                                              <p:pRg st="10" end="10"/>
                                            </p:txEl>
                                          </p:spTgt>
                                        </p:tgtEl>
                                        <p:attrNameLst>
                                          <p:attrName>style.visibility</p:attrName>
                                        </p:attrNameLst>
                                      </p:cBhvr>
                                      <p:to>
                                        <p:strVal val="visible"/>
                                      </p:to>
                                    </p:set>
                                    <p:animEffect transition="in" filter="wipe(down)">
                                      <p:cBhvr>
                                        <p:cTn id="52" dur="500"/>
                                        <p:tgtEl>
                                          <p:spTgt spid="27650">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7650">
                                            <p:txEl>
                                              <p:pRg st="11" end="11"/>
                                            </p:txEl>
                                          </p:spTgt>
                                        </p:tgtEl>
                                        <p:attrNameLst>
                                          <p:attrName>style.visibility</p:attrName>
                                        </p:attrNameLst>
                                      </p:cBhvr>
                                      <p:to>
                                        <p:strVal val="visible"/>
                                      </p:to>
                                    </p:set>
                                    <p:animEffect transition="in" filter="wipe(down)">
                                      <p:cBhvr>
                                        <p:cTn id="57" dur="500"/>
                                        <p:tgtEl>
                                          <p:spTgt spid="27650">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7650">
                                            <p:txEl>
                                              <p:pRg st="12" end="12"/>
                                            </p:txEl>
                                          </p:spTgt>
                                        </p:tgtEl>
                                        <p:attrNameLst>
                                          <p:attrName>style.visibility</p:attrName>
                                        </p:attrNameLst>
                                      </p:cBhvr>
                                      <p:to>
                                        <p:strVal val="visible"/>
                                      </p:to>
                                    </p:set>
                                    <p:animEffect transition="in" filter="wipe(down)">
                                      <p:cBhvr>
                                        <p:cTn id="62" dur="500"/>
                                        <p:tgtEl>
                                          <p:spTgt spid="27650">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7650">
                                            <p:txEl>
                                              <p:pRg st="13" end="13"/>
                                            </p:txEl>
                                          </p:spTgt>
                                        </p:tgtEl>
                                        <p:attrNameLst>
                                          <p:attrName>style.visibility</p:attrName>
                                        </p:attrNameLst>
                                      </p:cBhvr>
                                      <p:to>
                                        <p:strVal val="visible"/>
                                      </p:to>
                                    </p:set>
                                    <p:animEffect transition="in" filter="wipe(down)">
                                      <p:cBhvr>
                                        <p:cTn id="67" dur="500"/>
                                        <p:tgtEl>
                                          <p:spTgt spid="27650">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7650">
                                            <p:txEl>
                                              <p:pRg st="14" end="14"/>
                                            </p:txEl>
                                          </p:spTgt>
                                        </p:tgtEl>
                                        <p:attrNameLst>
                                          <p:attrName>style.visibility</p:attrName>
                                        </p:attrNameLst>
                                      </p:cBhvr>
                                      <p:to>
                                        <p:strVal val="visible"/>
                                      </p:to>
                                    </p:set>
                                    <p:animEffect transition="in" filter="wipe(down)">
                                      <p:cBhvr>
                                        <p:cTn id="72" dur="500"/>
                                        <p:tgtEl>
                                          <p:spTgt spid="2765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503238" y="530225"/>
            <a:ext cx="8183562" cy="6067425"/>
          </a:xfrm>
        </p:spPr>
        <p:txBody>
          <a:bodyPr/>
          <a:lstStyle/>
          <a:p>
            <a:pPr marL="0" indent="0">
              <a:buFont typeface="Wingdings 2" pitchFamily="18" charset="2"/>
              <a:buNone/>
            </a:pPr>
            <a:r>
              <a:rPr lang="en-US" sz="2400" smtClean="0">
                <a:solidFill>
                  <a:schemeClr val="bg1"/>
                </a:solidFill>
              </a:rPr>
              <a:t>5. </a:t>
            </a:r>
            <a:r>
              <a:rPr lang="en-US" sz="2400" b="1" smtClean="0">
                <a:solidFill>
                  <a:srgbClr val="000000"/>
                </a:solidFill>
                <a:latin typeface="Lucida Sans" pitchFamily="34" charset="0"/>
              </a:rPr>
              <a:t>Statements:</a:t>
            </a:r>
          </a:p>
          <a:p>
            <a:pPr marL="0" indent="0">
              <a:buFont typeface="Wingdings 2" pitchFamily="18" charset="2"/>
              <a:buNone/>
            </a:pPr>
            <a:r>
              <a:rPr lang="en-US" sz="2400" smtClean="0">
                <a:solidFill>
                  <a:schemeClr val="bg1"/>
                </a:solidFill>
              </a:rPr>
              <a:t>Some apartments have electricity.</a:t>
            </a:r>
          </a:p>
          <a:p>
            <a:pPr marL="0" indent="0">
              <a:buFont typeface="Wingdings 2" pitchFamily="18" charset="2"/>
              <a:buNone/>
            </a:pPr>
            <a:r>
              <a:rPr lang="en-US" sz="2400" smtClean="0">
                <a:solidFill>
                  <a:schemeClr val="bg1"/>
                </a:solidFill>
              </a:rPr>
              <a:t>Some boats have electricity.</a:t>
            </a:r>
          </a:p>
          <a:p>
            <a:pPr marL="0" indent="0">
              <a:buFont typeface="Wingdings 2" pitchFamily="18" charset="2"/>
              <a:buNone/>
            </a:pPr>
            <a:r>
              <a:rPr lang="en-US" sz="2400" b="1" smtClean="0">
                <a:solidFill>
                  <a:srgbClr val="000000"/>
                </a:solidFill>
                <a:latin typeface="Lucida Sans" pitchFamily="34" charset="0"/>
              </a:rPr>
              <a:t>Conclusions: </a:t>
            </a:r>
            <a:endParaRPr lang="en-US" sz="2400" smtClean="0">
              <a:solidFill>
                <a:schemeClr val="bg1"/>
              </a:solidFill>
            </a:endParaRPr>
          </a:p>
          <a:p>
            <a:pPr marL="0" indent="0">
              <a:buFont typeface="Wingdings 2" pitchFamily="18" charset="2"/>
              <a:buNone/>
            </a:pPr>
            <a:r>
              <a:rPr lang="en-US" sz="2400" smtClean="0">
                <a:solidFill>
                  <a:schemeClr val="bg1"/>
                </a:solidFill>
              </a:rPr>
              <a:t>A. Some apartments have boats</a:t>
            </a:r>
          </a:p>
          <a:p>
            <a:pPr marL="0" indent="0">
              <a:buFont typeface="Wingdings 2" pitchFamily="18" charset="2"/>
              <a:buNone/>
            </a:pPr>
            <a:r>
              <a:rPr lang="en-US" sz="2400" smtClean="0">
                <a:solidFill>
                  <a:schemeClr val="bg1"/>
                </a:solidFill>
              </a:rPr>
              <a:t>B. Some boats have apartments</a:t>
            </a:r>
          </a:p>
          <a:p>
            <a:pPr marL="0" indent="0">
              <a:buFont typeface="Wingdings 2" pitchFamily="18" charset="2"/>
              <a:buNone/>
            </a:pPr>
            <a:r>
              <a:rPr lang="en-US" sz="2400" smtClean="0">
                <a:solidFill>
                  <a:schemeClr val="bg1"/>
                </a:solidFill>
              </a:rPr>
              <a:t>C. All boats have apartments</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D</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wipe(down)">
                                      <p:cBhvr>
                                        <p:cTn id="7" dur="500"/>
                                        <p:tgtEl>
                                          <p:spTgt spid="28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wipe(down)">
                                      <p:cBhvr>
                                        <p:cTn id="12" dur="500"/>
                                        <p:tgtEl>
                                          <p:spTgt spid="286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4">
                                            <p:txEl>
                                              <p:pRg st="2" end="2"/>
                                            </p:txEl>
                                          </p:spTgt>
                                        </p:tgtEl>
                                        <p:attrNameLst>
                                          <p:attrName>style.visibility</p:attrName>
                                        </p:attrNameLst>
                                      </p:cBhvr>
                                      <p:to>
                                        <p:strVal val="visible"/>
                                      </p:to>
                                    </p:set>
                                    <p:animEffect transition="in" filter="wipe(down)">
                                      <p:cBhvr>
                                        <p:cTn id="17" dur="500"/>
                                        <p:tgtEl>
                                          <p:spTgt spid="286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674">
                                            <p:txEl>
                                              <p:pRg st="3" end="3"/>
                                            </p:txEl>
                                          </p:spTgt>
                                        </p:tgtEl>
                                        <p:attrNameLst>
                                          <p:attrName>style.visibility</p:attrName>
                                        </p:attrNameLst>
                                      </p:cBhvr>
                                      <p:to>
                                        <p:strVal val="visible"/>
                                      </p:to>
                                    </p:set>
                                    <p:animEffect transition="in" filter="wipe(down)">
                                      <p:cBhvr>
                                        <p:cTn id="22" dur="500"/>
                                        <p:tgtEl>
                                          <p:spTgt spid="28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674">
                                            <p:txEl>
                                              <p:pRg st="4" end="4"/>
                                            </p:txEl>
                                          </p:spTgt>
                                        </p:tgtEl>
                                        <p:attrNameLst>
                                          <p:attrName>style.visibility</p:attrName>
                                        </p:attrNameLst>
                                      </p:cBhvr>
                                      <p:to>
                                        <p:strVal val="visible"/>
                                      </p:to>
                                    </p:set>
                                    <p:animEffect transition="in" filter="wipe(down)">
                                      <p:cBhvr>
                                        <p:cTn id="27" dur="500"/>
                                        <p:tgtEl>
                                          <p:spTgt spid="28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674">
                                            <p:txEl>
                                              <p:pRg st="5" end="5"/>
                                            </p:txEl>
                                          </p:spTgt>
                                        </p:tgtEl>
                                        <p:attrNameLst>
                                          <p:attrName>style.visibility</p:attrName>
                                        </p:attrNameLst>
                                      </p:cBhvr>
                                      <p:to>
                                        <p:strVal val="visible"/>
                                      </p:to>
                                    </p:set>
                                    <p:animEffect transition="in" filter="wipe(down)">
                                      <p:cBhvr>
                                        <p:cTn id="32" dur="500"/>
                                        <p:tgtEl>
                                          <p:spTgt spid="286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8674">
                                            <p:txEl>
                                              <p:pRg st="6" end="6"/>
                                            </p:txEl>
                                          </p:spTgt>
                                        </p:tgtEl>
                                        <p:attrNameLst>
                                          <p:attrName>style.visibility</p:attrName>
                                        </p:attrNameLst>
                                      </p:cBhvr>
                                      <p:to>
                                        <p:strVal val="visible"/>
                                      </p:to>
                                    </p:set>
                                    <p:animEffect transition="in" filter="wipe(down)">
                                      <p:cBhvr>
                                        <p:cTn id="37" dur="500"/>
                                        <p:tgtEl>
                                          <p:spTgt spid="2867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674">
                                            <p:txEl>
                                              <p:pRg st="7" end="7"/>
                                            </p:txEl>
                                          </p:spTgt>
                                        </p:tgtEl>
                                        <p:attrNameLst>
                                          <p:attrName>style.visibility</p:attrName>
                                        </p:attrNameLst>
                                      </p:cBhvr>
                                      <p:to>
                                        <p:strVal val="visible"/>
                                      </p:to>
                                    </p:set>
                                    <p:animEffect transition="in" filter="wipe(down)">
                                      <p:cBhvr>
                                        <p:cTn id="42" dur="500"/>
                                        <p:tgtEl>
                                          <p:spTgt spid="2867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674">
                                            <p:txEl>
                                              <p:pRg st="9" end="9"/>
                                            </p:txEl>
                                          </p:spTgt>
                                        </p:tgtEl>
                                        <p:attrNameLst>
                                          <p:attrName>style.visibility</p:attrName>
                                        </p:attrNameLst>
                                      </p:cBhvr>
                                      <p:to>
                                        <p:strVal val="visible"/>
                                      </p:to>
                                    </p:set>
                                    <p:animEffect transition="in" filter="wipe(down)">
                                      <p:cBhvr>
                                        <p:cTn id="47" dur="500"/>
                                        <p:tgtEl>
                                          <p:spTgt spid="286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03238" y="530225"/>
            <a:ext cx="8183562" cy="5994400"/>
          </a:xfrm>
        </p:spPr>
        <p:txBody>
          <a:bodyPr/>
          <a:lstStyle/>
          <a:p>
            <a:pPr marL="0" indent="0">
              <a:buFont typeface="Wingdings 2" pitchFamily="18" charset="2"/>
              <a:buNone/>
            </a:pPr>
            <a:r>
              <a:rPr lang="en-US" sz="2400" smtClean="0">
                <a:solidFill>
                  <a:schemeClr val="bg1"/>
                </a:solidFill>
              </a:rPr>
              <a:t>6. </a:t>
            </a:r>
            <a:r>
              <a:rPr lang="en-US" sz="2400" b="1" smtClean="0">
                <a:solidFill>
                  <a:srgbClr val="000000"/>
                </a:solidFill>
                <a:latin typeface="Lucida Sans" pitchFamily="34" charset="0"/>
              </a:rPr>
              <a:t>Statements:</a:t>
            </a:r>
          </a:p>
          <a:p>
            <a:pPr marL="0" indent="0">
              <a:buFont typeface="Wingdings 2" pitchFamily="18" charset="2"/>
              <a:buNone/>
            </a:pPr>
            <a:r>
              <a:rPr lang="en-US" sz="2400" smtClean="0">
                <a:solidFill>
                  <a:schemeClr val="bg1"/>
                </a:solidFill>
              </a:rPr>
              <a:t>Some AB is CD.</a:t>
            </a:r>
          </a:p>
          <a:p>
            <a:pPr marL="0" indent="0">
              <a:buFont typeface="Wingdings 2" pitchFamily="18" charset="2"/>
              <a:buNone/>
            </a:pPr>
            <a:r>
              <a:rPr lang="en-US" sz="2400" smtClean="0">
                <a:solidFill>
                  <a:schemeClr val="bg1"/>
                </a:solidFill>
              </a:rPr>
              <a:t>No CD is EF.</a:t>
            </a:r>
          </a:p>
          <a:p>
            <a:pPr marL="0" indent="0">
              <a:buFont typeface="Wingdings 2" pitchFamily="18" charset="2"/>
              <a:buNone/>
            </a:pPr>
            <a:r>
              <a:rPr lang="en-US" sz="2400" b="1" smtClean="0">
                <a:solidFill>
                  <a:srgbClr val="000000"/>
                </a:solidFill>
                <a:latin typeface="Lucida Sans" pitchFamily="34" charset="0"/>
              </a:rPr>
              <a:t>Conclusions:</a:t>
            </a:r>
            <a:endParaRPr lang="en-US" sz="2400" smtClean="0">
              <a:solidFill>
                <a:schemeClr val="bg1"/>
              </a:solidFill>
            </a:endParaRPr>
          </a:p>
          <a:p>
            <a:pPr marL="0" indent="0">
              <a:buFont typeface="Wingdings 2" pitchFamily="18" charset="2"/>
              <a:buNone/>
            </a:pPr>
            <a:r>
              <a:rPr lang="en-US" sz="2400" smtClean="0">
                <a:solidFill>
                  <a:schemeClr val="bg1"/>
                </a:solidFill>
              </a:rPr>
              <a:t>A. Some AB is No EF</a:t>
            </a:r>
          </a:p>
          <a:p>
            <a:pPr marL="0" indent="0">
              <a:buFont typeface="Wingdings 2" pitchFamily="18" charset="2"/>
              <a:buNone/>
            </a:pPr>
            <a:r>
              <a:rPr lang="en-US" sz="2400" smtClean="0">
                <a:solidFill>
                  <a:schemeClr val="bg1"/>
                </a:solidFill>
              </a:rPr>
              <a:t>B. Some EF is AB</a:t>
            </a:r>
          </a:p>
          <a:p>
            <a:pPr marL="0" indent="0">
              <a:buFont typeface="Wingdings 2" pitchFamily="18" charset="2"/>
              <a:buNone/>
            </a:pPr>
            <a:r>
              <a:rPr lang="en-US" sz="2400" smtClean="0">
                <a:solidFill>
                  <a:schemeClr val="bg1"/>
                </a:solidFill>
              </a:rPr>
              <a:t>C. Some  AB is EF</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A</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wipe(down)">
                                      <p:cBhvr>
                                        <p:cTn id="7" dur="500"/>
                                        <p:tgtEl>
                                          <p:spTgt spid="2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wipe(down)">
                                      <p:cBhvr>
                                        <p:cTn id="12" dur="500"/>
                                        <p:tgtEl>
                                          <p:spTgt spid="29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698">
                                            <p:txEl>
                                              <p:pRg st="2" end="2"/>
                                            </p:txEl>
                                          </p:spTgt>
                                        </p:tgtEl>
                                        <p:attrNameLst>
                                          <p:attrName>style.visibility</p:attrName>
                                        </p:attrNameLst>
                                      </p:cBhvr>
                                      <p:to>
                                        <p:strVal val="visible"/>
                                      </p:to>
                                    </p:set>
                                    <p:animEffect transition="in" filter="wipe(down)">
                                      <p:cBhvr>
                                        <p:cTn id="17" dur="500"/>
                                        <p:tgtEl>
                                          <p:spTgt spid="296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698">
                                            <p:txEl>
                                              <p:pRg st="3" end="3"/>
                                            </p:txEl>
                                          </p:spTgt>
                                        </p:tgtEl>
                                        <p:attrNameLst>
                                          <p:attrName>style.visibility</p:attrName>
                                        </p:attrNameLst>
                                      </p:cBhvr>
                                      <p:to>
                                        <p:strVal val="visible"/>
                                      </p:to>
                                    </p:set>
                                    <p:animEffect transition="in" filter="wipe(down)">
                                      <p:cBhvr>
                                        <p:cTn id="22" dur="500"/>
                                        <p:tgtEl>
                                          <p:spTgt spid="296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698">
                                            <p:txEl>
                                              <p:pRg st="4" end="4"/>
                                            </p:txEl>
                                          </p:spTgt>
                                        </p:tgtEl>
                                        <p:attrNameLst>
                                          <p:attrName>style.visibility</p:attrName>
                                        </p:attrNameLst>
                                      </p:cBhvr>
                                      <p:to>
                                        <p:strVal val="visible"/>
                                      </p:to>
                                    </p:set>
                                    <p:animEffect transition="in" filter="wipe(down)">
                                      <p:cBhvr>
                                        <p:cTn id="27" dur="500"/>
                                        <p:tgtEl>
                                          <p:spTgt spid="296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698">
                                            <p:txEl>
                                              <p:pRg st="5" end="5"/>
                                            </p:txEl>
                                          </p:spTgt>
                                        </p:tgtEl>
                                        <p:attrNameLst>
                                          <p:attrName>style.visibility</p:attrName>
                                        </p:attrNameLst>
                                      </p:cBhvr>
                                      <p:to>
                                        <p:strVal val="visible"/>
                                      </p:to>
                                    </p:set>
                                    <p:animEffect transition="in" filter="wipe(down)">
                                      <p:cBhvr>
                                        <p:cTn id="32" dur="500"/>
                                        <p:tgtEl>
                                          <p:spTgt spid="296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698">
                                            <p:txEl>
                                              <p:pRg st="6" end="6"/>
                                            </p:txEl>
                                          </p:spTgt>
                                        </p:tgtEl>
                                        <p:attrNameLst>
                                          <p:attrName>style.visibility</p:attrName>
                                        </p:attrNameLst>
                                      </p:cBhvr>
                                      <p:to>
                                        <p:strVal val="visible"/>
                                      </p:to>
                                    </p:set>
                                    <p:animEffect transition="in" filter="wipe(down)">
                                      <p:cBhvr>
                                        <p:cTn id="37" dur="500"/>
                                        <p:tgtEl>
                                          <p:spTgt spid="2969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698">
                                            <p:txEl>
                                              <p:pRg st="7" end="7"/>
                                            </p:txEl>
                                          </p:spTgt>
                                        </p:tgtEl>
                                        <p:attrNameLst>
                                          <p:attrName>style.visibility</p:attrName>
                                        </p:attrNameLst>
                                      </p:cBhvr>
                                      <p:to>
                                        <p:strVal val="visible"/>
                                      </p:to>
                                    </p:set>
                                    <p:animEffect transition="in" filter="wipe(down)">
                                      <p:cBhvr>
                                        <p:cTn id="42" dur="500"/>
                                        <p:tgtEl>
                                          <p:spTgt spid="2969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698">
                                            <p:txEl>
                                              <p:pRg st="9" end="9"/>
                                            </p:txEl>
                                          </p:spTgt>
                                        </p:tgtEl>
                                        <p:attrNameLst>
                                          <p:attrName>style.visibility</p:attrName>
                                        </p:attrNameLst>
                                      </p:cBhvr>
                                      <p:to>
                                        <p:strVal val="visible"/>
                                      </p:to>
                                    </p:set>
                                    <p:animEffect transition="in" filter="wipe(down)">
                                      <p:cBhvr>
                                        <p:cTn id="47" dur="500"/>
                                        <p:tgtEl>
                                          <p:spTgt spid="296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p:cNvSpPr>
            <a:spLocks noGrp="1"/>
          </p:cNvSpPr>
          <p:nvPr>
            <p:ph idx="1"/>
          </p:nvPr>
        </p:nvSpPr>
        <p:spPr>
          <a:xfrm>
            <a:off x="503238" y="530225"/>
            <a:ext cx="8183562" cy="5994400"/>
          </a:xfrm>
        </p:spPr>
        <p:txBody>
          <a:bodyPr/>
          <a:lstStyle/>
          <a:p>
            <a:pPr marL="0" indent="0">
              <a:buFont typeface="Wingdings 2" pitchFamily="18" charset="2"/>
              <a:buNone/>
            </a:pPr>
            <a:r>
              <a:rPr lang="en-US" sz="2400" smtClean="0">
                <a:solidFill>
                  <a:schemeClr val="bg1"/>
                </a:solidFill>
              </a:rPr>
              <a:t>7. </a:t>
            </a:r>
            <a:r>
              <a:rPr lang="en-US" sz="2400" b="1" smtClean="0">
                <a:solidFill>
                  <a:srgbClr val="000000"/>
                </a:solidFill>
                <a:latin typeface="Lucida Sans" pitchFamily="34" charset="0"/>
              </a:rPr>
              <a:t>Statements:</a:t>
            </a:r>
          </a:p>
          <a:p>
            <a:pPr marL="0" indent="0">
              <a:buFont typeface="Wingdings 2" pitchFamily="18" charset="2"/>
              <a:buNone/>
            </a:pPr>
            <a:r>
              <a:rPr lang="en-US" sz="2400" smtClean="0">
                <a:solidFill>
                  <a:schemeClr val="bg1"/>
                </a:solidFill>
              </a:rPr>
              <a:t>No *** are ###.</a:t>
            </a:r>
          </a:p>
          <a:p>
            <a:pPr marL="0" indent="0">
              <a:buFont typeface="Wingdings 2" pitchFamily="18" charset="2"/>
              <a:buNone/>
            </a:pPr>
            <a:r>
              <a:rPr lang="en-US" sz="2400" smtClean="0">
                <a:solidFill>
                  <a:schemeClr val="bg1"/>
                </a:solidFill>
              </a:rPr>
              <a:t>Some ^^^^ are ###.</a:t>
            </a:r>
          </a:p>
          <a:p>
            <a:pPr marL="0" indent="0">
              <a:buFont typeface="Wingdings 2" pitchFamily="18" charset="2"/>
              <a:buNone/>
            </a:pPr>
            <a:r>
              <a:rPr lang="en-US" sz="2400" b="1" smtClean="0">
                <a:solidFill>
                  <a:srgbClr val="000000"/>
                </a:solidFill>
                <a:latin typeface="Lucida Sans" pitchFamily="34" charset="0"/>
              </a:rPr>
              <a:t>Conclusions:</a:t>
            </a:r>
            <a:endParaRPr lang="en-US" sz="2400" smtClean="0">
              <a:solidFill>
                <a:schemeClr val="bg1"/>
              </a:solidFill>
            </a:endParaRPr>
          </a:p>
          <a:p>
            <a:pPr marL="0" indent="0">
              <a:buFont typeface="Wingdings 2" pitchFamily="18" charset="2"/>
              <a:buNone/>
            </a:pPr>
            <a:r>
              <a:rPr lang="en-US" sz="2400" smtClean="0">
                <a:solidFill>
                  <a:schemeClr val="bg1"/>
                </a:solidFill>
              </a:rPr>
              <a:t>A. Some  ^^^^ are ***</a:t>
            </a:r>
          </a:p>
          <a:p>
            <a:pPr marL="0" indent="0">
              <a:buFont typeface="Wingdings 2" pitchFamily="18" charset="2"/>
              <a:buNone/>
            </a:pPr>
            <a:r>
              <a:rPr lang="en-US" sz="2400" smtClean="0">
                <a:solidFill>
                  <a:schemeClr val="bg1"/>
                </a:solidFill>
              </a:rPr>
              <a:t>B. Some *** are no ^^^^</a:t>
            </a:r>
          </a:p>
          <a:p>
            <a:pPr marL="0" indent="0">
              <a:buFont typeface="Wingdings 2" pitchFamily="18" charset="2"/>
              <a:buNone/>
            </a:pPr>
            <a:r>
              <a:rPr lang="en-US" sz="2400" smtClean="0">
                <a:solidFill>
                  <a:schemeClr val="bg1"/>
                </a:solidFill>
              </a:rPr>
              <a:t>C. Some ^^^^ are no ***</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wipe(down)">
                                      <p:cBhvr>
                                        <p:cTn id="7" dur="500"/>
                                        <p:tgtEl>
                                          <p:spTgt spid="286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8674">
                                            <p:txEl>
                                              <p:pRg st="1" end="1"/>
                                            </p:txEl>
                                          </p:spTgt>
                                        </p:tgtEl>
                                        <p:attrNameLst>
                                          <p:attrName>style.visibility</p:attrName>
                                        </p:attrNameLst>
                                      </p:cBhvr>
                                      <p:to>
                                        <p:strVal val="visible"/>
                                      </p:to>
                                    </p:set>
                                    <p:animEffect transition="in" filter="wipe(down)">
                                      <p:cBhvr>
                                        <p:cTn id="12" dur="500"/>
                                        <p:tgtEl>
                                          <p:spTgt spid="286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8674">
                                            <p:txEl>
                                              <p:pRg st="2" end="2"/>
                                            </p:txEl>
                                          </p:spTgt>
                                        </p:tgtEl>
                                        <p:attrNameLst>
                                          <p:attrName>style.visibility</p:attrName>
                                        </p:attrNameLst>
                                      </p:cBhvr>
                                      <p:to>
                                        <p:strVal val="visible"/>
                                      </p:to>
                                    </p:set>
                                    <p:animEffect transition="in" filter="wipe(down)">
                                      <p:cBhvr>
                                        <p:cTn id="17" dur="500"/>
                                        <p:tgtEl>
                                          <p:spTgt spid="286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674">
                                            <p:txEl>
                                              <p:pRg st="3" end="3"/>
                                            </p:txEl>
                                          </p:spTgt>
                                        </p:tgtEl>
                                        <p:attrNameLst>
                                          <p:attrName>style.visibility</p:attrName>
                                        </p:attrNameLst>
                                      </p:cBhvr>
                                      <p:to>
                                        <p:strVal val="visible"/>
                                      </p:to>
                                    </p:set>
                                    <p:animEffect transition="in" filter="wipe(down)">
                                      <p:cBhvr>
                                        <p:cTn id="22" dur="500"/>
                                        <p:tgtEl>
                                          <p:spTgt spid="2867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8674">
                                            <p:txEl>
                                              <p:pRg st="4" end="4"/>
                                            </p:txEl>
                                          </p:spTgt>
                                        </p:tgtEl>
                                        <p:attrNameLst>
                                          <p:attrName>style.visibility</p:attrName>
                                        </p:attrNameLst>
                                      </p:cBhvr>
                                      <p:to>
                                        <p:strVal val="visible"/>
                                      </p:to>
                                    </p:set>
                                    <p:animEffect transition="in" filter="wipe(down)">
                                      <p:cBhvr>
                                        <p:cTn id="27" dur="500"/>
                                        <p:tgtEl>
                                          <p:spTgt spid="2867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8674">
                                            <p:txEl>
                                              <p:pRg st="5" end="5"/>
                                            </p:txEl>
                                          </p:spTgt>
                                        </p:tgtEl>
                                        <p:attrNameLst>
                                          <p:attrName>style.visibility</p:attrName>
                                        </p:attrNameLst>
                                      </p:cBhvr>
                                      <p:to>
                                        <p:strVal val="visible"/>
                                      </p:to>
                                    </p:set>
                                    <p:animEffect transition="in" filter="wipe(down)">
                                      <p:cBhvr>
                                        <p:cTn id="32" dur="500"/>
                                        <p:tgtEl>
                                          <p:spTgt spid="2867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8674">
                                            <p:txEl>
                                              <p:pRg st="6" end="6"/>
                                            </p:txEl>
                                          </p:spTgt>
                                        </p:tgtEl>
                                        <p:attrNameLst>
                                          <p:attrName>style.visibility</p:attrName>
                                        </p:attrNameLst>
                                      </p:cBhvr>
                                      <p:to>
                                        <p:strVal val="visible"/>
                                      </p:to>
                                    </p:set>
                                    <p:animEffect transition="in" filter="wipe(down)">
                                      <p:cBhvr>
                                        <p:cTn id="37" dur="500"/>
                                        <p:tgtEl>
                                          <p:spTgt spid="2867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8674">
                                            <p:txEl>
                                              <p:pRg st="7" end="7"/>
                                            </p:txEl>
                                          </p:spTgt>
                                        </p:tgtEl>
                                        <p:attrNameLst>
                                          <p:attrName>style.visibility</p:attrName>
                                        </p:attrNameLst>
                                      </p:cBhvr>
                                      <p:to>
                                        <p:strVal val="visible"/>
                                      </p:to>
                                    </p:set>
                                    <p:animEffect transition="in" filter="wipe(down)">
                                      <p:cBhvr>
                                        <p:cTn id="42" dur="500"/>
                                        <p:tgtEl>
                                          <p:spTgt spid="2867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8674">
                                            <p:txEl>
                                              <p:pRg st="9" end="9"/>
                                            </p:txEl>
                                          </p:spTgt>
                                        </p:tgtEl>
                                        <p:attrNameLst>
                                          <p:attrName>style.visibility</p:attrName>
                                        </p:attrNameLst>
                                      </p:cBhvr>
                                      <p:to>
                                        <p:strVal val="visible"/>
                                      </p:to>
                                    </p:set>
                                    <p:animEffect transition="in" filter="wipe(down)">
                                      <p:cBhvr>
                                        <p:cTn id="47" dur="500"/>
                                        <p:tgtEl>
                                          <p:spTgt spid="2867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03238" y="530225"/>
            <a:ext cx="8183562" cy="6067425"/>
          </a:xfrm>
        </p:spPr>
        <p:txBody>
          <a:bodyPr/>
          <a:lstStyle/>
          <a:p>
            <a:pPr marL="0" indent="0">
              <a:buFont typeface="Wingdings 2" pitchFamily="18" charset="2"/>
              <a:buNone/>
            </a:pPr>
            <a:r>
              <a:rPr lang="en-US" sz="2400" smtClean="0">
                <a:solidFill>
                  <a:schemeClr val="bg1"/>
                </a:solidFill>
              </a:rPr>
              <a:t>8. </a:t>
            </a:r>
            <a:r>
              <a:rPr lang="en-US" sz="2400" b="1" smtClean="0">
                <a:solidFill>
                  <a:srgbClr val="000000"/>
                </a:solidFill>
                <a:latin typeface="Lucida Sans" pitchFamily="34" charset="0"/>
              </a:rPr>
              <a:t> Statements:</a:t>
            </a:r>
          </a:p>
          <a:p>
            <a:pPr marL="0" indent="0">
              <a:buFont typeface="Wingdings 2" pitchFamily="18" charset="2"/>
              <a:buNone/>
            </a:pPr>
            <a:r>
              <a:rPr lang="en-US" sz="2400" smtClean="0">
                <a:solidFill>
                  <a:schemeClr val="bg1"/>
                </a:solidFill>
              </a:rPr>
              <a:t>Some cars are four-wheelers.</a:t>
            </a:r>
          </a:p>
          <a:p>
            <a:pPr marL="0" indent="0">
              <a:buFont typeface="Wingdings 2" pitchFamily="18" charset="2"/>
              <a:buNone/>
            </a:pPr>
            <a:r>
              <a:rPr lang="en-US" sz="2400" smtClean="0">
                <a:solidFill>
                  <a:schemeClr val="bg1"/>
                </a:solidFill>
              </a:rPr>
              <a:t>All cars are tricycles.</a:t>
            </a:r>
          </a:p>
          <a:p>
            <a:pPr marL="0" indent="0">
              <a:buFont typeface="Wingdings 2" pitchFamily="18" charset="2"/>
              <a:buNone/>
            </a:pPr>
            <a:r>
              <a:rPr lang="en-US" sz="2400" smtClean="0">
                <a:solidFill>
                  <a:schemeClr val="bg1"/>
                </a:solidFill>
              </a:rPr>
              <a:t> </a:t>
            </a:r>
            <a:r>
              <a:rPr lang="en-US" sz="2400" b="1" smtClean="0">
                <a:solidFill>
                  <a:srgbClr val="000000"/>
                </a:solidFill>
                <a:latin typeface="Lucida Sans" pitchFamily="34" charset="0"/>
              </a:rPr>
              <a:t>Conclusions:</a:t>
            </a:r>
            <a:endParaRPr lang="en-US" sz="2400" smtClean="0">
              <a:solidFill>
                <a:schemeClr val="bg1"/>
              </a:solidFill>
            </a:endParaRPr>
          </a:p>
          <a:p>
            <a:pPr marL="0" indent="0">
              <a:buFont typeface="Wingdings 2" pitchFamily="18" charset="2"/>
              <a:buNone/>
            </a:pPr>
            <a:r>
              <a:rPr lang="en-US" sz="2400" smtClean="0">
                <a:solidFill>
                  <a:schemeClr val="bg1"/>
                </a:solidFill>
              </a:rPr>
              <a:t>A. No tricycles are four-wheelers</a:t>
            </a:r>
          </a:p>
          <a:p>
            <a:pPr marL="0" indent="0">
              <a:buFont typeface="Wingdings 2" pitchFamily="18" charset="2"/>
              <a:buNone/>
            </a:pPr>
            <a:r>
              <a:rPr lang="en-US" sz="2400" smtClean="0">
                <a:solidFill>
                  <a:schemeClr val="bg1"/>
                </a:solidFill>
              </a:rPr>
              <a:t>B. All four-wheelers are tricycles</a:t>
            </a:r>
          </a:p>
          <a:p>
            <a:pPr marL="0" indent="0">
              <a:buFont typeface="Wingdings 2" pitchFamily="18" charset="2"/>
              <a:buNone/>
            </a:pPr>
            <a:r>
              <a:rPr lang="en-US" sz="2400" smtClean="0">
                <a:solidFill>
                  <a:schemeClr val="bg1"/>
                </a:solidFill>
              </a:rPr>
              <a:t>C. Some tricycles are four-wheelers</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C</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wipe(down)">
                                      <p:cBhvr>
                                        <p:cTn id="7" dur="500"/>
                                        <p:tgtEl>
                                          <p:spTgt spid="296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wipe(down)">
                                      <p:cBhvr>
                                        <p:cTn id="12" dur="500"/>
                                        <p:tgtEl>
                                          <p:spTgt spid="296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9698">
                                            <p:txEl>
                                              <p:pRg st="2" end="2"/>
                                            </p:txEl>
                                          </p:spTgt>
                                        </p:tgtEl>
                                        <p:attrNameLst>
                                          <p:attrName>style.visibility</p:attrName>
                                        </p:attrNameLst>
                                      </p:cBhvr>
                                      <p:to>
                                        <p:strVal val="visible"/>
                                      </p:to>
                                    </p:set>
                                    <p:animEffect transition="in" filter="wipe(down)">
                                      <p:cBhvr>
                                        <p:cTn id="17" dur="500"/>
                                        <p:tgtEl>
                                          <p:spTgt spid="296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9698">
                                            <p:txEl>
                                              <p:pRg st="3" end="3"/>
                                            </p:txEl>
                                          </p:spTgt>
                                        </p:tgtEl>
                                        <p:attrNameLst>
                                          <p:attrName>style.visibility</p:attrName>
                                        </p:attrNameLst>
                                      </p:cBhvr>
                                      <p:to>
                                        <p:strVal val="visible"/>
                                      </p:to>
                                    </p:set>
                                    <p:animEffect transition="in" filter="wipe(down)">
                                      <p:cBhvr>
                                        <p:cTn id="22" dur="500"/>
                                        <p:tgtEl>
                                          <p:spTgt spid="296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9698">
                                            <p:txEl>
                                              <p:pRg st="4" end="4"/>
                                            </p:txEl>
                                          </p:spTgt>
                                        </p:tgtEl>
                                        <p:attrNameLst>
                                          <p:attrName>style.visibility</p:attrName>
                                        </p:attrNameLst>
                                      </p:cBhvr>
                                      <p:to>
                                        <p:strVal val="visible"/>
                                      </p:to>
                                    </p:set>
                                    <p:animEffect transition="in" filter="wipe(down)">
                                      <p:cBhvr>
                                        <p:cTn id="27" dur="500"/>
                                        <p:tgtEl>
                                          <p:spTgt spid="296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9698">
                                            <p:txEl>
                                              <p:pRg st="5" end="5"/>
                                            </p:txEl>
                                          </p:spTgt>
                                        </p:tgtEl>
                                        <p:attrNameLst>
                                          <p:attrName>style.visibility</p:attrName>
                                        </p:attrNameLst>
                                      </p:cBhvr>
                                      <p:to>
                                        <p:strVal val="visible"/>
                                      </p:to>
                                    </p:set>
                                    <p:animEffect transition="in" filter="wipe(down)">
                                      <p:cBhvr>
                                        <p:cTn id="32" dur="500"/>
                                        <p:tgtEl>
                                          <p:spTgt spid="296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9698">
                                            <p:txEl>
                                              <p:pRg st="6" end="6"/>
                                            </p:txEl>
                                          </p:spTgt>
                                        </p:tgtEl>
                                        <p:attrNameLst>
                                          <p:attrName>style.visibility</p:attrName>
                                        </p:attrNameLst>
                                      </p:cBhvr>
                                      <p:to>
                                        <p:strVal val="visible"/>
                                      </p:to>
                                    </p:set>
                                    <p:animEffect transition="in" filter="wipe(down)">
                                      <p:cBhvr>
                                        <p:cTn id="37" dur="500"/>
                                        <p:tgtEl>
                                          <p:spTgt spid="2969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9698">
                                            <p:txEl>
                                              <p:pRg st="7" end="7"/>
                                            </p:txEl>
                                          </p:spTgt>
                                        </p:tgtEl>
                                        <p:attrNameLst>
                                          <p:attrName>style.visibility</p:attrName>
                                        </p:attrNameLst>
                                      </p:cBhvr>
                                      <p:to>
                                        <p:strVal val="visible"/>
                                      </p:to>
                                    </p:set>
                                    <p:animEffect transition="in" filter="wipe(down)">
                                      <p:cBhvr>
                                        <p:cTn id="42" dur="500"/>
                                        <p:tgtEl>
                                          <p:spTgt spid="2969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9698">
                                            <p:txEl>
                                              <p:pRg st="9" end="9"/>
                                            </p:txEl>
                                          </p:spTgt>
                                        </p:tgtEl>
                                        <p:attrNameLst>
                                          <p:attrName>style.visibility</p:attrName>
                                        </p:attrNameLst>
                                      </p:cBhvr>
                                      <p:to>
                                        <p:strVal val="visible"/>
                                      </p:to>
                                    </p:set>
                                    <p:animEffect transition="in" filter="wipe(down)">
                                      <p:cBhvr>
                                        <p:cTn id="47" dur="500"/>
                                        <p:tgtEl>
                                          <p:spTgt spid="296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468313" y="620713"/>
            <a:ext cx="8183562" cy="6067425"/>
          </a:xfrm>
        </p:spPr>
        <p:txBody>
          <a:bodyPr/>
          <a:lstStyle/>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9. </a:t>
            </a:r>
            <a:r>
              <a:rPr lang="en-US" sz="2400" b="1" smtClean="0">
                <a:solidFill>
                  <a:schemeClr val="bg1"/>
                </a:solidFill>
              </a:rPr>
              <a:t>Statements</a:t>
            </a:r>
            <a:r>
              <a:rPr lang="en-US" sz="2400" smtClean="0">
                <a:solidFill>
                  <a:schemeClr val="bg1"/>
                </a:solidFill>
              </a:rPr>
              <a:t>: </a:t>
            </a:r>
          </a:p>
          <a:p>
            <a:pPr marL="0" indent="0">
              <a:buFont typeface="Wingdings 2" pitchFamily="18" charset="2"/>
              <a:buNone/>
            </a:pPr>
            <a:r>
              <a:rPr lang="en-US" sz="2400" smtClean="0">
                <a:solidFill>
                  <a:schemeClr val="bg1"/>
                </a:solidFill>
              </a:rPr>
              <a:t>All smart are dumb.</a:t>
            </a:r>
          </a:p>
          <a:p>
            <a:pPr marL="0" indent="0">
              <a:buFont typeface="Wingdings 2" pitchFamily="18" charset="2"/>
              <a:buNone/>
            </a:pPr>
            <a:r>
              <a:rPr lang="en-US" sz="2400" smtClean="0">
                <a:solidFill>
                  <a:schemeClr val="bg1"/>
                </a:solidFill>
              </a:rPr>
              <a:t>Some bad are smart.</a:t>
            </a:r>
          </a:p>
          <a:p>
            <a:pPr marL="0" indent="0">
              <a:buFont typeface="Wingdings 2" pitchFamily="18" charset="2"/>
              <a:buNone/>
            </a:pPr>
            <a:r>
              <a:rPr lang="en-US" sz="2400" b="1" smtClean="0">
                <a:solidFill>
                  <a:schemeClr val="bg1"/>
                </a:solidFill>
              </a:rPr>
              <a:t>Conclusions</a:t>
            </a:r>
            <a:r>
              <a:rPr lang="en-US" sz="2400" smtClean="0">
                <a:solidFill>
                  <a:schemeClr val="bg1"/>
                </a:solidFill>
              </a:rPr>
              <a:t>: </a:t>
            </a:r>
          </a:p>
          <a:p>
            <a:pPr marL="0" indent="0">
              <a:buFont typeface="Wingdings 2" pitchFamily="18" charset="2"/>
              <a:buNone/>
            </a:pPr>
            <a:r>
              <a:rPr lang="en-US" sz="2400" smtClean="0">
                <a:solidFill>
                  <a:schemeClr val="bg1"/>
                </a:solidFill>
              </a:rPr>
              <a:t>A. All dumb are bad.</a:t>
            </a:r>
          </a:p>
          <a:p>
            <a:pPr marL="0" indent="0">
              <a:buFont typeface="Wingdings 2" pitchFamily="18" charset="2"/>
              <a:buNone/>
            </a:pPr>
            <a:r>
              <a:rPr lang="en-US" sz="2400" smtClean="0">
                <a:solidFill>
                  <a:schemeClr val="bg1"/>
                </a:solidFill>
              </a:rPr>
              <a:t>B. Some dumb are bad.</a:t>
            </a:r>
          </a:p>
          <a:p>
            <a:pPr marL="0" indent="0">
              <a:buFont typeface="Wingdings 2" pitchFamily="18" charset="2"/>
              <a:buNone/>
            </a:pPr>
            <a:r>
              <a:rPr lang="en-US" sz="2400" smtClean="0">
                <a:solidFill>
                  <a:schemeClr val="bg1"/>
                </a:solidFill>
              </a:rPr>
              <a:t>C. No bad are dumb.</a:t>
            </a:r>
          </a:p>
          <a:p>
            <a:pPr marL="0" indent="0">
              <a:buFont typeface="Wingdings 2" pitchFamily="18" charset="2"/>
              <a:buNone/>
            </a:pPr>
            <a:r>
              <a:rPr lang="en-US" sz="2400" smtClean="0">
                <a:solidFill>
                  <a:schemeClr val="bg1"/>
                </a:solidFill>
              </a:rPr>
              <a:t>D.none.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B</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2">
                                            <p:txEl>
                                              <p:pRg st="1" end="1"/>
                                            </p:txEl>
                                          </p:spTgt>
                                        </p:tgtEl>
                                        <p:attrNameLst>
                                          <p:attrName>style.visibility</p:attrName>
                                        </p:attrNameLst>
                                      </p:cBhvr>
                                      <p:to>
                                        <p:strVal val="visible"/>
                                      </p:to>
                                    </p:set>
                                    <p:animEffect transition="in" filter="wipe(down)">
                                      <p:cBhvr>
                                        <p:cTn id="7" dur="500"/>
                                        <p:tgtEl>
                                          <p:spTgt spid="307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22">
                                            <p:txEl>
                                              <p:pRg st="2" end="2"/>
                                            </p:txEl>
                                          </p:spTgt>
                                        </p:tgtEl>
                                        <p:attrNameLst>
                                          <p:attrName>style.visibility</p:attrName>
                                        </p:attrNameLst>
                                      </p:cBhvr>
                                      <p:to>
                                        <p:strVal val="visible"/>
                                      </p:to>
                                    </p:set>
                                    <p:animEffect transition="in" filter="wipe(down)">
                                      <p:cBhvr>
                                        <p:cTn id="12" dur="500"/>
                                        <p:tgtEl>
                                          <p:spTgt spid="307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722">
                                            <p:txEl>
                                              <p:pRg st="3" end="3"/>
                                            </p:txEl>
                                          </p:spTgt>
                                        </p:tgtEl>
                                        <p:attrNameLst>
                                          <p:attrName>style.visibility</p:attrName>
                                        </p:attrNameLst>
                                      </p:cBhvr>
                                      <p:to>
                                        <p:strVal val="visible"/>
                                      </p:to>
                                    </p:set>
                                    <p:animEffect transition="in" filter="wipe(down)">
                                      <p:cBhvr>
                                        <p:cTn id="17" dur="500"/>
                                        <p:tgtEl>
                                          <p:spTgt spid="3072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0722">
                                            <p:txEl>
                                              <p:pRg st="4" end="4"/>
                                            </p:txEl>
                                          </p:spTgt>
                                        </p:tgtEl>
                                        <p:attrNameLst>
                                          <p:attrName>style.visibility</p:attrName>
                                        </p:attrNameLst>
                                      </p:cBhvr>
                                      <p:to>
                                        <p:strVal val="visible"/>
                                      </p:to>
                                    </p:set>
                                    <p:animEffect transition="in" filter="wipe(down)">
                                      <p:cBhvr>
                                        <p:cTn id="22" dur="500"/>
                                        <p:tgtEl>
                                          <p:spTgt spid="3072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722">
                                            <p:txEl>
                                              <p:pRg st="5" end="5"/>
                                            </p:txEl>
                                          </p:spTgt>
                                        </p:tgtEl>
                                        <p:attrNameLst>
                                          <p:attrName>style.visibility</p:attrName>
                                        </p:attrNameLst>
                                      </p:cBhvr>
                                      <p:to>
                                        <p:strVal val="visible"/>
                                      </p:to>
                                    </p:set>
                                    <p:animEffect transition="in" filter="wipe(down)">
                                      <p:cBhvr>
                                        <p:cTn id="27" dur="500"/>
                                        <p:tgtEl>
                                          <p:spTgt spid="3072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0722">
                                            <p:txEl>
                                              <p:pRg st="6" end="6"/>
                                            </p:txEl>
                                          </p:spTgt>
                                        </p:tgtEl>
                                        <p:attrNameLst>
                                          <p:attrName>style.visibility</p:attrName>
                                        </p:attrNameLst>
                                      </p:cBhvr>
                                      <p:to>
                                        <p:strVal val="visible"/>
                                      </p:to>
                                    </p:set>
                                    <p:animEffect transition="in" filter="wipe(down)">
                                      <p:cBhvr>
                                        <p:cTn id="32" dur="500"/>
                                        <p:tgtEl>
                                          <p:spTgt spid="3072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722">
                                            <p:txEl>
                                              <p:pRg st="7" end="7"/>
                                            </p:txEl>
                                          </p:spTgt>
                                        </p:tgtEl>
                                        <p:attrNameLst>
                                          <p:attrName>style.visibility</p:attrName>
                                        </p:attrNameLst>
                                      </p:cBhvr>
                                      <p:to>
                                        <p:strVal val="visible"/>
                                      </p:to>
                                    </p:set>
                                    <p:animEffect transition="in" filter="wipe(down)">
                                      <p:cBhvr>
                                        <p:cTn id="37" dur="500"/>
                                        <p:tgtEl>
                                          <p:spTgt spid="30722">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722">
                                            <p:txEl>
                                              <p:pRg st="8" end="8"/>
                                            </p:txEl>
                                          </p:spTgt>
                                        </p:tgtEl>
                                        <p:attrNameLst>
                                          <p:attrName>style.visibility</p:attrName>
                                        </p:attrNameLst>
                                      </p:cBhvr>
                                      <p:to>
                                        <p:strVal val="visible"/>
                                      </p:to>
                                    </p:set>
                                    <p:animEffect transition="in" filter="wipe(down)">
                                      <p:cBhvr>
                                        <p:cTn id="42" dur="500"/>
                                        <p:tgtEl>
                                          <p:spTgt spid="30722">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0722">
                                            <p:txEl>
                                              <p:pRg st="10" end="10"/>
                                            </p:txEl>
                                          </p:spTgt>
                                        </p:tgtEl>
                                        <p:attrNameLst>
                                          <p:attrName>style.visibility</p:attrName>
                                        </p:attrNameLst>
                                      </p:cBhvr>
                                      <p:to>
                                        <p:strVal val="visible"/>
                                      </p:to>
                                    </p:set>
                                    <p:animEffect transition="in" filter="wipe(down)">
                                      <p:cBhvr>
                                        <p:cTn id="47" dur="500"/>
                                        <p:tgtEl>
                                          <p:spTgt spid="307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03238" y="530225"/>
            <a:ext cx="8183562" cy="6138863"/>
          </a:xfrm>
        </p:spPr>
        <p:txBody>
          <a:bodyPr/>
          <a:lstStyle/>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10. </a:t>
            </a:r>
            <a:r>
              <a:rPr lang="en-US" sz="2400" b="1" smtClean="0">
                <a:solidFill>
                  <a:schemeClr val="bg1"/>
                </a:solidFill>
              </a:rPr>
              <a:t>Statements:</a:t>
            </a:r>
          </a:p>
          <a:p>
            <a:pPr marL="0" indent="0">
              <a:buFont typeface="Wingdings 2" pitchFamily="18" charset="2"/>
              <a:buNone/>
            </a:pPr>
            <a:r>
              <a:rPr lang="en-US" sz="2400" smtClean="0">
                <a:solidFill>
                  <a:schemeClr val="bg1"/>
                </a:solidFill>
              </a:rPr>
              <a:t>All cities have houses.</a:t>
            </a:r>
          </a:p>
          <a:p>
            <a:pPr marL="0" indent="0">
              <a:buFont typeface="Wingdings 2" pitchFamily="18" charset="2"/>
              <a:buNone/>
            </a:pPr>
            <a:r>
              <a:rPr lang="en-US" sz="2400" smtClean="0">
                <a:solidFill>
                  <a:schemeClr val="bg1"/>
                </a:solidFill>
              </a:rPr>
              <a:t>All lands have cities.</a:t>
            </a:r>
          </a:p>
          <a:p>
            <a:pPr marL="0" indent="0">
              <a:buFont typeface="Wingdings 2" pitchFamily="18" charset="2"/>
              <a:buNone/>
            </a:pPr>
            <a:r>
              <a:rPr lang="en-US" sz="2400" b="1" smtClean="0">
                <a:solidFill>
                  <a:schemeClr val="bg1"/>
                </a:solidFill>
              </a:rPr>
              <a:t>Conclusions:</a:t>
            </a:r>
          </a:p>
          <a:p>
            <a:pPr marL="0" indent="0">
              <a:buFont typeface="Wingdings 2" pitchFamily="18" charset="2"/>
              <a:buNone/>
            </a:pPr>
            <a:r>
              <a:rPr lang="en-US" sz="2400" smtClean="0">
                <a:solidFill>
                  <a:schemeClr val="bg1"/>
                </a:solidFill>
              </a:rPr>
              <a:t>A. All houses have lands</a:t>
            </a:r>
          </a:p>
          <a:p>
            <a:pPr marL="0" indent="0">
              <a:buFont typeface="Wingdings 2" pitchFamily="18" charset="2"/>
              <a:buNone/>
            </a:pPr>
            <a:r>
              <a:rPr lang="en-US" sz="2400" smtClean="0">
                <a:solidFill>
                  <a:schemeClr val="bg1"/>
                </a:solidFill>
              </a:rPr>
              <a:t>B. All lands have houses</a:t>
            </a:r>
          </a:p>
          <a:p>
            <a:pPr marL="0" indent="0">
              <a:buFont typeface="Wingdings 2" pitchFamily="18" charset="2"/>
              <a:buNone/>
            </a:pPr>
            <a:r>
              <a:rPr lang="en-US" sz="2400" smtClean="0">
                <a:solidFill>
                  <a:schemeClr val="bg1"/>
                </a:solidFill>
              </a:rPr>
              <a:t>C. Not all houses have lands</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B and C</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animEffect transition="in" filter="wipe(down)">
                                      <p:cBhvr>
                                        <p:cTn id="7" dur="500"/>
                                        <p:tgtEl>
                                          <p:spTgt spid="3174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746">
                                            <p:txEl>
                                              <p:pRg st="2" end="2"/>
                                            </p:txEl>
                                          </p:spTgt>
                                        </p:tgtEl>
                                        <p:attrNameLst>
                                          <p:attrName>style.visibility</p:attrName>
                                        </p:attrNameLst>
                                      </p:cBhvr>
                                      <p:to>
                                        <p:strVal val="visible"/>
                                      </p:to>
                                    </p:set>
                                    <p:animEffect transition="in" filter="wipe(down)">
                                      <p:cBhvr>
                                        <p:cTn id="12" dur="500"/>
                                        <p:tgtEl>
                                          <p:spTgt spid="3174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animEffect transition="in" filter="wipe(down)">
                                      <p:cBhvr>
                                        <p:cTn id="17" dur="500"/>
                                        <p:tgtEl>
                                          <p:spTgt spid="3174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1746">
                                            <p:txEl>
                                              <p:pRg st="4" end="4"/>
                                            </p:txEl>
                                          </p:spTgt>
                                        </p:tgtEl>
                                        <p:attrNameLst>
                                          <p:attrName>style.visibility</p:attrName>
                                        </p:attrNameLst>
                                      </p:cBhvr>
                                      <p:to>
                                        <p:strVal val="visible"/>
                                      </p:to>
                                    </p:set>
                                    <p:animEffect transition="in" filter="wipe(down)">
                                      <p:cBhvr>
                                        <p:cTn id="22" dur="500"/>
                                        <p:tgtEl>
                                          <p:spTgt spid="3174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1746">
                                            <p:txEl>
                                              <p:pRg st="5" end="5"/>
                                            </p:txEl>
                                          </p:spTgt>
                                        </p:tgtEl>
                                        <p:attrNameLst>
                                          <p:attrName>style.visibility</p:attrName>
                                        </p:attrNameLst>
                                      </p:cBhvr>
                                      <p:to>
                                        <p:strVal val="visible"/>
                                      </p:to>
                                    </p:set>
                                    <p:animEffect transition="in" filter="wipe(down)">
                                      <p:cBhvr>
                                        <p:cTn id="27" dur="500"/>
                                        <p:tgtEl>
                                          <p:spTgt spid="3174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1746">
                                            <p:txEl>
                                              <p:pRg st="6" end="6"/>
                                            </p:txEl>
                                          </p:spTgt>
                                        </p:tgtEl>
                                        <p:attrNameLst>
                                          <p:attrName>style.visibility</p:attrName>
                                        </p:attrNameLst>
                                      </p:cBhvr>
                                      <p:to>
                                        <p:strVal val="visible"/>
                                      </p:to>
                                    </p:set>
                                    <p:animEffect transition="in" filter="wipe(down)">
                                      <p:cBhvr>
                                        <p:cTn id="32" dur="500"/>
                                        <p:tgtEl>
                                          <p:spTgt spid="31746">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1746">
                                            <p:txEl>
                                              <p:pRg st="7" end="7"/>
                                            </p:txEl>
                                          </p:spTgt>
                                        </p:tgtEl>
                                        <p:attrNameLst>
                                          <p:attrName>style.visibility</p:attrName>
                                        </p:attrNameLst>
                                      </p:cBhvr>
                                      <p:to>
                                        <p:strVal val="visible"/>
                                      </p:to>
                                    </p:set>
                                    <p:animEffect transition="in" filter="wipe(down)">
                                      <p:cBhvr>
                                        <p:cTn id="37" dur="500"/>
                                        <p:tgtEl>
                                          <p:spTgt spid="31746">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1746">
                                            <p:txEl>
                                              <p:pRg st="8" end="8"/>
                                            </p:txEl>
                                          </p:spTgt>
                                        </p:tgtEl>
                                        <p:attrNameLst>
                                          <p:attrName>style.visibility</p:attrName>
                                        </p:attrNameLst>
                                      </p:cBhvr>
                                      <p:to>
                                        <p:strVal val="visible"/>
                                      </p:to>
                                    </p:set>
                                    <p:animEffect transition="in" filter="wipe(down)">
                                      <p:cBhvr>
                                        <p:cTn id="42" dur="500"/>
                                        <p:tgtEl>
                                          <p:spTgt spid="31746">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1746">
                                            <p:txEl>
                                              <p:pRg st="10" end="10"/>
                                            </p:txEl>
                                          </p:spTgt>
                                        </p:tgtEl>
                                        <p:attrNameLst>
                                          <p:attrName>style.visibility</p:attrName>
                                        </p:attrNameLst>
                                      </p:cBhvr>
                                      <p:to>
                                        <p:strVal val="visible"/>
                                      </p:to>
                                    </p:set>
                                    <p:animEffect transition="in" filter="wipe(down)">
                                      <p:cBhvr>
                                        <p:cTn id="47" dur="500"/>
                                        <p:tgtEl>
                                          <p:spTgt spid="3174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63" y="815975"/>
            <a:ext cx="8183562" cy="6042025"/>
          </a:xfrm>
        </p:spPr>
        <p:txBody>
          <a:bodyPr/>
          <a:lstStyle/>
          <a:p>
            <a:pPr>
              <a:defRPr/>
            </a:pPr>
            <a:r>
              <a:rPr lang="en-US" sz="2400" dirty="0" smtClean="0">
                <a:solidFill>
                  <a:schemeClr val="bg1"/>
                </a:solidFill>
              </a:rPr>
              <a:t>In syllogism, a statement of certain relation between two or more terms is analogous to a sentence is grammar.</a:t>
            </a:r>
          </a:p>
          <a:p>
            <a:pPr>
              <a:buFont typeface="Wingdings 2" pitchFamily="18" charset="2"/>
              <a:buNone/>
              <a:defRPr/>
            </a:pPr>
            <a:r>
              <a:rPr lang="en-US" sz="2400" dirty="0" smtClean="0">
                <a:solidFill>
                  <a:schemeClr val="bg1"/>
                </a:solidFill>
              </a:rPr>
              <a:t> </a:t>
            </a:r>
          </a:p>
          <a:p>
            <a:pPr>
              <a:buFont typeface="Wingdings 2" pitchFamily="18" charset="2"/>
              <a:buNone/>
              <a:defRPr/>
            </a:pPr>
            <a:r>
              <a:rPr lang="en-US" sz="2400" dirty="0" smtClean="0">
                <a:solidFill>
                  <a:schemeClr val="bg1"/>
                </a:solidFill>
              </a:rPr>
              <a:t>The proposition consists of three parts, namely subject, predicate and copula.</a:t>
            </a:r>
          </a:p>
          <a:p>
            <a:pPr marL="514350" indent="-514350">
              <a:buFont typeface="+mj-lt"/>
              <a:buAutoNum type="arabicPeriod"/>
              <a:defRPr/>
            </a:pPr>
            <a:r>
              <a:rPr lang="en-US" sz="2400" b="1" dirty="0" smtClean="0">
                <a:solidFill>
                  <a:schemeClr val="bg1"/>
                </a:solidFill>
              </a:rPr>
              <a:t>Subject: </a:t>
            </a:r>
            <a:r>
              <a:rPr lang="en-US" sz="2400" dirty="0" smtClean="0">
                <a:solidFill>
                  <a:schemeClr val="bg1"/>
                </a:solidFill>
              </a:rPr>
              <a:t>The subject is about which something is said.</a:t>
            </a:r>
          </a:p>
          <a:p>
            <a:pPr marL="514350" indent="-514350">
              <a:buFont typeface="+mj-lt"/>
              <a:buAutoNum type="arabicPeriod"/>
              <a:defRPr/>
            </a:pPr>
            <a:r>
              <a:rPr lang="en-US" sz="2400" b="1" dirty="0" smtClean="0">
                <a:solidFill>
                  <a:schemeClr val="bg1"/>
                </a:solidFill>
              </a:rPr>
              <a:t>Predicate: </a:t>
            </a:r>
            <a:r>
              <a:rPr lang="en-US" sz="2400" dirty="0" smtClean="0">
                <a:solidFill>
                  <a:schemeClr val="bg1"/>
                </a:solidFill>
              </a:rPr>
              <a:t>The predicate is the part of the proposition denoting which is affirmed or denied about the subject.</a:t>
            </a:r>
          </a:p>
          <a:p>
            <a:pPr marL="514350" indent="-514350">
              <a:buFont typeface="+mj-lt"/>
              <a:buAutoNum type="arabicPeriod"/>
              <a:defRPr/>
            </a:pPr>
            <a:r>
              <a:rPr lang="en-US" sz="2400" b="1" dirty="0" smtClean="0">
                <a:solidFill>
                  <a:schemeClr val="bg1"/>
                </a:solidFill>
              </a:rPr>
              <a:t>Copula: </a:t>
            </a:r>
            <a:r>
              <a:rPr lang="en-US" sz="2400" dirty="0" smtClean="0">
                <a:solidFill>
                  <a:schemeClr val="bg1"/>
                </a:solidFill>
              </a:rPr>
              <a:t>The copula is that part of the proposition which denotes the relation between the subject and the predicate.</a:t>
            </a:r>
            <a:endParaRPr lang="en-US" sz="2400" b="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p:cNvSpPr>
            <a:spLocks noGrp="1"/>
          </p:cNvSpPr>
          <p:nvPr>
            <p:ph idx="1"/>
          </p:nvPr>
        </p:nvSpPr>
        <p:spPr>
          <a:xfrm>
            <a:off x="503238" y="530225"/>
            <a:ext cx="8183562" cy="5994400"/>
          </a:xfrm>
        </p:spPr>
        <p:txBody>
          <a:bodyPr/>
          <a:lstStyle/>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11. </a:t>
            </a:r>
            <a:r>
              <a:rPr lang="en-US" sz="2400" b="1" smtClean="0">
                <a:solidFill>
                  <a:schemeClr val="bg1"/>
                </a:solidFill>
              </a:rPr>
              <a:t>Statements :</a:t>
            </a:r>
          </a:p>
          <a:p>
            <a:pPr marL="0" indent="0">
              <a:buFont typeface="Wingdings 2" pitchFamily="18" charset="2"/>
              <a:buNone/>
            </a:pPr>
            <a:r>
              <a:rPr lang="en-US" sz="2400" smtClean="0">
                <a:solidFill>
                  <a:schemeClr val="bg1"/>
                </a:solidFill>
              </a:rPr>
              <a:t>All kitchens have closets.</a:t>
            </a:r>
          </a:p>
          <a:p>
            <a:pPr marL="0" indent="0">
              <a:buFont typeface="Wingdings 2" pitchFamily="18" charset="2"/>
              <a:buNone/>
            </a:pPr>
            <a:r>
              <a:rPr lang="en-US" sz="2400" smtClean="0">
                <a:solidFill>
                  <a:schemeClr val="bg1"/>
                </a:solidFill>
              </a:rPr>
              <a:t>All closets have shelves.</a:t>
            </a:r>
          </a:p>
          <a:p>
            <a:pPr marL="0" indent="0">
              <a:buFont typeface="Wingdings 2" pitchFamily="18" charset="2"/>
              <a:buNone/>
            </a:pPr>
            <a:r>
              <a:rPr lang="en-US" sz="2400" b="1" smtClean="0">
                <a:solidFill>
                  <a:schemeClr val="bg1"/>
                </a:solidFill>
              </a:rPr>
              <a:t>Conclusions:</a:t>
            </a:r>
          </a:p>
          <a:p>
            <a:pPr marL="0" indent="0">
              <a:buFont typeface="Wingdings 2" pitchFamily="18" charset="2"/>
              <a:buNone/>
            </a:pPr>
            <a:r>
              <a:rPr lang="en-US" sz="2400" smtClean="0">
                <a:solidFill>
                  <a:schemeClr val="bg1"/>
                </a:solidFill>
              </a:rPr>
              <a:t>A. Some kitchens have not shelves</a:t>
            </a:r>
          </a:p>
          <a:p>
            <a:pPr marL="0" indent="0">
              <a:buFont typeface="Wingdings 2" pitchFamily="18" charset="2"/>
              <a:buNone/>
            </a:pPr>
            <a:r>
              <a:rPr lang="en-US" sz="2400" smtClean="0">
                <a:solidFill>
                  <a:schemeClr val="bg1"/>
                </a:solidFill>
              </a:rPr>
              <a:t>B. All shelves have kitchens</a:t>
            </a:r>
          </a:p>
          <a:p>
            <a:pPr marL="0" indent="0">
              <a:buFont typeface="Wingdings 2" pitchFamily="18" charset="2"/>
              <a:buNone/>
            </a:pPr>
            <a:r>
              <a:rPr lang="en-US" sz="2400" smtClean="0">
                <a:solidFill>
                  <a:schemeClr val="bg1"/>
                </a:solidFill>
              </a:rPr>
              <a:t>C. All kitchens have shelves</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C</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0">
                                            <p:txEl>
                                              <p:pRg st="1" end="1"/>
                                            </p:txEl>
                                          </p:spTgt>
                                        </p:tgtEl>
                                        <p:attrNameLst>
                                          <p:attrName>style.visibility</p:attrName>
                                        </p:attrNameLst>
                                      </p:cBhvr>
                                      <p:to>
                                        <p:strVal val="visible"/>
                                      </p:to>
                                    </p:set>
                                    <p:animEffect transition="in" filter="wipe(down)">
                                      <p:cBhvr>
                                        <p:cTn id="7" dur="500"/>
                                        <p:tgtEl>
                                          <p:spTgt spid="327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770">
                                            <p:txEl>
                                              <p:pRg st="2" end="2"/>
                                            </p:txEl>
                                          </p:spTgt>
                                        </p:tgtEl>
                                        <p:attrNameLst>
                                          <p:attrName>style.visibility</p:attrName>
                                        </p:attrNameLst>
                                      </p:cBhvr>
                                      <p:to>
                                        <p:strVal val="visible"/>
                                      </p:to>
                                    </p:set>
                                    <p:animEffect transition="in" filter="wipe(down)">
                                      <p:cBhvr>
                                        <p:cTn id="12" dur="500"/>
                                        <p:tgtEl>
                                          <p:spTgt spid="3277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770">
                                            <p:txEl>
                                              <p:pRg st="3" end="3"/>
                                            </p:txEl>
                                          </p:spTgt>
                                        </p:tgtEl>
                                        <p:attrNameLst>
                                          <p:attrName>style.visibility</p:attrName>
                                        </p:attrNameLst>
                                      </p:cBhvr>
                                      <p:to>
                                        <p:strVal val="visible"/>
                                      </p:to>
                                    </p:set>
                                    <p:animEffect transition="in" filter="wipe(down)">
                                      <p:cBhvr>
                                        <p:cTn id="17" dur="500"/>
                                        <p:tgtEl>
                                          <p:spTgt spid="3277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2770">
                                            <p:txEl>
                                              <p:pRg st="4" end="4"/>
                                            </p:txEl>
                                          </p:spTgt>
                                        </p:tgtEl>
                                        <p:attrNameLst>
                                          <p:attrName>style.visibility</p:attrName>
                                        </p:attrNameLst>
                                      </p:cBhvr>
                                      <p:to>
                                        <p:strVal val="visible"/>
                                      </p:to>
                                    </p:set>
                                    <p:animEffect transition="in" filter="wipe(down)">
                                      <p:cBhvr>
                                        <p:cTn id="22" dur="500"/>
                                        <p:tgtEl>
                                          <p:spTgt spid="3277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2770">
                                            <p:txEl>
                                              <p:pRg st="5" end="5"/>
                                            </p:txEl>
                                          </p:spTgt>
                                        </p:tgtEl>
                                        <p:attrNameLst>
                                          <p:attrName>style.visibility</p:attrName>
                                        </p:attrNameLst>
                                      </p:cBhvr>
                                      <p:to>
                                        <p:strVal val="visible"/>
                                      </p:to>
                                    </p:set>
                                    <p:animEffect transition="in" filter="wipe(down)">
                                      <p:cBhvr>
                                        <p:cTn id="27" dur="500"/>
                                        <p:tgtEl>
                                          <p:spTgt spid="3277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2770">
                                            <p:txEl>
                                              <p:pRg st="6" end="6"/>
                                            </p:txEl>
                                          </p:spTgt>
                                        </p:tgtEl>
                                        <p:attrNameLst>
                                          <p:attrName>style.visibility</p:attrName>
                                        </p:attrNameLst>
                                      </p:cBhvr>
                                      <p:to>
                                        <p:strVal val="visible"/>
                                      </p:to>
                                    </p:set>
                                    <p:animEffect transition="in" filter="wipe(down)">
                                      <p:cBhvr>
                                        <p:cTn id="32" dur="500"/>
                                        <p:tgtEl>
                                          <p:spTgt spid="3277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2770">
                                            <p:txEl>
                                              <p:pRg st="7" end="7"/>
                                            </p:txEl>
                                          </p:spTgt>
                                        </p:tgtEl>
                                        <p:attrNameLst>
                                          <p:attrName>style.visibility</p:attrName>
                                        </p:attrNameLst>
                                      </p:cBhvr>
                                      <p:to>
                                        <p:strVal val="visible"/>
                                      </p:to>
                                    </p:set>
                                    <p:animEffect transition="in" filter="wipe(down)">
                                      <p:cBhvr>
                                        <p:cTn id="37" dur="500"/>
                                        <p:tgtEl>
                                          <p:spTgt spid="3277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2770">
                                            <p:txEl>
                                              <p:pRg st="8" end="8"/>
                                            </p:txEl>
                                          </p:spTgt>
                                        </p:tgtEl>
                                        <p:attrNameLst>
                                          <p:attrName>style.visibility</p:attrName>
                                        </p:attrNameLst>
                                      </p:cBhvr>
                                      <p:to>
                                        <p:strVal val="visible"/>
                                      </p:to>
                                    </p:set>
                                    <p:animEffect transition="in" filter="wipe(down)">
                                      <p:cBhvr>
                                        <p:cTn id="42" dur="500"/>
                                        <p:tgtEl>
                                          <p:spTgt spid="32770">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2770">
                                            <p:txEl>
                                              <p:pRg st="10" end="10"/>
                                            </p:txEl>
                                          </p:spTgt>
                                        </p:tgtEl>
                                        <p:attrNameLst>
                                          <p:attrName>style.visibility</p:attrName>
                                        </p:attrNameLst>
                                      </p:cBhvr>
                                      <p:to>
                                        <p:strVal val="visible"/>
                                      </p:to>
                                    </p:set>
                                    <p:animEffect transition="in" filter="wipe(down)">
                                      <p:cBhvr>
                                        <p:cTn id="47" dur="500"/>
                                        <p:tgtEl>
                                          <p:spTgt spid="3277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503238" y="530225"/>
            <a:ext cx="8183562" cy="6067425"/>
          </a:xfrm>
        </p:spPr>
        <p:txBody>
          <a:bodyPr/>
          <a:lstStyle/>
          <a:p>
            <a:pPr marL="0" indent="0">
              <a:buFont typeface="Wingdings 2" pitchFamily="18" charset="2"/>
              <a:buNone/>
            </a:pPr>
            <a:r>
              <a:rPr lang="en-US" sz="2400" smtClean="0">
                <a:solidFill>
                  <a:schemeClr val="bg1"/>
                </a:solidFill>
              </a:rPr>
              <a:t>12. </a:t>
            </a:r>
            <a:r>
              <a:rPr lang="en-US" sz="2400" b="1" smtClean="0">
                <a:solidFill>
                  <a:schemeClr val="bg1"/>
                </a:solidFill>
              </a:rPr>
              <a:t>Statements :</a:t>
            </a:r>
          </a:p>
          <a:p>
            <a:pPr marL="0" indent="0">
              <a:buFont typeface="Wingdings 2" pitchFamily="18" charset="2"/>
              <a:buNone/>
            </a:pPr>
            <a:r>
              <a:rPr lang="en-US" sz="2400" smtClean="0">
                <a:solidFill>
                  <a:schemeClr val="bg1"/>
                </a:solidFill>
              </a:rPr>
              <a:t>All ambulances are life savers.</a:t>
            </a:r>
          </a:p>
          <a:p>
            <a:pPr marL="0" indent="0">
              <a:buFont typeface="Wingdings 2" pitchFamily="18" charset="2"/>
              <a:buNone/>
            </a:pPr>
            <a:r>
              <a:rPr lang="en-US" sz="2400" smtClean="0">
                <a:solidFill>
                  <a:schemeClr val="bg1"/>
                </a:solidFill>
              </a:rPr>
              <a:t>No ambulances are bumper cars.</a:t>
            </a:r>
          </a:p>
          <a:p>
            <a:pPr marL="0" indent="0">
              <a:buFont typeface="Wingdings 2" pitchFamily="18" charset="2"/>
              <a:buNone/>
            </a:pPr>
            <a:r>
              <a:rPr lang="en-US" sz="2400" smtClean="0">
                <a:solidFill>
                  <a:schemeClr val="bg1"/>
                </a:solidFill>
              </a:rPr>
              <a:t> </a:t>
            </a:r>
            <a:r>
              <a:rPr lang="en-US" sz="2400" b="1" smtClean="0">
                <a:solidFill>
                  <a:schemeClr val="bg1"/>
                </a:solidFill>
              </a:rPr>
              <a:t>Conclusions:</a:t>
            </a:r>
            <a:endParaRPr lang="en-US" sz="2400" smtClean="0">
              <a:solidFill>
                <a:schemeClr val="bg1"/>
              </a:solidFill>
            </a:endParaRPr>
          </a:p>
          <a:p>
            <a:pPr marL="0" indent="0">
              <a:buFont typeface="Wingdings 2" pitchFamily="18" charset="2"/>
              <a:buNone/>
            </a:pPr>
            <a:r>
              <a:rPr lang="en-US" sz="2400" smtClean="0">
                <a:solidFill>
                  <a:schemeClr val="bg1"/>
                </a:solidFill>
              </a:rPr>
              <a:t>A. No life savers are bumper cars</a:t>
            </a:r>
          </a:p>
          <a:p>
            <a:pPr marL="0" indent="0">
              <a:buFont typeface="Wingdings 2" pitchFamily="18" charset="2"/>
              <a:buNone/>
            </a:pPr>
            <a:r>
              <a:rPr lang="en-US" sz="2400" smtClean="0">
                <a:solidFill>
                  <a:schemeClr val="bg1"/>
                </a:solidFill>
              </a:rPr>
              <a:t>B. No bumper cars are life savers</a:t>
            </a:r>
          </a:p>
          <a:p>
            <a:pPr marL="0" indent="0">
              <a:buFont typeface="Wingdings 2" pitchFamily="18" charset="2"/>
              <a:buNone/>
            </a:pPr>
            <a:r>
              <a:rPr lang="en-US" sz="2400" smtClean="0">
                <a:solidFill>
                  <a:schemeClr val="bg1"/>
                </a:solidFill>
              </a:rPr>
              <a:t>C. Some life savers are not bumper cars</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C </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wipe(down)">
                                      <p:cBhvr>
                                        <p:cTn id="7" dur="500"/>
                                        <p:tgtEl>
                                          <p:spTgt spid="33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wipe(down)">
                                      <p:cBhvr>
                                        <p:cTn id="12" dur="500"/>
                                        <p:tgtEl>
                                          <p:spTgt spid="337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794">
                                            <p:txEl>
                                              <p:pRg st="2" end="2"/>
                                            </p:txEl>
                                          </p:spTgt>
                                        </p:tgtEl>
                                        <p:attrNameLst>
                                          <p:attrName>style.visibility</p:attrName>
                                        </p:attrNameLst>
                                      </p:cBhvr>
                                      <p:to>
                                        <p:strVal val="visible"/>
                                      </p:to>
                                    </p:set>
                                    <p:animEffect transition="in" filter="wipe(down)">
                                      <p:cBhvr>
                                        <p:cTn id="17" dur="500"/>
                                        <p:tgtEl>
                                          <p:spTgt spid="337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794">
                                            <p:txEl>
                                              <p:pRg st="3" end="3"/>
                                            </p:txEl>
                                          </p:spTgt>
                                        </p:tgtEl>
                                        <p:attrNameLst>
                                          <p:attrName>style.visibility</p:attrName>
                                        </p:attrNameLst>
                                      </p:cBhvr>
                                      <p:to>
                                        <p:strVal val="visible"/>
                                      </p:to>
                                    </p:set>
                                    <p:animEffect transition="in" filter="wipe(down)">
                                      <p:cBhvr>
                                        <p:cTn id="22" dur="500"/>
                                        <p:tgtEl>
                                          <p:spTgt spid="337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animEffect transition="in" filter="wipe(down)">
                                      <p:cBhvr>
                                        <p:cTn id="27" dur="500"/>
                                        <p:tgtEl>
                                          <p:spTgt spid="337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3794">
                                            <p:txEl>
                                              <p:pRg st="5" end="5"/>
                                            </p:txEl>
                                          </p:spTgt>
                                        </p:tgtEl>
                                        <p:attrNameLst>
                                          <p:attrName>style.visibility</p:attrName>
                                        </p:attrNameLst>
                                      </p:cBhvr>
                                      <p:to>
                                        <p:strVal val="visible"/>
                                      </p:to>
                                    </p:set>
                                    <p:animEffect transition="in" filter="wipe(down)">
                                      <p:cBhvr>
                                        <p:cTn id="32" dur="500"/>
                                        <p:tgtEl>
                                          <p:spTgt spid="337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3794">
                                            <p:txEl>
                                              <p:pRg st="6" end="6"/>
                                            </p:txEl>
                                          </p:spTgt>
                                        </p:tgtEl>
                                        <p:attrNameLst>
                                          <p:attrName>style.visibility</p:attrName>
                                        </p:attrNameLst>
                                      </p:cBhvr>
                                      <p:to>
                                        <p:strVal val="visible"/>
                                      </p:to>
                                    </p:set>
                                    <p:animEffect transition="in" filter="wipe(down)">
                                      <p:cBhvr>
                                        <p:cTn id="37" dur="500"/>
                                        <p:tgtEl>
                                          <p:spTgt spid="3379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3794">
                                            <p:txEl>
                                              <p:pRg st="7" end="7"/>
                                            </p:txEl>
                                          </p:spTgt>
                                        </p:tgtEl>
                                        <p:attrNameLst>
                                          <p:attrName>style.visibility</p:attrName>
                                        </p:attrNameLst>
                                      </p:cBhvr>
                                      <p:to>
                                        <p:strVal val="visible"/>
                                      </p:to>
                                    </p:set>
                                    <p:animEffect transition="in" filter="wipe(down)">
                                      <p:cBhvr>
                                        <p:cTn id="42" dur="500"/>
                                        <p:tgtEl>
                                          <p:spTgt spid="3379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3794">
                                            <p:txEl>
                                              <p:pRg st="9" end="9"/>
                                            </p:txEl>
                                          </p:spTgt>
                                        </p:tgtEl>
                                        <p:attrNameLst>
                                          <p:attrName>style.visibility</p:attrName>
                                        </p:attrNameLst>
                                      </p:cBhvr>
                                      <p:to>
                                        <p:strVal val="visible"/>
                                      </p:to>
                                    </p:set>
                                    <p:animEffect transition="in" filter="wipe(down)">
                                      <p:cBhvr>
                                        <p:cTn id="47" dur="500"/>
                                        <p:tgtEl>
                                          <p:spTgt spid="337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503238" y="530225"/>
            <a:ext cx="8183562" cy="6067425"/>
          </a:xfrm>
        </p:spPr>
        <p:txBody>
          <a:bodyPr/>
          <a:lstStyle/>
          <a:p>
            <a:pPr marL="0" indent="0">
              <a:buFont typeface="Wingdings 2" pitchFamily="18" charset="2"/>
              <a:buNone/>
            </a:pPr>
            <a:r>
              <a:rPr lang="en-US" sz="2400" smtClean="0">
                <a:solidFill>
                  <a:schemeClr val="bg1"/>
                </a:solidFill>
              </a:rPr>
              <a:t>13. </a:t>
            </a:r>
            <a:r>
              <a:rPr lang="en-US" sz="2400" b="1" smtClean="0">
                <a:solidFill>
                  <a:schemeClr val="bg1"/>
                </a:solidFill>
              </a:rPr>
              <a:t>Statements:</a:t>
            </a:r>
          </a:p>
          <a:p>
            <a:pPr marL="0" indent="0">
              <a:buFont typeface="Wingdings 2" pitchFamily="18" charset="2"/>
              <a:buNone/>
            </a:pPr>
            <a:r>
              <a:rPr lang="en-US" sz="2400" smtClean="0">
                <a:solidFill>
                  <a:schemeClr val="bg1"/>
                </a:solidFill>
              </a:rPr>
              <a:t>All dogs are brown.</a:t>
            </a:r>
          </a:p>
          <a:p>
            <a:pPr marL="0" indent="0">
              <a:buFont typeface="Wingdings 2" pitchFamily="18" charset="2"/>
              <a:buNone/>
            </a:pPr>
            <a:r>
              <a:rPr lang="en-US" sz="2400" smtClean="0">
                <a:solidFill>
                  <a:schemeClr val="bg1"/>
                </a:solidFill>
              </a:rPr>
              <a:t>All pit bulls are brown.</a:t>
            </a:r>
          </a:p>
          <a:p>
            <a:pPr marL="0" indent="0">
              <a:buFont typeface="Wingdings 2" pitchFamily="18" charset="2"/>
              <a:buNone/>
            </a:pPr>
            <a:r>
              <a:rPr lang="en-US" sz="2400" b="1" smtClean="0">
                <a:solidFill>
                  <a:schemeClr val="bg1"/>
                </a:solidFill>
              </a:rPr>
              <a:t>Conclusions:</a:t>
            </a:r>
            <a:endParaRPr lang="en-US" sz="2400" smtClean="0">
              <a:solidFill>
                <a:schemeClr val="bg1"/>
              </a:solidFill>
            </a:endParaRPr>
          </a:p>
          <a:p>
            <a:pPr marL="0" indent="0">
              <a:buFont typeface="Wingdings 2" pitchFamily="18" charset="2"/>
              <a:buNone/>
            </a:pPr>
            <a:r>
              <a:rPr lang="en-US" sz="2400" smtClean="0">
                <a:solidFill>
                  <a:schemeClr val="bg1"/>
                </a:solidFill>
              </a:rPr>
              <a:t>A. Some pit bulls are dogs</a:t>
            </a:r>
          </a:p>
          <a:p>
            <a:pPr marL="0" indent="0">
              <a:buFont typeface="Wingdings 2" pitchFamily="18" charset="2"/>
              <a:buNone/>
            </a:pPr>
            <a:r>
              <a:rPr lang="en-US" sz="2400" smtClean="0">
                <a:solidFill>
                  <a:schemeClr val="bg1"/>
                </a:solidFill>
              </a:rPr>
              <a:t>B. Some pit bulls are not dogs</a:t>
            </a:r>
          </a:p>
          <a:p>
            <a:pPr marL="0" indent="0">
              <a:buFont typeface="Wingdings 2" pitchFamily="18" charset="2"/>
              <a:buNone/>
            </a:pPr>
            <a:r>
              <a:rPr lang="en-US" sz="2400" smtClean="0">
                <a:solidFill>
                  <a:schemeClr val="bg1"/>
                </a:solidFill>
              </a:rPr>
              <a:t>C. All pit bulls are dogs</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D</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wipe(down)">
                                      <p:cBhvr>
                                        <p:cTn id="7" dur="500"/>
                                        <p:tgtEl>
                                          <p:spTgt spid="348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wipe(down)">
                                      <p:cBhvr>
                                        <p:cTn id="12" dur="500"/>
                                        <p:tgtEl>
                                          <p:spTgt spid="348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818">
                                            <p:txEl>
                                              <p:pRg st="2" end="2"/>
                                            </p:txEl>
                                          </p:spTgt>
                                        </p:tgtEl>
                                        <p:attrNameLst>
                                          <p:attrName>style.visibility</p:attrName>
                                        </p:attrNameLst>
                                      </p:cBhvr>
                                      <p:to>
                                        <p:strVal val="visible"/>
                                      </p:to>
                                    </p:set>
                                    <p:animEffect transition="in" filter="wipe(down)">
                                      <p:cBhvr>
                                        <p:cTn id="17" dur="500"/>
                                        <p:tgtEl>
                                          <p:spTgt spid="348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818">
                                            <p:txEl>
                                              <p:pRg st="3" end="3"/>
                                            </p:txEl>
                                          </p:spTgt>
                                        </p:tgtEl>
                                        <p:attrNameLst>
                                          <p:attrName>style.visibility</p:attrName>
                                        </p:attrNameLst>
                                      </p:cBhvr>
                                      <p:to>
                                        <p:strVal val="visible"/>
                                      </p:to>
                                    </p:set>
                                    <p:animEffect transition="in" filter="wipe(down)">
                                      <p:cBhvr>
                                        <p:cTn id="22" dur="500"/>
                                        <p:tgtEl>
                                          <p:spTgt spid="3481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818">
                                            <p:txEl>
                                              <p:pRg st="4" end="4"/>
                                            </p:txEl>
                                          </p:spTgt>
                                        </p:tgtEl>
                                        <p:attrNameLst>
                                          <p:attrName>style.visibility</p:attrName>
                                        </p:attrNameLst>
                                      </p:cBhvr>
                                      <p:to>
                                        <p:strVal val="visible"/>
                                      </p:to>
                                    </p:set>
                                    <p:animEffect transition="in" filter="wipe(down)">
                                      <p:cBhvr>
                                        <p:cTn id="27" dur="500"/>
                                        <p:tgtEl>
                                          <p:spTgt spid="3481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818">
                                            <p:txEl>
                                              <p:pRg st="5" end="5"/>
                                            </p:txEl>
                                          </p:spTgt>
                                        </p:tgtEl>
                                        <p:attrNameLst>
                                          <p:attrName>style.visibility</p:attrName>
                                        </p:attrNameLst>
                                      </p:cBhvr>
                                      <p:to>
                                        <p:strVal val="visible"/>
                                      </p:to>
                                    </p:set>
                                    <p:animEffect transition="in" filter="wipe(down)">
                                      <p:cBhvr>
                                        <p:cTn id="32" dur="500"/>
                                        <p:tgtEl>
                                          <p:spTgt spid="3481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4818">
                                            <p:txEl>
                                              <p:pRg st="6" end="6"/>
                                            </p:txEl>
                                          </p:spTgt>
                                        </p:tgtEl>
                                        <p:attrNameLst>
                                          <p:attrName>style.visibility</p:attrName>
                                        </p:attrNameLst>
                                      </p:cBhvr>
                                      <p:to>
                                        <p:strVal val="visible"/>
                                      </p:to>
                                    </p:set>
                                    <p:animEffect transition="in" filter="wipe(down)">
                                      <p:cBhvr>
                                        <p:cTn id="37" dur="500"/>
                                        <p:tgtEl>
                                          <p:spTgt spid="3481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818">
                                            <p:txEl>
                                              <p:pRg st="7" end="7"/>
                                            </p:txEl>
                                          </p:spTgt>
                                        </p:tgtEl>
                                        <p:attrNameLst>
                                          <p:attrName>style.visibility</p:attrName>
                                        </p:attrNameLst>
                                      </p:cBhvr>
                                      <p:to>
                                        <p:strVal val="visible"/>
                                      </p:to>
                                    </p:set>
                                    <p:animEffect transition="in" filter="wipe(down)">
                                      <p:cBhvr>
                                        <p:cTn id="42" dur="500"/>
                                        <p:tgtEl>
                                          <p:spTgt spid="3481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818">
                                            <p:txEl>
                                              <p:pRg st="9" end="9"/>
                                            </p:txEl>
                                          </p:spTgt>
                                        </p:tgtEl>
                                        <p:attrNameLst>
                                          <p:attrName>style.visibility</p:attrName>
                                        </p:attrNameLst>
                                      </p:cBhvr>
                                      <p:to>
                                        <p:strVal val="visible"/>
                                      </p:to>
                                    </p:set>
                                    <p:animEffect transition="in" filter="wipe(down)">
                                      <p:cBhvr>
                                        <p:cTn id="47" dur="500"/>
                                        <p:tgtEl>
                                          <p:spTgt spid="348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03238" y="530225"/>
            <a:ext cx="8183562" cy="5994400"/>
          </a:xfrm>
        </p:spPr>
        <p:txBody>
          <a:bodyPr/>
          <a:lstStyle/>
          <a:p>
            <a:pPr marL="0" indent="0">
              <a:buFont typeface="Wingdings 2" pitchFamily="18" charset="2"/>
              <a:buNone/>
            </a:pPr>
            <a:r>
              <a:rPr lang="en-US" sz="2400" smtClean="0">
                <a:solidFill>
                  <a:schemeClr val="bg1"/>
                </a:solidFill>
              </a:rPr>
              <a:t>14.</a:t>
            </a:r>
            <a:r>
              <a:rPr lang="en-US" sz="2400" b="1" smtClean="0">
                <a:solidFill>
                  <a:schemeClr val="bg1"/>
                </a:solidFill>
              </a:rPr>
              <a:t> Statements:</a:t>
            </a:r>
          </a:p>
          <a:p>
            <a:pPr marL="0" indent="0">
              <a:buFont typeface="Wingdings 2" pitchFamily="18" charset="2"/>
              <a:buNone/>
            </a:pPr>
            <a:r>
              <a:rPr lang="en-US" sz="2400" smtClean="0">
                <a:solidFill>
                  <a:schemeClr val="bg1"/>
                </a:solidFill>
              </a:rPr>
              <a:t>Some books are no reference books.</a:t>
            </a:r>
          </a:p>
          <a:p>
            <a:pPr marL="0" indent="0">
              <a:buFont typeface="Wingdings 2" pitchFamily="18" charset="2"/>
              <a:buNone/>
            </a:pPr>
            <a:r>
              <a:rPr lang="en-US" sz="2400" smtClean="0">
                <a:solidFill>
                  <a:schemeClr val="bg1"/>
                </a:solidFill>
              </a:rPr>
              <a:t>All books are encyclopedias.</a:t>
            </a:r>
          </a:p>
          <a:p>
            <a:pPr marL="0" indent="0">
              <a:buFont typeface="Wingdings 2" pitchFamily="18" charset="2"/>
              <a:buNone/>
            </a:pPr>
            <a:r>
              <a:rPr lang="en-US" sz="2400" b="1" smtClean="0">
                <a:solidFill>
                  <a:schemeClr val="bg1"/>
                </a:solidFill>
              </a:rPr>
              <a:t>Conclusions:</a:t>
            </a:r>
            <a:endParaRPr lang="en-US" sz="2400" smtClean="0">
              <a:solidFill>
                <a:schemeClr val="bg1"/>
              </a:solidFill>
            </a:endParaRPr>
          </a:p>
          <a:p>
            <a:pPr marL="0" indent="0">
              <a:buFont typeface="Wingdings 2" pitchFamily="18" charset="2"/>
              <a:buNone/>
            </a:pPr>
            <a:r>
              <a:rPr lang="en-US" sz="2400" smtClean="0">
                <a:solidFill>
                  <a:schemeClr val="bg1"/>
                </a:solidFill>
              </a:rPr>
              <a:t>A. Some reference books are not encyclopedias </a:t>
            </a:r>
          </a:p>
          <a:p>
            <a:pPr marL="0" indent="0">
              <a:buFont typeface="Wingdings 2" pitchFamily="18" charset="2"/>
              <a:buNone/>
            </a:pPr>
            <a:r>
              <a:rPr lang="en-US" sz="2400" smtClean="0">
                <a:solidFill>
                  <a:schemeClr val="bg1"/>
                </a:solidFill>
              </a:rPr>
              <a:t>B. No reference books are encyclopedias</a:t>
            </a:r>
          </a:p>
          <a:p>
            <a:pPr marL="0" indent="0">
              <a:buFont typeface="Wingdings 2" pitchFamily="18" charset="2"/>
              <a:buNone/>
            </a:pPr>
            <a:r>
              <a:rPr lang="en-US" sz="2400" smtClean="0">
                <a:solidFill>
                  <a:schemeClr val="bg1"/>
                </a:solidFill>
              </a:rPr>
              <a:t>C. All reference books are encyclopedias</a:t>
            </a:r>
          </a:p>
          <a:p>
            <a:pPr marL="0" indent="0">
              <a:buFont typeface="Wingdings 2" pitchFamily="18" charset="2"/>
              <a:buNone/>
            </a:pPr>
            <a:r>
              <a:rPr lang="en-US" sz="2400" smtClean="0">
                <a:solidFill>
                  <a:schemeClr val="bg1"/>
                </a:solidFill>
              </a:rPr>
              <a:t>D. None of the above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A</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842">
                                            <p:txEl>
                                              <p:pRg st="0" end="0"/>
                                            </p:txEl>
                                          </p:spTgt>
                                        </p:tgtEl>
                                        <p:attrNameLst>
                                          <p:attrName>style.visibility</p:attrName>
                                        </p:attrNameLst>
                                      </p:cBhvr>
                                      <p:to>
                                        <p:strVal val="visible"/>
                                      </p:to>
                                    </p:set>
                                    <p:animEffect transition="in" filter="wipe(down)">
                                      <p:cBhvr>
                                        <p:cTn id="7" dur="500"/>
                                        <p:tgtEl>
                                          <p:spTgt spid="358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842">
                                            <p:txEl>
                                              <p:pRg st="1" end="1"/>
                                            </p:txEl>
                                          </p:spTgt>
                                        </p:tgtEl>
                                        <p:attrNameLst>
                                          <p:attrName>style.visibility</p:attrName>
                                        </p:attrNameLst>
                                      </p:cBhvr>
                                      <p:to>
                                        <p:strVal val="visible"/>
                                      </p:to>
                                    </p:set>
                                    <p:animEffect transition="in" filter="wipe(down)">
                                      <p:cBhvr>
                                        <p:cTn id="12" dur="500"/>
                                        <p:tgtEl>
                                          <p:spTgt spid="358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5842">
                                            <p:txEl>
                                              <p:pRg st="2" end="2"/>
                                            </p:txEl>
                                          </p:spTgt>
                                        </p:tgtEl>
                                        <p:attrNameLst>
                                          <p:attrName>style.visibility</p:attrName>
                                        </p:attrNameLst>
                                      </p:cBhvr>
                                      <p:to>
                                        <p:strVal val="visible"/>
                                      </p:to>
                                    </p:set>
                                    <p:animEffect transition="in" filter="wipe(down)">
                                      <p:cBhvr>
                                        <p:cTn id="17" dur="500"/>
                                        <p:tgtEl>
                                          <p:spTgt spid="358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5842">
                                            <p:txEl>
                                              <p:pRg st="3" end="3"/>
                                            </p:txEl>
                                          </p:spTgt>
                                        </p:tgtEl>
                                        <p:attrNameLst>
                                          <p:attrName>style.visibility</p:attrName>
                                        </p:attrNameLst>
                                      </p:cBhvr>
                                      <p:to>
                                        <p:strVal val="visible"/>
                                      </p:to>
                                    </p:set>
                                    <p:animEffect transition="in" filter="wipe(down)">
                                      <p:cBhvr>
                                        <p:cTn id="22" dur="500"/>
                                        <p:tgtEl>
                                          <p:spTgt spid="358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5842">
                                            <p:txEl>
                                              <p:pRg st="4" end="4"/>
                                            </p:txEl>
                                          </p:spTgt>
                                        </p:tgtEl>
                                        <p:attrNameLst>
                                          <p:attrName>style.visibility</p:attrName>
                                        </p:attrNameLst>
                                      </p:cBhvr>
                                      <p:to>
                                        <p:strVal val="visible"/>
                                      </p:to>
                                    </p:set>
                                    <p:animEffect transition="in" filter="wipe(down)">
                                      <p:cBhvr>
                                        <p:cTn id="27" dur="500"/>
                                        <p:tgtEl>
                                          <p:spTgt spid="358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842">
                                            <p:txEl>
                                              <p:pRg st="5" end="5"/>
                                            </p:txEl>
                                          </p:spTgt>
                                        </p:tgtEl>
                                        <p:attrNameLst>
                                          <p:attrName>style.visibility</p:attrName>
                                        </p:attrNameLst>
                                      </p:cBhvr>
                                      <p:to>
                                        <p:strVal val="visible"/>
                                      </p:to>
                                    </p:set>
                                    <p:animEffect transition="in" filter="wipe(down)">
                                      <p:cBhvr>
                                        <p:cTn id="32" dur="500"/>
                                        <p:tgtEl>
                                          <p:spTgt spid="3584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5842">
                                            <p:txEl>
                                              <p:pRg st="6" end="6"/>
                                            </p:txEl>
                                          </p:spTgt>
                                        </p:tgtEl>
                                        <p:attrNameLst>
                                          <p:attrName>style.visibility</p:attrName>
                                        </p:attrNameLst>
                                      </p:cBhvr>
                                      <p:to>
                                        <p:strVal val="visible"/>
                                      </p:to>
                                    </p:set>
                                    <p:animEffect transition="in" filter="wipe(down)">
                                      <p:cBhvr>
                                        <p:cTn id="37" dur="500"/>
                                        <p:tgtEl>
                                          <p:spTgt spid="3584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5842">
                                            <p:txEl>
                                              <p:pRg st="7" end="7"/>
                                            </p:txEl>
                                          </p:spTgt>
                                        </p:tgtEl>
                                        <p:attrNameLst>
                                          <p:attrName>style.visibility</p:attrName>
                                        </p:attrNameLst>
                                      </p:cBhvr>
                                      <p:to>
                                        <p:strVal val="visible"/>
                                      </p:to>
                                    </p:set>
                                    <p:animEffect transition="in" filter="wipe(down)">
                                      <p:cBhvr>
                                        <p:cTn id="42" dur="500"/>
                                        <p:tgtEl>
                                          <p:spTgt spid="3584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5842">
                                            <p:txEl>
                                              <p:pRg st="9" end="9"/>
                                            </p:txEl>
                                          </p:spTgt>
                                        </p:tgtEl>
                                        <p:attrNameLst>
                                          <p:attrName>style.visibility</p:attrName>
                                        </p:attrNameLst>
                                      </p:cBhvr>
                                      <p:to>
                                        <p:strVal val="visible"/>
                                      </p:to>
                                    </p:set>
                                    <p:animEffect transition="in" filter="wipe(down)">
                                      <p:cBhvr>
                                        <p:cTn id="47" dur="500"/>
                                        <p:tgtEl>
                                          <p:spTgt spid="3584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a:xfrm>
            <a:off x="503238" y="530225"/>
            <a:ext cx="8183562" cy="5613400"/>
          </a:xfrm>
        </p:spPr>
        <p:txBody>
          <a:bodyPr/>
          <a:lstStyle/>
          <a:p>
            <a:pPr algn="just">
              <a:buFont typeface="Wingdings 2" pitchFamily="18" charset="2"/>
              <a:buNone/>
            </a:pPr>
            <a:r>
              <a:rPr lang="en-US" sz="2400" smtClean="0">
                <a:solidFill>
                  <a:schemeClr val="bg1"/>
                </a:solidFill>
              </a:rPr>
              <a:t>15.</a:t>
            </a:r>
            <a:r>
              <a:rPr lang="en-US" sz="2400" b="1" smtClean="0">
                <a:solidFill>
                  <a:srgbClr val="000000"/>
                </a:solidFill>
                <a:latin typeface="Lucida Sans" pitchFamily="34" charset="0"/>
              </a:rPr>
              <a:t> Statements:</a:t>
            </a:r>
          </a:p>
          <a:p>
            <a:pPr algn="just">
              <a:buFont typeface="Wingdings 2" pitchFamily="18" charset="2"/>
              <a:buNone/>
            </a:pPr>
            <a:r>
              <a:rPr lang="en-US" sz="2400" b="1" smtClean="0">
                <a:solidFill>
                  <a:srgbClr val="000000"/>
                </a:solidFill>
                <a:latin typeface="Lucida Sans" pitchFamily="34" charset="0"/>
              </a:rPr>
              <a:t>   </a:t>
            </a:r>
            <a:r>
              <a:rPr lang="en-US" sz="2400" smtClean="0">
                <a:solidFill>
                  <a:srgbClr val="000000"/>
                </a:solidFill>
                <a:latin typeface="Lucida Sans" pitchFamily="34" charset="0"/>
              </a:rPr>
              <a:t>Some vans are cars. </a:t>
            </a:r>
          </a:p>
          <a:p>
            <a:pPr algn="just">
              <a:buFont typeface="Wingdings 2" pitchFamily="18" charset="2"/>
              <a:buNone/>
            </a:pPr>
            <a:r>
              <a:rPr lang="en-US" sz="2400" smtClean="0">
                <a:solidFill>
                  <a:srgbClr val="000000"/>
                </a:solidFill>
                <a:latin typeface="Lucida Sans" pitchFamily="34" charset="0"/>
              </a:rPr>
              <a:t>   Some cars are roads.</a:t>
            </a:r>
          </a:p>
          <a:p>
            <a:pPr algn="just">
              <a:buFont typeface="Wingdings 2" pitchFamily="18" charset="2"/>
              <a:buNone/>
            </a:pPr>
            <a:r>
              <a:rPr lang="en-US" sz="2400" b="1" smtClean="0">
                <a:solidFill>
                  <a:srgbClr val="000000"/>
                </a:solidFill>
                <a:latin typeface="Lucida Sans" pitchFamily="34" charset="0"/>
              </a:rPr>
              <a:t>  Conclusions: </a:t>
            </a:r>
          </a:p>
          <a:p>
            <a:pPr algn="just">
              <a:buFont typeface="Wingdings 2" pitchFamily="18" charset="2"/>
              <a:buNone/>
            </a:pPr>
            <a:r>
              <a:rPr lang="en-US" sz="2400" smtClean="0">
                <a:solidFill>
                  <a:srgbClr val="000000"/>
                </a:solidFill>
                <a:latin typeface="Lucida Sans" pitchFamily="34" charset="0"/>
              </a:rPr>
              <a:t>  I. Some roads are vans. </a:t>
            </a:r>
          </a:p>
          <a:p>
            <a:pPr algn="just">
              <a:buFont typeface="Wingdings 2" pitchFamily="18" charset="2"/>
              <a:buNone/>
            </a:pPr>
            <a:r>
              <a:rPr lang="en-US" sz="2400" smtClean="0">
                <a:solidFill>
                  <a:srgbClr val="000000"/>
                </a:solidFill>
                <a:latin typeface="Lucida Sans" pitchFamily="34" charset="0"/>
              </a:rPr>
              <a:t>  II . Some cars are vans. </a:t>
            </a:r>
          </a:p>
          <a:p>
            <a:pPr algn="just">
              <a:buFont typeface="Wingdings 2" pitchFamily="18" charset="2"/>
              <a:buNone/>
            </a:pPr>
            <a:r>
              <a:rPr lang="en-US" sz="2400" smtClean="0">
                <a:solidFill>
                  <a:srgbClr val="000000"/>
                </a:solidFill>
                <a:latin typeface="Lucida Sans" pitchFamily="34" charset="0"/>
              </a:rPr>
              <a:t>  III. No van is road. </a:t>
            </a:r>
          </a:p>
          <a:p>
            <a:pPr algn="just">
              <a:buFont typeface="Wingdings 2" pitchFamily="18" charset="2"/>
              <a:buNone/>
            </a:pPr>
            <a:r>
              <a:rPr lang="en-US" sz="2400" smtClean="0">
                <a:solidFill>
                  <a:srgbClr val="000000"/>
                </a:solidFill>
                <a:latin typeface="Lucida Sans" pitchFamily="34" charset="0"/>
              </a:rPr>
              <a:t>  IV. Some roads are cars. </a:t>
            </a:r>
          </a:p>
          <a:p>
            <a:pPr algn="just"/>
            <a:endParaRPr lang="en-US" sz="2400" smtClean="0">
              <a:solidFill>
                <a:srgbClr val="000000"/>
              </a:solidFill>
              <a:latin typeface="Lucida Sans" pitchFamily="34" charset="0"/>
            </a:endParaRPr>
          </a:p>
          <a:p>
            <a:pPr algn="just">
              <a:buFont typeface="Wingdings 2" pitchFamily="18" charset="2"/>
              <a:buNone/>
            </a:pPr>
            <a:r>
              <a:rPr lang="en-US" sz="2400" smtClean="0">
                <a:solidFill>
                  <a:srgbClr val="000000"/>
                </a:solidFill>
                <a:latin typeface="Lucida Sans" pitchFamily="34" charset="0"/>
              </a:rPr>
              <a:t>  (a) Only II and III follow</a:t>
            </a:r>
          </a:p>
          <a:p>
            <a:pPr algn="just">
              <a:buFont typeface="Wingdings 2" pitchFamily="18" charset="2"/>
              <a:buNone/>
            </a:pPr>
            <a:r>
              <a:rPr lang="en-US" sz="2400" smtClean="0">
                <a:solidFill>
                  <a:srgbClr val="000000"/>
                </a:solidFill>
                <a:latin typeface="Lucida Sans" pitchFamily="34" charset="0"/>
              </a:rPr>
              <a:t>  (b) Only I and IV follow </a:t>
            </a:r>
          </a:p>
          <a:p>
            <a:pPr algn="just">
              <a:buFont typeface="Wingdings 2" pitchFamily="18" charset="2"/>
              <a:buNone/>
            </a:pPr>
            <a:r>
              <a:rPr lang="en-US" sz="2400" smtClean="0">
                <a:solidFill>
                  <a:srgbClr val="000000"/>
                </a:solidFill>
                <a:latin typeface="Lucida Sans" pitchFamily="34" charset="0"/>
              </a:rPr>
              <a:t>  (c) Only II and IV follow</a:t>
            </a:r>
          </a:p>
          <a:p>
            <a:pPr algn="just">
              <a:buFont typeface="Wingdings 2" pitchFamily="18" charset="2"/>
              <a:buNone/>
            </a:pPr>
            <a:r>
              <a:rPr lang="en-US" sz="2400" smtClean="0">
                <a:solidFill>
                  <a:srgbClr val="000000"/>
                </a:solidFill>
                <a:latin typeface="Lucida Sans" pitchFamily="34" charset="0"/>
              </a:rPr>
              <a:t>  (d) None of these </a:t>
            </a:r>
          </a:p>
          <a:p>
            <a:pPr algn="just">
              <a:buFont typeface="Wingdings 2" pitchFamily="18" charset="2"/>
              <a:buNone/>
            </a:pPr>
            <a:r>
              <a:rPr lang="en-US" sz="2400" smtClean="0">
                <a:solidFill>
                  <a:srgbClr val="000000"/>
                </a:solidFill>
                <a:latin typeface="Lucida Sans" pitchFamily="34" charset="0"/>
              </a:rPr>
              <a:t>Ans: C</a:t>
            </a: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animEffect transition="in" filter="wipe(down)">
                                      <p:cBhvr>
                                        <p:cTn id="7" dur="500"/>
                                        <p:tgtEl>
                                          <p:spTgt spid="368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866">
                                            <p:txEl>
                                              <p:pRg st="1" end="1"/>
                                            </p:txEl>
                                          </p:spTgt>
                                        </p:tgtEl>
                                        <p:attrNameLst>
                                          <p:attrName>style.visibility</p:attrName>
                                        </p:attrNameLst>
                                      </p:cBhvr>
                                      <p:to>
                                        <p:strVal val="visible"/>
                                      </p:to>
                                    </p:set>
                                    <p:animEffect transition="in" filter="wipe(down)">
                                      <p:cBhvr>
                                        <p:cTn id="12" dur="500"/>
                                        <p:tgtEl>
                                          <p:spTgt spid="368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866">
                                            <p:txEl>
                                              <p:pRg st="2" end="2"/>
                                            </p:txEl>
                                          </p:spTgt>
                                        </p:tgtEl>
                                        <p:attrNameLst>
                                          <p:attrName>style.visibility</p:attrName>
                                        </p:attrNameLst>
                                      </p:cBhvr>
                                      <p:to>
                                        <p:strVal val="visible"/>
                                      </p:to>
                                    </p:set>
                                    <p:animEffect transition="in" filter="wipe(down)">
                                      <p:cBhvr>
                                        <p:cTn id="17" dur="500"/>
                                        <p:tgtEl>
                                          <p:spTgt spid="368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6866">
                                            <p:txEl>
                                              <p:pRg st="3" end="3"/>
                                            </p:txEl>
                                          </p:spTgt>
                                        </p:tgtEl>
                                        <p:attrNameLst>
                                          <p:attrName>style.visibility</p:attrName>
                                        </p:attrNameLst>
                                      </p:cBhvr>
                                      <p:to>
                                        <p:strVal val="visible"/>
                                      </p:to>
                                    </p:set>
                                    <p:animEffect transition="in" filter="wipe(down)">
                                      <p:cBhvr>
                                        <p:cTn id="22" dur="500"/>
                                        <p:tgtEl>
                                          <p:spTgt spid="368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6866">
                                            <p:txEl>
                                              <p:pRg st="4" end="4"/>
                                            </p:txEl>
                                          </p:spTgt>
                                        </p:tgtEl>
                                        <p:attrNameLst>
                                          <p:attrName>style.visibility</p:attrName>
                                        </p:attrNameLst>
                                      </p:cBhvr>
                                      <p:to>
                                        <p:strVal val="visible"/>
                                      </p:to>
                                    </p:set>
                                    <p:animEffect transition="in" filter="wipe(down)">
                                      <p:cBhvr>
                                        <p:cTn id="27" dur="500"/>
                                        <p:tgtEl>
                                          <p:spTgt spid="368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6866">
                                            <p:txEl>
                                              <p:pRg st="5" end="5"/>
                                            </p:txEl>
                                          </p:spTgt>
                                        </p:tgtEl>
                                        <p:attrNameLst>
                                          <p:attrName>style.visibility</p:attrName>
                                        </p:attrNameLst>
                                      </p:cBhvr>
                                      <p:to>
                                        <p:strVal val="visible"/>
                                      </p:to>
                                    </p:set>
                                    <p:animEffect transition="in" filter="wipe(down)">
                                      <p:cBhvr>
                                        <p:cTn id="32" dur="500"/>
                                        <p:tgtEl>
                                          <p:spTgt spid="368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6866">
                                            <p:txEl>
                                              <p:pRg st="6" end="6"/>
                                            </p:txEl>
                                          </p:spTgt>
                                        </p:tgtEl>
                                        <p:attrNameLst>
                                          <p:attrName>style.visibility</p:attrName>
                                        </p:attrNameLst>
                                      </p:cBhvr>
                                      <p:to>
                                        <p:strVal val="visible"/>
                                      </p:to>
                                    </p:set>
                                    <p:animEffect transition="in" filter="wipe(down)">
                                      <p:cBhvr>
                                        <p:cTn id="37" dur="500"/>
                                        <p:tgtEl>
                                          <p:spTgt spid="368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6866">
                                            <p:txEl>
                                              <p:pRg st="7" end="7"/>
                                            </p:txEl>
                                          </p:spTgt>
                                        </p:tgtEl>
                                        <p:attrNameLst>
                                          <p:attrName>style.visibility</p:attrName>
                                        </p:attrNameLst>
                                      </p:cBhvr>
                                      <p:to>
                                        <p:strVal val="visible"/>
                                      </p:to>
                                    </p:set>
                                    <p:animEffect transition="in" filter="wipe(down)">
                                      <p:cBhvr>
                                        <p:cTn id="42" dur="500"/>
                                        <p:tgtEl>
                                          <p:spTgt spid="3686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866">
                                            <p:txEl>
                                              <p:pRg st="9" end="9"/>
                                            </p:txEl>
                                          </p:spTgt>
                                        </p:tgtEl>
                                        <p:attrNameLst>
                                          <p:attrName>style.visibility</p:attrName>
                                        </p:attrNameLst>
                                      </p:cBhvr>
                                      <p:to>
                                        <p:strVal val="visible"/>
                                      </p:to>
                                    </p:set>
                                    <p:animEffect transition="in" filter="wipe(down)">
                                      <p:cBhvr>
                                        <p:cTn id="47" dur="500"/>
                                        <p:tgtEl>
                                          <p:spTgt spid="36866">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6866">
                                            <p:txEl>
                                              <p:pRg st="10" end="10"/>
                                            </p:txEl>
                                          </p:spTgt>
                                        </p:tgtEl>
                                        <p:attrNameLst>
                                          <p:attrName>style.visibility</p:attrName>
                                        </p:attrNameLst>
                                      </p:cBhvr>
                                      <p:to>
                                        <p:strVal val="visible"/>
                                      </p:to>
                                    </p:set>
                                    <p:animEffect transition="in" filter="wipe(down)">
                                      <p:cBhvr>
                                        <p:cTn id="52" dur="500"/>
                                        <p:tgtEl>
                                          <p:spTgt spid="36866">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6866">
                                            <p:txEl>
                                              <p:pRg st="11" end="11"/>
                                            </p:txEl>
                                          </p:spTgt>
                                        </p:tgtEl>
                                        <p:attrNameLst>
                                          <p:attrName>style.visibility</p:attrName>
                                        </p:attrNameLst>
                                      </p:cBhvr>
                                      <p:to>
                                        <p:strVal val="visible"/>
                                      </p:to>
                                    </p:set>
                                    <p:animEffect transition="in" filter="wipe(down)">
                                      <p:cBhvr>
                                        <p:cTn id="57" dur="500"/>
                                        <p:tgtEl>
                                          <p:spTgt spid="36866">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6866">
                                            <p:txEl>
                                              <p:pRg st="12" end="12"/>
                                            </p:txEl>
                                          </p:spTgt>
                                        </p:tgtEl>
                                        <p:attrNameLst>
                                          <p:attrName>style.visibility</p:attrName>
                                        </p:attrNameLst>
                                      </p:cBhvr>
                                      <p:to>
                                        <p:strVal val="visible"/>
                                      </p:to>
                                    </p:set>
                                    <p:animEffect transition="in" filter="wipe(down)">
                                      <p:cBhvr>
                                        <p:cTn id="62" dur="500"/>
                                        <p:tgtEl>
                                          <p:spTgt spid="36866">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6866">
                                            <p:txEl>
                                              <p:pRg st="13" end="13"/>
                                            </p:txEl>
                                          </p:spTgt>
                                        </p:tgtEl>
                                        <p:attrNameLst>
                                          <p:attrName>style.visibility</p:attrName>
                                        </p:attrNameLst>
                                      </p:cBhvr>
                                      <p:to>
                                        <p:strVal val="visible"/>
                                      </p:to>
                                    </p:set>
                                    <p:animEffect transition="in" filter="wipe(down)">
                                      <p:cBhvr>
                                        <p:cTn id="67" dur="500"/>
                                        <p:tgtEl>
                                          <p:spTgt spid="3686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503238" y="530225"/>
            <a:ext cx="8183562" cy="5899150"/>
          </a:xfrm>
        </p:spPr>
        <p:txBody>
          <a:bodyPr/>
          <a:lstStyle/>
          <a:p>
            <a:pPr algn="just">
              <a:buFont typeface="Wingdings 2" pitchFamily="18" charset="2"/>
              <a:buNone/>
            </a:pPr>
            <a:r>
              <a:rPr lang="en-US" sz="2400" smtClean="0">
                <a:solidFill>
                  <a:schemeClr val="bg1"/>
                </a:solidFill>
              </a:rPr>
              <a:t>16.</a:t>
            </a:r>
            <a:r>
              <a:rPr lang="en-US" sz="2400" b="1" smtClean="0">
                <a:solidFill>
                  <a:srgbClr val="000000"/>
                </a:solidFill>
                <a:latin typeface="Lucida Sans" pitchFamily="34" charset="0"/>
              </a:rPr>
              <a:t> Statements: </a:t>
            </a:r>
          </a:p>
          <a:p>
            <a:pPr algn="just">
              <a:buFont typeface="Wingdings 2" pitchFamily="18" charset="2"/>
              <a:buNone/>
            </a:pPr>
            <a:r>
              <a:rPr lang="en-US" sz="2400" b="1" smtClean="0">
                <a:solidFill>
                  <a:srgbClr val="000000"/>
                </a:solidFill>
                <a:latin typeface="Lucida Sans" pitchFamily="34" charset="0"/>
              </a:rPr>
              <a:t>   </a:t>
            </a:r>
            <a:r>
              <a:rPr lang="en-US" sz="2400" smtClean="0">
                <a:solidFill>
                  <a:srgbClr val="000000"/>
                </a:solidFill>
                <a:latin typeface="Lucida Sans" pitchFamily="34" charset="0"/>
              </a:rPr>
              <a:t>All outlaws are meek. </a:t>
            </a:r>
          </a:p>
          <a:p>
            <a:pPr algn="just">
              <a:buFont typeface="Wingdings 2" pitchFamily="18" charset="2"/>
              <a:buNone/>
            </a:pPr>
            <a:r>
              <a:rPr lang="en-US" sz="2400" smtClean="0">
                <a:solidFill>
                  <a:srgbClr val="000000"/>
                </a:solidFill>
                <a:latin typeface="Lucida Sans" pitchFamily="34" charset="0"/>
              </a:rPr>
              <a:t>   Some meek (men) are clever. </a:t>
            </a:r>
          </a:p>
          <a:p>
            <a:pPr algn="just">
              <a:buFont typeface="Wingdings 2" pitchFamily="18" charset="2"/>
              <a:buNone/>
            </a:pPr>
            <a:r>
              <a:rPr lang="en-US" sz="2400" smtClean="0">
                <a:solidFill>
                  <a:srgbClr val="000000"/>
                </a:solidFill>
                <a:latin typeface="Lucida Sans" pitchFamily="34" charset="0"/>
              </a:rPr>
              <a:t>   All clever (men) are foolish. </a:t>
            </a:r>
          </a:p>
          <a:p>
            <a:pPr algn="just">
              <a:buFont typeface="Wingdings 2" pitchFamily="18" charset="2"/>
              <a:buNone/>
            </a:pPr>
            <a:r>
              <a:rPr lang="en-US" sz="2400" b="1" smtClean="0">
                <a:solidFill>
                  <a:srgbClr val="000000"/>
                </a:solidFill>
                <a:latin typeface="Lucida Sans" pitchFamily="34" charset="0"/>
              </a:rPr>
              <a:t>   Conclusions: </a:t>
            </a:r>
          </a:p>
          <a:p>
            <a:pPr algn="just">
              <a:buFont typeface="Wingdings 2" pitchFamily="18" charset="2"/>
              <a:buNone/>
            </a:pPr>
            <a:r>
              <a:rPr lang="en-US" sz="2400" smtClean="0">
                <a:solidFill>
                  <a:srgbClr val="000000"/>
                </a:solidFill>
                <a:latin typeface="Lucida Sans" pitchFamily="34" charset="0"/>
              </a:rPr>
              <a:t>  I. Some foolish (men) are outlaws. </a:t>
            </a:r>
          </a:p>
          <a:p>
            <a:pPr algn="just">
              <a:buFont typeface="Wingdings 2" pitchFamily="18" charset="2"/>
              <a:buNone/>
            </a:pPr>
            <a:r>
              <a:rPr lang="en-US" sz="2400" smtClean="0">
                <a:solidFill>
                  <a:srgbClr val="000000"/>
                </a:solidFill>
                <a:latin typeface="Lucida Sans" pitchFamily="34" charset="0"/>
              </a:rPr>
              <a:t>  II. No foolish (man) is outlaw. </a:t>
            </a:r>
          </a:p>
          <a:p>
            <a:pPr algn="just">
              <a:buFont typeface="Wingdings 2" pitchFamily="18" charset="2"/>
              <a:buNone/>
            </a:pPr>
            <a:r>
              <a:rPr lang="en-US" sz="2400" smtClean="0">
                <a:solidFill>
                  <a:srgbClr val="000000"/>
                </a:solidFill>
                <a:latin typeface="Lucida Sans" pitchFamily="34" charset="0"/>
              </a:rPr>
              <a:t>  III. Some meek (men) are foolish. </a:t>
            </a:r>
          </a:p>
          <a:p>
            <a:pPr algn="just">
              <a:buFont typeface="Wingdings 2" pitchFamily="18" charset="2"/>
              <a:buNone/>
            </a:pPr>
            <a:r>
              <a:rPr lang="en-US" sz="2400" smtClean="0">
                <a:solidFill>
                  <a:srgbClr val="000000"/>
                </a:solidFill>
                <a:latin typeface="Lucida Sans" pitchFamily="34" charset="0"/>
              </a:rPr>
              <a:t>  IV. All clever (men) are meek </a:t>
            </a:r>
          </a:p>
          <a:p>
            <a:pPr algn="just">
              <a:buFont typeface="Wingdings 2" pitchFamily="18" charset="2"/>
              <a:buNone/>
            </a:pPr>
            <a:endParaRPr lang="en-US" sz="2400" smtClean="0">
              <a:solidFill>
                <a:srgbClr val="000000"/>
              </a:solidFill>
              <a:latin typeface="Lucida Sans" pitchFamily="34" charset="0"/>
            </a:endParaRPr>
          </a:p>
          <a:p>
            <a:pPr algn="just">
              <a:buFont typeface="Wingdings 2" pitchFamily="18" charset="2"/>
              <a:buNone/>
            </a:pPr>
            <a:r>
              <a:rPr lang="en-US" sz="2400" smtClean="0">
                <a:solidFill>
                  <a:srgbClr val="000000"/>
                </a:solidFill>
                <a:latin typeface="Lucida Sans" pitchFamily="34" charset="0"/>
              </a:rPr>
              <a:t>(a) None of these</a:t>
            </a:r>
          </a:p>
          <a:p>
            <a:pPr algn="just">
              <a:buFont typeface="Wingdings 2" pitchFamily="18" charset="2"/>
              <a:buNone/>
            </a:pPr>
            <a:r>
              <a:rPr lang="en-US" sz="2400" smtClean="0">
                <a:solidFill>
                  <a:srgbClr val="000000"/>
                </a:solidFill>
                <a:latin typeface="Lucida Sans" pitchFamily="34" charset="0"/>
              </a:rPr>
              <a:t>(b) Only I or II follows </a:t>
            </a:r>
          </a:p>
          <a:p>
            <a:pPr algn="just">
              <a:buFont typeface="Wingdings 2" pitchFamily="18" charset="2"/>
              <a:buNone/>
            </a:pPr>
            <a:r>
              <a:rPr lang="en-US" sz="2400" smtClean="0">
                <a:solidFill>
                  <a:srgbClr val="000000"/>
                </a:solidFill>
                <a:latin typeface="Lucida Sans" pitchFamily="34" charset="0"/>
              </a:rPr>
              <a:t>(c) Only III and IV follow </a:t>
            </a:r>
          </a:p>
          <a:p>
            <a:pPr algn="just">
              <a:buFont typeface="Wingdings 2" pitchFamily="18" charset="2"/>
              <a:buNone/>
            </a:pPr>
            <a:r>
              <a:rPr lang="en-US" sz="2400" smtClean="0">
                <a:solidFill>
                  <a:srgbClr val="000000"/>
                </a:solidFill>
                <a:latin typeface="Lucida Sans" pitchFamily="34" charset="0"/>
              </a:rPr>
              <a:t>(d) Only I or II and III follow </a:t>
            </a:r>
          </a:p>
          <a:p>
            <a:pPr algn="just">
              <a:buFont typeface="Wingdings 2" pitchFamily="18" charset="2"/>
              <a:buNone/>
            </a:pPr>
            <a:r>
              <a:rPr lang="en-US" sz="2400" smtClean="0">
                <a:solidFill>
                  <a:srgbClr val="000000"/>
                </a:solidFill>
                <a:latin typeface="Lucida Sans" pitchFamily="34" charset="0"/>
              </a:rPr>
              <a:t>Ans: D</a:t>
            </a: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animEffect transition="in" filter="wipe(down)">
                                      <p:cBhvr>
                                        <p:cTn id="7" dur="500"/>
                                        <p:tgtEl>
                                          <p:spTgt spid="378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0">
                                            <p:txEl>
                                              <p:pRg st="1" end="1"/>
                                            </p:txEl>
                                          </p:spTgt>
                                        </p:tgtEl>
                                        <p:attrNameLst>
                                          <p:attrName>style.visibility</p:attrName>
                                        </p:attrNameLst>
                                      </p:cBhvr>
                                      <p:to>
                                        <p:strVal val="visible"/>
                                      </p:to>
                                    </p:set>
                                    <p:animEffect transition="in" filter="wipe(down)">
                                      <p:cBhvr>
                                        <p:cTn id="12" dur="500"/>
                                        <p:tgtEl>
                                          <p:spTgt spid="378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0">
                                            <p:txEl>
                                              <p:pRg st="2" end="2"/>
                                            </p:txEl>
                                          </p:spTgt>
                                        </p:tgtEl>
                                        <p:attrNameLst>
                                          <p:attrName>style.visibility</p:attrName>
                                        </p:attrNameLst>
                                      </p:cBhvr>
                                      <p:to>
                                        <p:strVal val="visible"/>
                                      </p:to>
                                    </p:set>
                                    <p:animEffect transition="in" filter="wipe(down)">
                                      <p:cBhvr>
                                        <p:cTn id="17" dur="500"/>
                                        <p:tgtEl>
                                          <p:spTgt spid="378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0">
                                            <p:txEl>
                                              <p:pRg st="3" end="3"/>
                                            </p:txEl>
                                          </p:spTgt>
                                        </p:tgtEl>
                                        <p:attrNameLst>
                                          <p:attrName>style.visibility</p:attrName>
                                        </p:attrNameLst>
                                      </p:cBhvr>
                                      <p:to>
                                        <p:strVal val="visible"/>
                                      </p:to>
                                    </p:set>
                                    <p:animEffect transition="in" filter="wipe(down)">
                                      <p:cBhvr>
                                        <p:cTn id="22" dur="500"/>
                                        <p:tgtEl>
                                          <p:spTgt spid="3789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890">
                                            <p:txEl>
                                              <p:pRg st="4" end="4"/>
                                            </p:txEl>
                                          </p:spTgt>
                                        </p:tgtEl>
                                        <p:attrNameLst>
                                          <p:attrName>style.visibility</p:attrName>
                                        </p:attrNameLst>
                                      </p:cBhvr>
                                      <p:to>
                                        <p:strVal val="visible"/>
                                      </p:to>
                                    </p:set>
                                    <p:animEffect transition="in" filter="wipe(down)">
                                      <p:cBhvr>
                                        <p:cTn id="27" dur="500"/>
                                        <p:tgtEl>
                                          <p:spTgt spid="3789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7890">
                                            <p:txEl>
                                              <p:pRg st="5" end="5"/>
                                            </p:txEl>
                                          </p:spTgt>
                                        </p:tgtEl>
                                        <p:attrNameLst>
                                          <p:attrName>style.visibility</p:attrName>
                                        </p:attrNameLst>
                                      </p:cBhvr>
                                      <p:to>
                                        <p:strVal val="visible"/>
                                      </p:to>
                                    </p:set>
                                    <p:animEffect transition="in" filter="wipe(down)">
                                      <p:cBhvr>
                                        <p:cTn id="32" dur="500"/>
                                        <p:tgtEl>
                                          <p:spTgt spid="3789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890">
                                            <p:txEl>
                                              <p:pRg st="6" end="6"/>
                                            </p:txEl>
                                          </p:spTgt>
                                        </p:tgtEl>
                                        <p:attrNameLst>
                                          <p:attrName>style.visibility</p:attrName>
                                        </p:attrNameLst>
                                      </p:cBhvr>
                                      <p:to>
                                        <p:strVal val="visible"/>
                                      </p:to>
                                    </p:set>
                                    <p:animEffect transition="in" filter="wipe(down)">
                                      <p:cBhvr>
                                        <p:cTn id="37" dur="500"/>
                                        <p:tgtEl>
                                          <p:spTgt spid="3789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7890">
                                            <p:txEl>
                                              <p:pRg st="7" end="7"/>
                                            </p:txEl>
                                          </p:spTgt>
                                        </p:tgtEl>
                                        <p:attrNameLst>
                                          <p:attrName>style.visibility</p:attrName>
                                        </p:attrNameLst>
                                      </p:cBhvr>
                                      <p:to>
                                        <p:strVal val="visible"/>
                                      </p:to>
                                    </p:set>
                                    <p:animEffect transition="in" filter="wipe(down)">
                                      <p:cBhvr>
                                        <p:cTn id="42" dur="500"/>
                                        <p:tgtEl>
                                          <p:spTgt spid="3789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7890">
                                            <p:txEl>
                                              <p:pRg st="8" end="8"/>
                                            </p:txEl>
                                          </p:spTgt>
                                        </p:tgtEl>
                                        <p:attrNameLst>
                                          <p:attrName>style.visibility</p:attrName>
                                        </p:attrNameLst>
                                      </p:cBhvr>
                                      <p:to>
                                        <p:strVal val="visible"/>
                                      </p:to>
                                    </p:set>
                                    <p:animEffect transition="in" filter="wipe(down)">
                                      <p:cBhvr>
                                        <p:cTn id="47" dur="500"/>
                                        <p:tgtEl>
                                          <p:spTgt spid="37890">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7890">
                                            <p:txEl>
                                              <p:pRg st="10" end="10"/>
                                            </p:txEl>
                                          </p:spTgt>
                                        </p:tgtEl>
                                        <p:attrNameLst>
                                          <p:attrName>style.visibility</p:attrName>
                                        </p:attrNameLst>
                                      </p:cBhvr>
                                      <p:to>
                                        <p:strVal val="visible"/>
                                      </p:to>
                                    </p:set>
                                    <p:animEffect transition="in" filter="wipe(down)">
                                      <p:cBhvr>
                                        <p:cTn id="52" dur="500"/>
                                        <p:tgtEl>
                                          <p:spTgt spid="37890">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890">
                                            <p:txEl>
                                              <p:pRg st="11" end="11"/>
                                            </p:txEl>
                                          </p:spTgt>
                                        </p:tgtEl>
                                        <p:attrNameLst>
                                          <p:attrName>style.visibility</p:attrName>
                                        </p:attrNameLst>
                                      </p:cBhvr>
                                      <p:to>
                                        <p:strVal val="visible"/>
                                      </p:to>
                                    </p:set>
                                    <p:animEffect transition="in" filter="wipe(down)">
                                      <p:cBhvr>
                                        <p:cTn id="57" dur="500"/>
                                        <p:tgtEl>
                                          <p:spTgt spid="37890">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7890">
                                            <p:txEl>
                                              <p:pRg st="12" end="12"/>
                                            </p:txEl>
                                          </p:spTgt>
                                        </p:tgtEl>
                                        <p:attrNameLst>
                                          <p:attrName>style.visibility</p:attrName>
                                        </p:attrNameLst>
                                      </p:cBhvr>
                                      <p:to>
                                        <p:strVal val="visible"/>
                                      </p:to>
                                    </p:set>
                                    <p:animEffect transition="in" filter="wipe(down)">
                                      <p:cBhvr>
                                        <p:cTn id="62" dur="500"/>
                                        <p:tgtEl>
                                          <p:spTgt spid="37890">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7890">
                                            <p:txEl>
                                              <p:pRg st="13" end="13"/>
                                            </p:txEl>
                                          </p:spTgt>
                                        </p:tgtEl>
                                        <p:attrNameLst>
                                          <p:attrName>style.visibility</p:attrName>
                                        </p:attrNameLst>
                                      </p:cBhvr>
                                      <p:to>
                                        <p:strVal val="visible"/>
                                      </p:to>
                                    </p:set>
                                    <p:animEffect transition="in" filter="wipe(down)">
                                      <p:cBhvr>
                                        <p:cTn id="67" dur="500"/>
                                        <p:tgtEl>
                                          <p:spTgt spid="37890">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890">
                                            <p:txEl>
                                              <p:pRg st="14" end="14"/>
                                            </p:txEl>
                                          </p:spTgt>
                                        </p:tgtEl>
                                        <p:attrNameLst>
                                          <p:attrName>style.visibility</p:attrName>
                                        </p:attrNameLst>
                                      </p:cBhvr>
                                      <p:to>
                                        <p:strVal val="visible"/>
                                      </p:to>
                                    </p:set>
                                    <p:animEffect transition="in" filter="wipe(down)">
                                      <p:cBhvr>
                                        <p:cTn id="72" dur="500"/>
                                        <p:tgtEl>
                                          <p:spTgt spid="37890">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503238" y="530225"/>
            <a:ext cx="8183562" cy="6113463"/>
          </a:xfrm>
        </p:spPr>
        <p:txBody>
          <a:bodyPr/>
          <a:lstStyle/>
          <a:p>
            <a:pPr algn="just">
              <a:buFont typeface="Wingdings 2" pitchFamily="18" charset="2"/>
              <a:buNone/>
            </a:pPr>
            <a:r>
              <a:rPr lang="en-US" sz="2400" b="1" smtClean="0">
                <a:solidFill>
                  <a:srgbClr val="000000"/>
                </a:solidFill>
                <a:latin typeface="Lucida Sans" pitchFamily="34" charset="0"/>
              </a:rPr>
              <a:t>17. Statements:</a:t>
            </a:r>
          </a:p>
          <a:p>
            <a:pPr algn="just">
              <a:buFont typeface="Wingdings 2" pitchFamily="18" charset="2"/>
              <a:buNone/>
            </a:pPr>
            <a:r>
              <a:rPr lang="en-US" sz="2400" b="1" smtClean="0">
                <a:solidFill>
                  <a:srgbClr val="000000"/>
                </a:solidFill>
                <a:latin typeface="Lucida Sans" pitchFamily="34" charset="0"/>
              </a:rPr>
              <a:t>  </a:t>
            </a:r>
            <a:r>
              <a:rPr lang="en-US" sz="2400" smtClean="0">
                <a:solidFill>
                  <a:srgbClr val="000000"/>
                </a:solidFill>
                <a:latin typeface="Lucida Sans" pitchFamily="34" charset="0"/>
              </a:rPr>
              <a:t>Some papers are balls. </a:t>
            </a:r>
          </a:p>
          <a:p>
            <a:pPr algn="just">
              <a:buFont typeface="Wingdings 2" pitchFamily="18" charset="2"/>
              <a:buNone/>
            </a:pPr>
            <a:r>
              <a:rPr lang="en-US" sz="2400" smtClean="0">
                <a:solidFill>
                  <a:srgbClr val="000000"/>
                </a:solidFill>
                <a:latin typeface="Lucida Sans" pitchFamily="34" charset="0"/>
              </a:rPr>
              <a:t>  Ball is not spherical. </a:t>
            </a:r>
          </a:p>
          <a:p>
            <a:pPr algn="just">
              <a:buFont typeface="Wingdings 2" pitchFamily="18" charset="2"/>
              <a:buNone/>
            </a:pPr>
            <a:r>
              <a:rPr lang="en-US" sz="2400" b="1" smtClean="0">
                <a:solidFill>
                  <a:srgbClr val="000000"/>
                </a:solidFill>
                <a:latin typeface="Lucida Sans" pitchFamily="34" charset="0"/>
              </a:rPr>
              <a:t>  Conclusions: </a:t>
            </a:r>
          </a:p>
          <a:p>
            <a:pPr algn="just">
              <a:buFont typeface="Wingdings 2" pitchFamily="18" charset="2"/>
              <a:buNone/>
            </a:pPr>
            <a:r>
              <a:rPr lang="en-US" sz="2400" smtClean="0">
                <a:solidFill>
                  <a:srgbClr val="000000"/>
                </a:solidFill>
                <a:latin typeface="Lucida Sans" pitchFamily="34" charset="0"/>
              </a:rPr>
              <a:t>  I . Some papers are spherical. </a:t>
            </a:r>
          </a:p>
          <a:p>
            <a:pPr algn="just">
              <a:buFont typeface="Wingdings 2" pitchFamily="18" charset="2"/>
              <a:buNone/>
            </a:pPr>
            <a:r>
              <a:rPr lang="en-US" sz="2400" smtClean="0">
                <a:solidFill>
                  <a:srgbClr val="000000"/>
                </a:solidFill>
                <a:latin typeface="Lucida Sans" pitchFamily="34" charset="0"/>
              </a:rPr>
              <a:t>  II. Some balls are spherical. </a:t>
            </a:r>
          </a:p>
          <a:p>
            <a:pPr algn="just">
              <a:buFont typeface="Wingdings 2" pitchFamily="18" charset="2"/>
              <a:buNone/>
            </a:pPr>
            <a:r>
              <a:rPr lang="en-US" sz="2400" smtClean="0">
                <a:solidFill>
                  <a:srgbClr val="000000"/>
                </a:solidFill>
                <a:latin typeface="Lucida Sans" pitchFamily="34" charset="0"/>
              </a:rPr>
              <a:t>  III . Some papers are not spherical. </a:t>
            </a:r>
          </a:p>
          <a:p>
            <a:pPr algn="just">
              <a:buFont typeface="Wingdings 2" pitchFamily="18" charset="2"/>
              <a:buNone/>
            </a:pPr>
            <a:r>
              <a:rPr lang="en-US" sz="2400" smtClean="0">
                <a:solidFill>
                  <a:srgbClr val="000000"/>
                </a:solidFill>
                <a:latin typeface="Lucida Sans" pitchFamily="34" charset="0"/>
              </a:rPr>
              <a:t>  IV . Some balls are papers. </a:t>
            </a:r>
          </a:p>
          <a:p>
            <a:pPr algn="just">
              <a:buFont typeface="Wingdings 2" pitchFamily="18" charset="2"/>
              <a:buNone/>
            </a:pPr>
            <a:endParaRPr lang="en-US" sz="2400" smtClean="0">
              <a:solidFill>
                <a:srgbClr val="000000"/>
              </a:solidFill>
              <a:latin typeface="Lucida Sans" pitchFamily="34" charset="0"/>
            </a:endParaRPr>
          </a:p>
          <a:p>
            <a:pPr algn="just">
              <a:buFont typeface="Wingdings 2" pitchFamily="18" charset="2"/>
              <a:buNone/>
            </a:pPr>
            <a:r>
              <a:rPr lang="en-US" sz="2400" smtClean="0">
                <a:solidFill>
                  <a:srgbClr val="000000"/>
                </a:solidFill>
                <a:latin typeface="Lucida Sans" pitchFamily="34" charset="0"/>
              </a:rPr>
              <a:t>   (a) Only III follows </a:t>
            </a:r>
          </a:p>
          <a:p>
            <a:pPr algn="just">
              <a:buFont typeface="Wingdings 2" pitchFamily="18" charset="2"/>
              <a:buNone/>
            </a:pPr>
            <a:r>
              <a:rPr lang="en-US" sz="2400" smtClean="0">
                <a:solidFill>
                  <a:srgbClr val="000000"/>
                </a:solidFill>
                <a:latin typeface="Lucida Sans" pitchFamily="34" charset="0"/>
              </a:rPr>
              <a:t>   (b) Only IV follows </a:t>
            </a:r>
          </a:p>
          <a:p>
            <a:pPr algn="just">
              <a:buFont typeface="Wingdings 2" pitchFamily="18" charset="2"/>
              <a:buNone/>
            </a:pPr>
            <a:r>
              <a:rPr lang="en-US" sz="2400" smtClean="0">
                <a:solidFill>
                  <a:srgbClr val="000000"/>
                </a:solidFill>
                <a:latin typeface="Lucida Sans" pitchFamily="34" charset="0"/>
              </a:rPr>
              <a:t>   (c) Either III or IV follows</a:t>
            </a:r>
          </a:p>
          <a:p>
            <a:pPr algn="just">
              <a:buFont typeface="Wingdings 2" pitchFamily="18" charset="2"/>
              <a:buNone/>
            </a:pPr>
            <a:r>
              <a:rPr lang="en-US" sz="2400" smtClean="0">
                <a:solidFill>
                  <a:srgbClr val="000000"/>
                </a:solidFill>
                <a:latin typeface="Lucida Sans" pitchFamily="34" charset="0"/>
              </a:rPr>
              <a:t>   (d) Only III and IV follow </a:t>
            </a:r>
          </a:p>
          <a:p>
            <a:pPr algn="just">
              <a:buFont typeface="Wingdings 2" pitchFamily="18" charset="2"/>
              <a:buNone/>
            </a:pPr>
            <a:r>
              <a:rPr lang="en-US" sz="2400" smtClean="0">
                <a:solidFill>
                  <a:srgbClr val="000000"/>
                </a:solidFill>
                <a:latin typeface="Lucida Sans" pitchFamily="34" charset="0"/>
              </a:rPr>
              <a:t>Ans: D</a:t>
            </a: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animEffect transition="in" filter="wipe(down)">
                                      <p:cBhvr>
                                        <p:cTn id="7" dur="500"/>
                                        <p:tgtEl>
                                          <p:spTgt spid="389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8914">
                                            <p:txEl>
                                              <p:pRg st="1" end="1"/>
                                            </p:txEl>
                                          </p:spTgt>
                                        </p:tgtEl>
                                        <p:attrNameLst>
                                          <p:attrName>style.visibility</p:attrName>
                                        </p:attrNameLst>
                                      </p:cBhvr>
                                      <p:to>
                                        <p:strVal val="visible"/>
                                      </p:to>
                                    </p:set>
                                    <p:animEffect transition="in" filter="wipe(down)">
                                      <p:cBhvr>
                                        <p:cTn id="12" dur="500"/>
                                        <p:tgtEl>
                                          <p:spTgt spid="3891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914">
                                            <p:txEl>
                                              <p:pRg st="2" end="2"/>
                                            </p:txEl>
                                          </p:spTgt>
                                        </p:tgtEl>
                                        <p:attrNameLst>
                                          <p:attrName>style.visibility</p:attrName>
                                        </p:attrNameLst>
                                      </p:cBhvr>
                                      <p:to>
                                        <p:strVal val="visible"/>
                                      </p:to>
                                    </p:set>
                                    <p:animEffect transition="in" filter="wipe(down)">
                                      <p:cBhvr>
                                        <p:cTn id="17" dur="500"/>
                                        <p:tgtEl>
                                          <p:spTgt spid="3891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914">
                                            <p:txEl>
                                              <p:pRg st="3" end="3"/>
                                            </p:txEl>
                                          </p:spTgt>
                                        </p:tgtEl>
                                        <p:attrNameLst>
                                          <p:attrName>style.visibility</p:attrName>
                                        </p:attrNameLst>
                                      </p:cBhvr>
                                      <p:to>
                                        <p:strVal val="visible"/>
                                      </p:to>
                                    </p:set>
                                    <p:animEffect transition="in" filter="wipe(down)">
                                      <p:cBhvr>
                                        <p:cTn id="22" dur="500"/>
                                        <p:tgtEl>
                                          <p:spTgt spid="3891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914">
                                            <p:txEl>
                                              <p:pRg st="4" end="4"/>
                                            </p:txEl>
                                          </p:spTgt>
                                        </p:tgtEl>
                                        <p:attrNameLst>
                                          <p:attrName>style.visibility</p:attrName>
                                        </p:attrNameLst>
                                      </p:cBhvr>
                                      <p:to>
                                        <p:strVal val="visible"/>
                                      </p:to>
                                    </p:set>
                                    <p:animEffect transition="in" filter="wipe(down)">
                                      <p:cBhvr>
                                        <p:cTn id="27" dur="500"/>
                                        <p:tgtEl>
                                          <p:spTgt spid="3891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914">
                                            <p:txEl>
                                              <p:pRg st="5" end="5"/>
                                            </p:txEl>
                                          </p:spTgt>
                                        </p:tgtEl>
                                        <p:attrNameLst>
                                          <p:attrName>style.visibility</p:attrName>
                                        </p:attrNameLst>
                                      </p:cBhvr>
                                      <p:to>
                                        <p:strVal val="visible"/>
                                      </p:to>
                                    </p:set>
                                    <p:animEffect transition="in" filter="wipe(down)">
                                      <p:cBhvr>
                                        <p:cTn id="32" dur="500"/>
                                        <p:tgtEl>
                                          <p:spTgt spid="3891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914">
                                            <p:txEl>
                                              <p:pRg st="6" end="6"/>
                                            </p:txEl>
                                          </p:spTgt>
                                        </p:tgtEl>
                                        <p:attrNameLst>
                                          <p:attrName>style.visibility</p:attrName>
                                        </p:attrNameLst>
                                      </p:cBhvr>
                                      <p:to>
                                        <p:strVal val="visible"/>
                                      </p:to>
                                    </p:set>
                                    <p:animEffect transition="in" filter="wipe(down)">
                                      <p:cBhvr>
                                        <p:cTn id="37" dur="500"/>
                                        <p:tgtEl>
                                          <p:spTgt spid="3891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8914">
                                            <p:txEl>
                                              <p:pRg st="7" end="7"/>
                                            </p:txEl>
                                          </p:spTgt>
                                        </p:tgtEl>
                                        <p:attrNameLst>
                                          <p:attrName>style.visibility</p:attrName>
                                        </p:attrNameLst>
                                      </p:cBhvr>
                                      <p:to>
                                        <p:strVal val="visible"/>
                                      </p:to>
                                    </p:set>
                                    <p:animEffect transition="in" filter="wipe(down)">
                                      <p:cBhvr>
                                        <p:cTn id="42" dur="500"/>
                                        <p:tgtEl>
                                          <p:spTgt spid="3891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8914">
                                            <p:txEl>
                                              <p:pRg st="9" end="9"/>
                                            </p:txEl>
                                          </p:spTgt>
                                        </p:tgtEl>
                                        <p:attrNameLst>
                                          <p:attrName>style.visibility</p:attrName>
                                        </p:attrNameLst>
                                      </p:cBhvr>
                                      <p:to>
                                        <p:strVal val="visible"/>
                                      </p:to>
                                    </p:set>
                                    <p:animEffect transition="in" filter="wipe(down)">
                                      <p:cBhvr>
                                        <p:cTn id="47" dur="500"/>
                                        <p:tgtEl>
                                          <p:spTgt spid="38914">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8914">
                                            <p:txEl>
                                              <p:pRg st="10" end="10"/>
                                            </p:txEl>
                                          </p:spTgt>
                                        </p:tgtEl>
                                        <p:attrNameLst>
                                          <p:attrName>style.visibility</p:attrName>
                                        </p:attrNameLst>
                                      </p:cBhvr>
                                      <p:to>
                                        <p:strVal val="visible"/>
                                      </p:to>
                                    </p:set>
                                    <p:animEffect transition="in" filter="wipe(down)">
                                      <p:cBhvr>
                                        <p:cTn id="52" dur="500"/>
                                        <p:tgtEl>
                                          <p:spTgt spid="38914">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8914">
                                            <p:txEl>
                                              <p:pRg st="11" end="11"/>
                                            </p:txEl>
                                          </p:spTgt>
                                        </p:tgtEl>
                                        <p:attrNameLst>
                                          <p:attrName>style.visibility</p:attrName>
                                        </p:attrNameLst>
                                      </p:cBhvr>
                                      <p:to>
                                        <p:strVal val="visible"/>
                                      </p:to>
                                    </p:set>
                                    <p:animEffect transition="in" filter="wipe(down)">
                                      <p:cBhvr>
                                        <p:cTn id="57" dur="500"/>
                                        <p:tgtEl>
                                          <p:spTgt spid="38914">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8914">
                                            <p:txEl>
                                              <p:pRg st="12" end="12"/>
                                            </p:txEl>
                                          </p:spTgt>
                                        </p:tgtEl>
                                        <p:attrNameLst>
                                          <p:attrName>style.visibility</p:attrName>
                                        </p:attrNameLst>
                                      </p:cBhvr>
                                      <p:to>
                                        <p:strVal val="visible"/>
                                      </p:to>
                                    </p:set>
                                    <p:animEffect transition="in" filter="wipe(down)">
                                      <p:cBhvr>
                                        <p:cTn id="62" dur="500"/>
                                        <p:tgtEl>
                                          <p:spTgt spid="38914">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8914">
                                            <p:txEl>
                                              <p:pRg st="13" end="13"/>
                                            </p:txEl>
                                          </p:spTgt>
                                        </p:tgtEl>
                                        <p:attrNameLst>
                                          <p:attrName>style.visibility</p:attrName>
                                        </p:attrNameLst>
                                      </p:cBhvr>
                                      <p:to>
                                        <p:strVal val="visible"/>
                                      </p:to>
                                    </p:set>
                                    <p:animEffect transition="in" filter="wipe(down)">
                                      <p:cBhvr>
                                        <p:cTn id="67" dur="500"/>
                                        <p:tgtEl>
                                          <p:spTgt spid="3891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503238" y="530225"/>
            <a:ext cx="8183562" cy="6327775"/>
          </a:xfrm>
        </p:spPr>
        <p:txBody>
          <a:bodyPr/>
          <a:lstStyle/>
          <a:p>
            <a:pPr algn="just">
              <a:buFont typeface="Wingdings 2" pitchFamily="18" charset="2"/>
              <a:buNone/>
            </a:pPr>
            <a:r>
              <a:rPr lang="en-US" sz="2400" b="1" smtClean="0">
                <a:solidFill>
                  <a:srgbClr val="000000"/>
                </a:solidFill>
                <a:latin typeface="Lucida Sans" pitchFamily="34" charset="0"/>
              </a:rPr>
              <a:t>18. Statements: </a:t>
            </a:r>
          </a:p>
          <a:p>
            <a:pPr algn="just">
              <a:buFont typeface="Wingdings 2" pitchFamily="18" charset="2"/>
              <a:buNone/>
            </a:pPr>
            <a:r>
              <a:rPr lang="en-US" sz="2400" b="1" smtClean="0">
                <a:solidFill>
                  <a:srgbClr val="000000"/>
                </a:solidFill>
                <a:latin typeface="Lucida Sans" pitchFamily="34" charset="0"/>
              </a:rPr>
              <a:t>  </a:t>
            </a:r>
            <a:r>
              <a:rPr lang="en-US" sz="2400" smtClean="0">
                <a:solidFill>
                  <a:srgbClr val="000000"/>
                </a:solidFill>
                <a:latin typeface="Lucida Sans" pitchFamily="34" charset="0"/>
              </a:rPr>
              <a:t>Some fowls are insects. </a:t>
            </a:r>
          </a:p>
          <a:p>
            <a:pPr algn="just">
              <a:buFont typeface="Wingdings 2" pitchFamily="18" charset="2"/>
              <a:buNone/>
            </a:pPr>
            <a:r>
              <a:rPr lang="en-US" sz="2400" smtClean="0">
                <a:solidFill>
                  <a:srgbClr val="000000"/>
                </a:solidFill>
                <a:latin typeface="Lucida Sans" pitchFamily="34" charset="0"/>
              </a:rPr>
              <a:t>  All fowls are butterflies. </a:t>
            </a:r>
          </a:p>
          <a:p>
            <a:pPr algn="just">
              <a:buFont typeface="Wingdings 2" pitchFamily="18" charset="2"/>
              <a:buNone/>
            </a:pPr>
            <a:r>
              <a:rPr lang="en-US" sz="2400" smtClean="0">
                <a:solidFill>
                  <a:srgbClr val="000000"/>
                </a:solidFill>
                <a:latin typeface="Lucida Sans" pitchFamily="34" charset="0"/>
              </a:rPr>
              <a:t>  All insects are snakes. </a:t>
            </a:r>
          </a:p>
          <a:p>
            <a:pPr algn="just">
              <a:buFont typeface="Wingdings 2" pitchFamily="18" charset="2"/>
              <a:buNone/>
            </a:pPr>
            <a:r>
              <a:rPr lang="en-US" sz="2400" b="1" smtClean="0">
                <a:solidFill>
                  <a:srgbClr val="000000"/>
                </a:solidFill>
                <a:latin typeface="Lucida Sans" pitchFamily="34" charset="0"/>
              </a:rPr>
              <a:t>  Conclusions: </a:t>
            </a:r>
          </a:p>
          <a:p>
            <a:pPr algn="just">
              <a:buFont typeface="Wingdings 2" pitchFamily="18" charset="2"/>
              <a:buNone/>
            </a:pPr>
            <a:r>
              <a:rPr lang="en-US" sz="2400" smtClean="0">
                <a:solidFill>
                  <a:srgbClr val="000000"/>
                </a:solidFill>
                <a:latin typeface="Lucida Sans" pitchFamily="34" charset="0"/>
              </a:rPr>
              <a:t>  I. Some snakes are fowls. </a:t>
            </a:r>
          </a:p>
          <a:p>
            <a:pPr algn="just">
              <a:buFont typeface="Wingdings 2" pitchFamily="18" charset="2"/>
              <a:buNone/>
            </a:pPr>
            <a:r>
              <a:rPr lang="en-US" sz="2400" smtClean="0">
                <a:solidFill>
                  <a:srgbClr val="000000"/>
                </a:solidFill>
                <a:latin typeface="Lucida Sans" pitchFamily="34" charset="0"/>
              </a:rPr>
              <a:t>  II. Some butterflies are insects. </a:t>
            </a:r>
          </a:p>
          <a:p>
            <a:pPr algn="just">
              <a:buFont typeface="Wingdings 2" pitchFamily="18" charset="2"/>
              <a:buNone/>
            </a:pPr>
            <a:r>
              <a:rPr lang="en-US" sz="2400" smtClean="0">
                <a:solidFill>
                  <a:srgbClr val="000000"/>
                </a:solidFill>
                <a:latin typeface="Lucida Sans" pitchFamily="34" charset="0"/>
              </a:rPr>
              <a:t>  III. Some snakes are butterflies. </a:t>
            </a:r>
          </a:p>
          <a:p>
            <a:pPr algn="just">
              <a:buFont typeface="Wingdings 2" pitchFamily="18" charset="2"/>
              <a:buNone/>
            </a:pPr>
            <a:r>
              <a:rPr lang="en-US" sz="2400" smtClean="0">
                <a:solidFill>
                  <a:srgbClr val="000000"/>
                </a:solidFill>
                <a:latin typeface="Lucida Sans" pitchFamily="34" charset="0"/>
              </a:rPr>
              <a:t>  IV. Some insects are fowls. </a:t>
            </a:r>
          </a:p>
          <a:p>
            <a:pPr algn="just">
              <a:buFont typeface="Wingdings 2" pitchFamily="18" charset="2"/>
              <a:buNone/>
            </a:pPr>
            <a:endParaRPr lang="en-US" sz="2400" smtClean="0">
              <a:solidFill>
                <a:srgbClr val="000000"/>
              </a:solidFill>
              <a:latin typeface="Lucida Sans" pitchFamily="34" charset="0"/>
            </a:endParaRPr>
          </a:p>
          <a:p>
            <a:pPr algn="just">
              <a:buFont typeface="Wingdings 2" pitchFamily="18" charset="2"/>
              <a:buNone/>
            </a:pPr>
            <a:r>
              <a:rPr lang="en-US" sz="2400" smtClean="0">
                <a:solidFill>
                  <a:srgbClr val="000000"/>
                </a:solidFill>
                <a:latin typeface="Lucida Sans" pitchFamily="34" charset="0"/>
              </a:rPr>
              <a:t>  (a) All follow</a:t>
            </a:r>
          </a:p>
          <a:p>
            <a:pPr algn="just">
              <a:buFont typeface="Wingdings 2" pitchFamily="18" charset="2"/>
              <a:buNone/>
            </a:pPr>
            <a:r>
              <a:rPr lang="en-US" sz="2400" smtClean="0">
                <a:solidFill>
                  <a:srgbClr val="000000"/>
                </a:solidFill>
                <a:latin typeface="Lucida Sans" pitchFamily="34" charset="0"/>
              </a:rPr>
              <a:t>  (b) Only IV follows </a:t>
            </a:r>
          </a:p>
          <a:p>
            <a:pPr algn="just">
              <a:buFont typeface="Wingdings 2" pitchFamily="18" charset="2"/>
              <a:buNone/>
            </a:pPr>
            <a:r>
              <a:rPr lang="en-US" sz="2400" smtClean="0">
                <a:solidFill>
                  <a:srgbClr val="000000"/>
                </a:solidFill>
                <a:latin typeface="Lucida Sans" pitchFamily="34" charset="0"/>
              </a:rPr>
              <a:t>  (c) Either I or III follows</a:t>
            </a:r>
          </a:p>
          <a:p>
            <a:pPr algn="just">
              <a:buFont typeface="Wingdings 2" pitchFamily="18" charset="2"/>
              <a:buNone/>
            </a:pPr>
            <a:r>
              <a:rPr lang="en-US" sz="2400" smtClean="0">
                <a:solidFill>
                  <a:srgbClr val="000000"/>
                </a:solidFill>
                <a:latin typeface="Lucida Sans" pitchFamily="34" charset="0"/>
              </a:rPr>
              <a:t>  (d) None of these </a:t>
            </a:r>
          </a:p>
          <a:p>
            <a:pPr algn="just">
              <a:buFont typeface="Wingdings 2" pitchFamily="18" charset="2"/>
              <a:buNone/>
            </a:pPr>
            <a:r>
              <a:rPr lang="en-US" sz="2400" smtClean="0">
                <a:solidFill>
                  <a:srgbClr val="000000"/>
                </a:solidFill>
                <a:latin typeface="Lucida Sans" pitchFamily="34" charset="0"/>
              </a:rPr>
              <a:t>Ans: A</a:t>
            </a: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wipe(down)">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wipe(down)">
                                      <p:cBhvr>
                                        <p:cTn id="12" dur="500"/>
                                        <p:tgtEl>
                                          <p:spTgt spid="3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wipe(down)">
                                      <p:cBhvr>
                                        <p:cTn id="17" dur="500"/>
                                        <p:tgtEl>
                                          <p:spTgt spid="39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Effect transition="in" filter="wipe(down)">
                                      <p:cBhvr>
                                        <p:cTn id="22" dur="500"/>
                                        <p:tgtEl>
                                          <p:spTgt spid="39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9938">
                                            <p:txEl>
                                              <p:pRg st="4" end="4"/>
                                            </p:txEl>
                                          </p:spTgt>
                                        </p:tgtEl>
                                        <p:attrNameLst>
                                          <p:attrName>style.visibility</p:attrName>
                                        </p:attrNameLst>
                                      </p:cBhvr>
                                      <p:to>
                                        <p:strVal val="visible"/>
                                      </p:to>
                                    </p:set>
                                    <p:animEffect transition="in" filter="wipe(down)">
                                      <p:cBhvr>
                                        <p:cTn id="27" dur="500"/>
                                        <p:tgtEl>
                                          <p:spTgt spid="3993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9938">
                                            <p:txEl>
                                              <p:pRg st="5" end="5"/>
                                            </p:txEl>
                                          </p:spTgt>
                                        </p:tgtEl>
                                        <p:attrNameLst>
                                          <p:attrName>style.visibility</p:attrName>
                                        </p:attrNameLst>
                                      </p:cBhvr>
                                      <p:to>
                                        <p:strVal val="visible"/>
                                      </p:to>
                                    </p:set>
                                    <p:animEffect transition="in" filter="wipe(down)">
                                      <p:cBhvr>
                                        <p:cTn id="32" dur="500"/>
                                        <p:tgtEl>
                                          <p:spTgt spid="3993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9938">
                                            <p:txEl>
                                              <p:pRg st="6" end="6"/>
                                            </p:txEl>
                                          </p:spTgt>
                                        </p:tgtEl>
                                        <p:attrNameLst>
                                          <p:attrName>style.visibility</p:attrName>
                                        </p:attrNameLst>
                                      </p:cBhvr>
                                      <p:to>
                                        <p:strVal val="visible"/>
                                      </p:to>
                                    </p:set>
                                    <p:animEffect transition="in" filter="wipe(down)">
                                      <p:cBhvr>
                                        <p:cTn id="37" dur="500"/>
                                        <p:tgtEl>
                                          <p:spTgt spid="3993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9938">
                                            <p:txEl>
                                              <p:pRg st="7" end="7"/>
                                            </p:txEl>
                                          </p:spTgt>
                                        </p:tgtEl>
                                        <p:attrNameLst>
                                          <p:attrName>style.visibility</p:attrName>
                                        </p:attrNameLst>
                                      </p:cBhvr>
                                      <p:to>
                                        <p:strVal val="visible"/>
                                      </p:to>
                                    </p:set>
                                    <p:animEffect transition="in" filter="wipe(down)">
                                      <p:cBhvr>
                                        <p:cTn id="42" dur="500"/>
                                        <p:tgtEl>
                                          <p:spTgt spid="3993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9938">
                                            <p:txEl>
                                              <p:pRg st="8" end="8"/>
                                            </p:txEl>
                                          </p:spTgt>
                                        </p:tgtEl>
                                        <p:attrNameLst>
                                          <p:attrName>style.visibility</p:attrName>
                                        </p:attrNameLst>
                                      </p:cBhvr>
                                      <p:to>
                                        <p:strVal val="visible"/>
                                      </p:to>
                                    </p:set>
                                    <p:animEffect transition="in" filter="wipe(down)">
                                      <p:cBhvr>
                                        <p:cTn id="47" dur="500"/>
                                        <p:tgtEl>
                                          <p:spTgt spid="3993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9938">
                                            <p:txEl>
                                              <p:pRg st="10" end="10"/>
                                            </p:txEl>
                                          </p:spTgt>
                                        </p:tgtEl>
                                        <p:attrNameLst>
                                          <p:attrName>style.visibility</p:attrName>
                                        </p:attrNameLst>
                                      </p:cBhvr>
                                      <p:to>
                                        <p:strVal val="visible"/>
                                      </p:to>
                                    </p:set>
                                    <p:animEffect transition="in" filter="wipe(down)">
                                      <p:cBhvr>
                                        <p:cTn id="52" dur="500"/>
                                        <p:tgtEl>
                                          <p:spTgt spid="39938">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9938">
                                            <p:txEl>
                                              <p:pRg st="11" end="11"/>
                                            </p:txEl>
                                          </p:spTgt>
                                        </p:tgtEl>
                                        <p:attrNameLst>
                                          <p:attrName>style.visibility</p:attrName>
                                        </p:attrNameLst>
                                      </p:cBhvr>
                                      <p:to>
                                        <p:strVal val="visible"/>
                                      </p:to>
                                    </p:set>
                                    <p:animEffect transition="in" filter="wipe(down)">
                                      <p:cBhvr>
                                        <p:cTn id="57" dur="500"/>
                                        <p:tgtEl>
                                          <p:spTgt spid="39938">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9938">
                                            <p:txEl>
                                              <p:pRg st="12" end="12"/>
                                            </p:txEl>
                                          </p:spTgt>
                                        </p:tgtEl>
                                        <p:attrNameLst>
                                          <p:attrName>style.visibility</p:attrName>
                                        </p:attrNameLst>
                                      </p:cBhvr>
                                      <p:to>
                                        <p:strVal val="visible"/>
                                      </p:to>
                                    </p:set>
                                    <p:animEffect transition="in" filter="wipe(down)">
                                      <p:cBhvr>
                                        <p:cTn id="62" dur="500"/>
                                        <p:tgtEl>
                                          <p:spTgt spid="39938">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9938">
                                            <p:txEl>
                                              <p:pRg st="13" end="13"/>
                                            </p:txEl>
                                          </p:spTgt>
                                        </p:tgtEl>
                                        <p:attrNameLst>
                                          <p:attrName>style.visibility</p:attrName>
                                        </p:attrNameLst>
                                      </p:cBhvr>
                                      <p:to>
                                        <p:strVal val="visible"/>
                                      </p:to>
                                    </p:set>
                                    <p:animEffect transition="in" filter="wipe(down)">
                                      <p:cBhvr>
                                        <p:cTn id="67" dur="500"/>
                                        <p:tgtEl>
                                          <p:spTgt spid="39938">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9938">
                                            <p:txEl>
                                              <p:pRg st="14" end="14"/>
                                            </p:txEl>
                                          </p:spTgt>
                                        </p:tgtEl>
                                        <p:attrNameLst>
                                          <p:attrName>style.visibility</p:attrName>
                                        </p:attrNameLst>
                                      </p:cBhvr>
                                      <p:to>
                                        <p:strVal val="visible"/>
                                      </p:to>
                                    </p:set>
                                    <p:animEffect transition="in" filter="wipe(down)">
                                      <p:cBhvr>
                                        <p:cTn id="72" dur="500"/>
                                        <p:tgtEl>
                                          <p:spTgt spid="3993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503238" y="530225"/>
            <a:ext cx="8183562" cy="6067425"/>
          </a:xfrm>
        </p:spPr>
        <p:txBody>
          <a:bodyPr/>
          <a:lstStyle/>
          <a:p>
            <a:pPr algn="just">
              <a:buFont typeface="Wingdings 2" pitchFamily="18" charset="2"/>
              <a:buNone/>
              <a:defRPr/>
            </a:pPr>
            <a:r>
              <a:rPr lang="en-US" sz="2400" dirty="0" smtClean="0">
                <a:solidFill>
                  <a:schemeClr val="bg1"/>
                </a:solidFill>
              </a:rPr>
              <a:t>19. </a:t>
            </a:r>
            <a:r>
              <a:rPr lang="en-US" sz="2400" b="1" dirty="0" smtClean="0">
                <a:solidFill>
                  <a:srgbClr val="000000"/>
                </a:solidFill>
                <a:latin typeface="Lucida Sans" pitchFamily="34" charset="0"/>
              </a:rPr>
              <a:t>Statements:</a:t>
            </a:r>
          </a:p>
          <a:p>
            <a:pPr algn="just">
              <a:buFont typeface="Wingdings 2" pitchFamily="18" charset="2"/>
              <a:buNone/>
              <a:defRPr/>
            </a:pPr>
            <a:r>
              <a:rPr lang="en-US" sz="2400" b="1" dirty="0" smtClean="0">
                <a:solidFill>
                  <a:srgbClr val="000000"/>
                </a:solidFill>
                <a:latin typeface="Lucida Sans" pitchFamily="34" charset="0"/>
              </a:rPr>
              <a:t>   </a:t>
            </a:r>
            <a:r>
              <a:rPr lang="en-US" sz="2400" dirty="0" smtClean="0">
                <a:solidFill>
                  <a:srgbClr val="000000"/>
                </a:solidFill>
                <a:latin typeface="Lucida Sans" pitchFamily="34" charset="0"/>
              </a:rPr>
              <a:t>All men are women. </a:t>
            </a:r>
          </a:p>
          <a:p>
            <a:pPr algn="just">
              <a:buFont typeface="Wingdings 2" pitchFamily="18" charset="2"/>
              <a:buNone/>
              <a:defRPr/>
            </a:pPr>
            <a:r>
              <a:rPr lang="en-US" sz="2400" dirty="0" smtClean="0">
                <a:solidFill>
                  <a:srgbClr val="000000"/>
                </a:solidFill>
                <a:latin typeface="Lucida Sans" pitchFamily="34" charset="0"/>
              </a:rPr>
              <a:t>   All women are crazy. </a:t>
            </a:r>
          </a:p>
          <a:p>
            <a:pPr algn="just">
              <a:buFont typeface="Wingdings 2" pitchFamily="18" charset="2"/>
              <a:buNone/>
              <a:defRPr/>
            </a:pPr>
            <a:r>
              <a:rPr lang="en-US" sz="2400" b="1" dirty="0" smtClean="0">
                <a:solidFill>
                  <a:srgbClr val="000000"/>
                </a:solidFill>
                <a:latin typeface="Lucida Sans" pitchFamily="34" charset="0"/>
              </a:rPr>
              <a:t>Conclusions: </a:t>
            </a:r>
          </a:p>
          <a:p>
            <a:pPr algn="just">
              <a:buFont typeface="Wingdings 2" pitchFamily="18" charset="2"/>
              <a:buNone/>
              <a:defRPr/>
            </a:pPr>
            <a:r>
              <a:rPr lang="en-US" sz="2400" dirty="0" smtClean="0">
                <a:solidFill>
                  <a:srgbClr val="000000"/>
                </a:solidFill>
                <a:latin typeface="Lucida Sans" pitchFamily="34" charset="0"/>
              </a:rPr>
              <a:t>  I. All men are crazy. </a:t>
            </a:r>
          </a:p>
          <a:p>
            <a:pPr algn="just">
              <a:buFont typeface="Wingdings 2" pitchFamily="18" charset="2"/>
              <a:buNone/>
              <a:defRPr/>
            </a:pPr>
            <a:r>
              <a:rPr lang="en-US" sz="2400" dirty="0" smtClean="0">
                <a:solidFill>
                  <a:srgbClr val="000000"/>
                </a:solidFill>
                <a:latin typeface="Lucida Sans" pitchFamily="34" charset="0"/>
              </a:rPr>
              <a:t>  II. All the crazy are men. </a:t>
            </a:r>
          </a:p>
          <a:p>
            <a:pPr algn="just">
              <a:buFont typeface="Wingdings 2" pitchFamily="18" charset="2"/>
              <a:buNone/>
              <a:defRPr/>
            </a:pPr>
            <a:r>
              <a:rPr lang="en-US" sz="2400" dirty="0" smtClean="0">
                <a:solidFill>
                  <a:srgbClr val="000000"/>
                </a:solidFill>
                <a:latin typeface="Lucida Sans" pitchFamily="34" charset="0"/>
              </a:rPr>
              <a:t>  III. Some of the crazy are men. </a:t>
            </a:r>
          </a:p>
          <a:p>
            <a:pPr algn="just">
              <a:buFont typeface="Wingdings 2" pitchFamily="18" charset="2"/>
              <a:buNone/>
              <a:defRPr/>
            </a:pPr>
            <a:r>
              <a:rPr lang="en-US" sz="2400" dirty="0" smtClean="0">
                <a:solidFill>
                  <a:srgbClr val="000000"/>
                </a:solidFill>
                <a:latin typeface="Lucida Sans" pitchFamily="34" charset="0"/>
              </a:rPr>
              <a:t>  IV. Some of the crazy are women.	</a:t>
            </a:r>
          </a:p>
          <a:p>
            <a:pPr algn="just">
              <a:defRPr/>
            </a:pPr>
            <a:endParaRPr lang="en-US" sz="2400" dirty="0" smtClean="0">
              <a:solidFill>
                <a:srgbClr val="000000"/>
              </a:solidFill>
              <a:latin typeface="Lucida Sans" pitchFamily="34" charset="0"/>
            </a:endParaRPr>
          </a:p>
          <a:p>
            <a:pPr algn="just">
              <a:buFont typeface="Wingdings 2" pitchFamily="18" charset="2"/>
              <a:buNone/>
              <a:defRPr/>
            </a:pPr>
            <a:r>
              <a:rPr lang="en-US" sz="2400" dirty="0" smtClean="0">
                <a:solidFill>
                  <a:srgbClr val="000000"/>
                </a:solidFill>
                <a:latin typeface="Lucida Sans" pitchFamily="34" charset="0"/>
              </a:rPr>
              <a:t>(a) None of the conclusions follow </a:t>
            </a:r>
          </a:p>
          <a:p>
            <a:pPr algn="just">
              <a:buFont typeface="Wingdings 2" pitchFamily="18" charset="2"/>
              <a:buNone/>
              <a:defRPr/>
            </a:pPr>
            <a:r>
              <a:rPr lang="en-US" sz="2400" dirty="0" smtClean="0">
                <a:solidFill>
                  <a:srgbClr val="000000"/>
                </a:solidFill>
                <a:latin typeface="Lucida Sans" pitchFamily="34" charset="0"/>
              </a:rPr>
              <a:t>(b) All the conclusions follow </a:t>
            </a:r>
          </a:p>
          <a:p>
            <a:pPr algn="just">
              <a:buFont typeface="Wingdings 2" pitchFamily="18" charset="2"/>
              <a:buNone/>
              <a:defRPr/>
            </a:pPr>
            <a:r>
              <a:rPr lang="en-US" sz="2400" dirty="0" smtClean="0">
                <a:solidFill>
                  <a:srgbClr val="000000"/>
                </a:solidFill>
                <a:latin typeface="Lucida Sans" pitchFamily="34" charset="0"/>
              </a:rPr>
              <a:t>(c) Only I, III &amp; IV follow </a:t>
            </a:r>
          </a:p>
          <a:p>
            <a:pPr algn="just">
              <a:buFont typeface="Wingdings 2" pitchFamily="18" charset="2"/>
              <a:buNone/>
              <a:defRPr/>
            </a:pPr>
            <a:r>
              <a:rPr lang="en-US" sz="2400" dirty="0" smtClean="0">
                <a:solidFill>
                  <a:srgbClr val="000000"/>
                </a:solidFill>
                <a:latin typeface="Lucida Sans" pitchFamily="34" charset="0"/>
              </a:rPr>
              <a:t>(d) Only II &amp; III follow</a:t>
            </a:r>
          </a:p>
          <a:p>
            <a:pPr algn="just">
              <a:buFont typeface="Wingdings 2" pitchFamily="18" charset="2"/>
              <a:buNone/>
              <a:defRPr/>
            </a:pPr>
            <a:r>
              <a:rPr lang="en-US" sz="2400" dirty="0" smtClean="0">
                <a:solidFill>
                  <a:srgbClr val="000000"/>
                </a:solidFill>
                <a:latin typeface="Lucida Sans" pitchFamily="34" charset="0"/>
              </a:rPr>
              <a:t>Ans: C</a:t>
            </a:r>
            <a:endParaRPr lang="en-US" sz="2400" dirty="0" smtClean="0"/>
          </a:p>
          <a:p>
            <a:pPr marL="0" indent="0">
              <a:buFont typeface="Wingdings 2" pitchFamily="18" charset="2"/>
              <a:buNone/>
              <a:defRPr/>
            </a:pPr>
            <a:r>
              <a:rPr lang="en-US" sz="2400" dirty="0" smtClean="0">
                <a:solidFill>
                  <a:schemeClr val="bg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wipe(down)">
                                      <p:cBhvr>
                                        <p:cTn id="7" dur="500"/>
                                        <p:tgtEl>
                                          <p:spTgt spid="37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wipe(down)">
                                      <p:cBhvr>
                                        <p:cTn id="12" dur="500"/>
                                        <p:tgtEl>
                                          <p:spTgt spid="37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wipe(down)">
                                      <p:cBhvr>
                                        <p:cTn id="17" dur="500"/>
                                        <p:tgtEl>
                                          <p:spTgt spid="37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wipe(down)">
                                      <p:cBhvr>
                                        <p:cTn id="22" dur="500"/>
                                        <p:tgtEl>
                                          <p:spTgt spid="378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Effect transition="in" filter="wipe(down)">
                                      <p:cBhvr>
                                        <p:cTn id="27" dur="500"/>
                                        <p:tgtEl>
                                          <p:spTgt spid="378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7891">
                                            <p:txEl>
                                              <p:pRg st="5" end="5"/>
                                            </p:txEl>
                                          </p:spTgt>
                                        </p:tgtEl>
                                        <p:attrNameLst>
                                          <p:attrName>style.visibility</p:attrName>
                                        </p:attrNameLst>
                                      </p:cBhvr>
                                      <p:to>
                                        <p:strVal val="visible"/>
                                      </p:to>
                                    </p:set>
                                    <p:animEffect transition="in" filter="wipe(down)">
                                      <p:cBhvr>
                                        <p:cTn id="32" dur="500"/>
                                        <p:tgtEl>
                                          <p:spTgt spid="3789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7891">
                                            <p:txEl>
                                              <p:pRg st="6" end="6"/>
                                            </p:txEl>
                                          </p:spTgt>
                                        </p:tgtEl>
                                        <p:attrNameLst>
                                          <p:attrName>style.visibility</p:attrName>
                                        </p:attrNameLst>
                                      </p:cBhvr>
                                      <p:to>
                                        <p:strVal val="visible"/>
                                      </p:to>
                                    </p:set>
                                    <p:animEffect transition="in" filter="wipe(down)">
                                      <p:cBhvr>
                                        <p:cTn id="37" dur="500"/>
                                        <p:tgtEl>
                                          <p:spTgt spid="3789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7891">
                                            <p:txEl>
                                              <p:pRg st="7" end="7"/>
                                            </p:txEl>
                                          </p:spTgt>
                                        </p:tgtEl>
                                        <p:attrNameLst>
                                          <p:attrName>style.visibility</p:attrName>
                                        </p:attrNameLst>
                                      </p:cBhvr>
                                      <p:to>
                                        <p:strVal val="visible"/>
                                      </p:to>
                                    </p:set>
                                    <p:animEffect transition="in" filter="wipe(down)">
                                      <p:cBhvr>
                                        <p:cTn id="42" dur="500"/>
                                        <p:tgtEl>
                                          <p:spTgt spid="3789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7891">
                                            <p:txEl>
                                              <p:pRg st="9" end="9"/>
                                            </p:txEl>
                                          </p:spTgt>
                                        </p:tgtEl>
                                        <p:attrNameLst>
                                          <p:attrName>style.visibility</p:attrName>
                                        </p:attrNameLst>
                                      </p:cBhvr>
                                      <p:to>
                                        <p:strVal val="visible"/>
                                      </p:to>
                                    </p:set>
                                    <p:animEffect transition="in" filter="wipe(down)">
                                      <p:cBhvr>
                                        <p:cTn id="47" dur="500"/>
                                        <p:tgtEl>
                                          <p:spTgt spid="3789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7891">
                                            <p:txEl>
                                              <p:pRg st="10" end="10"/>
                                            </p:txEl>
                                          </p:spTgt>
                                        </p:tgtEl>
                                        <p:attrNameLst>
                                          <p:attrName>style.visibility</p:attrName>
                                        </p:attrNameLst>
                                      </p:cBhvr>
                                      <p:to>
                                        <p:strVal val="visible"/>
                                      </p:to>
                                    </p:set>
                                    <p:animEffect transition="in" filter="wipe(down)">
                                      <p:cBhvr>
                                        <p:cTn id="52" dur="500"/>
                                        <p:tgtEl>
                                          <p:spTgt spid="37891">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7891">
                                            <p:txEl>
                                              <p:pRg st="11" end="11"/>
                                            </p:txEl>
                                          </p:spTgt>
                                        </p:tgtEl>
                                        <p:attrNameLst>
                                          <p:attrName>style.visibility</p:attrName>
                                        </p:attrNameLst>
                                      </p:cBhvr>
                                      <p:to>
                                        <p:strVal val="visible"/>
                                      </p:to>
                                    </p:set>
                                    <p:animEffect transition="in" filter="wipe(down)">
                                      <p:cBhvr>
                                        <p:cTn id="57" dur="500"/>
                                        <p:tgtEl>
                                          <p:spTgt spid="37891">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7891">
                                            <p:txEl>
                                              <p:pRg st="12" end="12"/>
                                            </p:txEl>
                                          </p:spTgt>
                                        </p:tgtEl>
                                        <p:attrNameLst>
                                          <p:attrName>style.visibility</p:attrName>
                                        </p:attrNameLst>
                                      </p:cBhvr>
                                      <p:to>
                                        <p:strVal val="visible"/>
                                      </p:to>
                                    </p:set>
                                    <p:animEffect transition="in" filter="wipe(down)">
                                      <p:cBhvr>
                                        <p:cTn id="62" dur="500"/>
                                        <p:tgtEl>
                                          <p:spTgt spid="37891">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7891">
                                            <p:txEl>
                                              <p:pRg st="13" end="13"/>
                                            </p:txEl>
                                          </p:spTgt>
                                        </p:tgtEl>
                                        <p:attrNameLst>
                                          <p:attrName>style.visibility</p:attrName>
                                        </p:attrNameLst>
                                      </p:cBhvr>
                                      <p:to>
                                        <p:strVal val="visible"/>
                                      </p:to>
                                    </p:set>
                                    <p:animEffect transition="in" filter="wipe(down)">
                                      <p:cBhvr>
                                        <p:cTn id="67" dur="500"/>
                                        <p:tgtEl>
                                          <p:spTgt spid="37891">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7891">
                                            <p:txEl>
                                              <p:pRg st="14" end="14"/>
                                            </p:txEl>
                                          </p:spTgt>
                                        </p:tgtEl>
                                        <p:attrNameLst>
                                          <p:attrName>style.visibility</p:attrName>
                                        </p:attrNameLst>
                                      </p:cBhvr>
                                      <p:to>
                                        <p:strVal val="visible"/>
                                      </p:to>
                                    </p:set>
                                    <p:animEffect transition="in" filter="wipe(down)">
                                      <p:cBhvr>
                                        <p:cTn id="72" dur="500"/>
                                        <p:tgtEl>
                                          <p:spTgt spid="3789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138863"/>
          </a:xfrm>
        </p:spPr>
        <p:txBody>
          <a:bodyPr/>
          <a:lstStyle/>
          <a:p>
            <a:pPr algn="just">
              <a:buFont typeface="Wingdings 2" pitchFamily="18" charset="2"/>
              <a:buNone/>
              <a:defRPr/>
            </a:pPr>
            <a:r>
              <a:rPr lang="en-US" sz="2400" dirty="0" smtClean="0">
                <a:solidFill>
                  <a:schemeClr val="bg1"/>
                </a:solidFill>
              </a:rPr>
              <a:t>20. </a:t>
            </a:r>
            <a:r>
              <a:rPr lang="en-US" sz="2400" b="1" dirty="0" smtClean="0">
                <a:solidFill>
                  <a:srgbClr val="000000"/>
                </a:solidFill>
                <a:latin typeface="Lucida Sans" pitchFamily="34" charset="0"/>
              </a:rPr>
              <a:t>Statements: </a:t>
            </a:r>
          </a:p>
          <a:p>
            <a:pPr algn="just">
              <a:buFont typeface="Wingdings 2" pitchFamily="18" charset="2"/>
              <a:buNone/>
              <a:defRPr/>
            </a:pPr>
            <a:r>
              <a:rPr lang="en-US" sz="2400" b="1" dirty="0" smtClean="0">
                <a:solidFill>
                  <a:srgbClr val="000000"/>
                </a:solidFill>
                <a:latin typeface="Lucida Sans" pitchFamily="34" charset="0"/>
              </a:rPr>
              <a:t>  </a:t>
            </a:r>
            <a:r>
              <a:rPr lang="en-US" sz="2400" dirty="0" smtClean="0">
                <a:solidFill>
                  <a:srgbClr val="000000"/>
                </a:solidFill>
                <a:latin typeface="Lucida Sans" pitchFamily="34" charset="0"/>
              </a:rPr>
              <a:t>All chairs are tables. </a:t>
            </a:r>
          </a:p>
          <a:p>
            <a:pPr algn="just">
              <a:buFont typeface="Wingdings 2" pitchFamily="18" charset="2"/>
              <a:buNone/>
              <a:defRPr/>
            </a:pPr>
            <a:r>
              <a:rPr lang="en-US" sz="2400" dirty="0" smtClean="0">
                <a:solidFill>
                  <a:srgbClr val="000000"/>
                </a:solidFill>
                <a:latin typeface="Lucida Sans" pitchFamily="34" charset="0"/>
              </a:rPr>
              <a:t>  Some tables are sofa sets. </a:t>
            </a:r>
          </a:p>
          <a:p>
            <a:pPr algn="just">
              <a:buFont typeface="Wingdings 2" pitchFamily="18" charset="2"/>
              <a:buNone/>
              <a:defRPr/>
            </a:pPr>
            <a:r>
              <a:rPr lang="en-US" sz="2400" b="1" dirty="0" smtClean="0">
                <a:solidFill>
                  <a:srgbClr val="000000"/>
                </a:solidFill>
                <a:latin typeface="Lucida Sans" pitchFamily="34" charset="0"/>
              </a:rPr>
              <a:t>Conclusions: </a:t>
            </a:r>
          </a:p>
          <a:p>
            <a:pPr algn="just">
              <a:buFont typeface="Wingdings 2" pitchFamily="18" charset="2"/>
              <a:buNone/>
              <a:defRPr/>
            </a:pPr>
            <a:r>
              <a:rPr lang="en-US" sz="2400" dirty="0" smtClean="0">
                <a:solidFill>
                  <a:srgbClr val="000000"/>
                </a:solidFill>
                <a:latin typeface="Lucida Sans" pitchFamily="34" charset="0"/>
              </a:rPr>
              <a:t>  I. Some sofa sets are chairs </a:t>
            </a:r>
          </a:p>
          <a:p>
            <a:pPr algn="just">
              <a:buFont typeface="Wingdings 2" pitchFamily="18" charset="2"/>
              <a:buNone/>
              <a:defRPr/>
            </a:pPr>
            <a:r>
              <a:rPr lang="en-US" sz="2400" dirty="0" smtClean="0">
                <a:solidFill>
                  <a:srgbClr val="000000"/>
                </a:solidFill>
                <a:latin typeface="Lucida Sans" pitchFamily="34" charset="0"/>
              </a:rPr>
              <a:t>  II. All sofa sets are chairs. </a:t>
            </a:r>
          </a:p>
          <a:p>
            <a:pPr algn="just">
              <a:buFont typeface="Wingdings 2" pitchFamily="18" charset="2"/>
              <a:buNone/>
              <a:defRPr/>
            </a:pPr>
            <a:r>
              <a:rPr lang="en-US" sz="2400" dirty="0" smtClean="0">
                <a:solidFill>
                  <a:srgbClr val="000000"/>
                </a:solidFill>
                <a:latin typeface="Lucida Sans" pitchFamily="34" charset="0"/>
              </a:rPr>
              <a:t>  III. Some chairs are sofa sets. </a:t>
            </a:r>
          </a:p>
          <a:p>
            <a:pPr algn="just">
              <a:buFont typeface="Wingdings 2" pitchFamily="18" charset="2"/>
              <a:buNone/>
              <a:defRPr/>
            </a:pPr>
            <a:r>
              <a:rPr lang="en-US" sz="2400" dirty="0" smtClean="0">
                <a:solidFill>
                  <a:srgbClr val="000000"/>
                </a:solidFill>
                <a:latin typeface="Lucida Sans" pitchFamily="34" charset="0"/>
              </a:rPr>
              <a:t>  IV. All chairs are sofa sets. </a:t>
            </a:r>
          </a:p>
          <a:p>
            <a:pPr algn="just">
              <a:defRPr/>
            </a:pPr>
            <a:endParaRPr lang="en-US" sz="2400" dirty="0" smtClean="0">
              <a:solidFill>
                <a:srgbClr val="000000"/>
              </a:solidFill>
              <a:latin typeface="Lucida Sans" pitchFamily="34" charset="0"/>
            </a:endParaRPr>
          </a:p>
          <a:p>
            <a:pPr algn="just">
              <a:buFont typeface="Wingdings 2" pitchFamily="18" charset="2"/>
              <a:buNone/>
              <a:defRPr/>
            </a:pPr>
            <a:r>
              <a:rPr lang="en-US" sz="2400" dirty="0" smtClean="0">
                <a:solidFill>
                  <a:srgbClr val="000000"/>
                </a:solidFill>
                <a:latin typeface="Lucida Sans" pitchFamily="34" charset="0"/>
              </a:rPr>
              <a:t>(a) All the conclusions follow </a:t>
            </a:r>
          </a:p>
          <a:p>
            <a:pPr algn="just">
              <a:buFont typeface="Wingdings 2" pitchFamily="18" charset="2"/>
              <a:buNone/>
              <a:defRPr/>
            </a:pPr>
            <a:r>
              <a:rPr lang="en-US" sz="2400" dirty="0" smtClean="0">
                <a:solidFill>
                  <a:srgbClr val="000000"/>
                </a:solidFill>
                <a:latin typeface="Lucida Sans" pitchFamily="34" charset="0"/>
              </a:rPr>
              <a:t>(b) Only I &amp; II follow </a:t>
            </a:r>
          </a:p>
          <a:p>
            <a:pPr algn="just">
              <a:buFont typeface="Wingdings 2" pitchFamily="18" charset="2"/>
              <a:buNone/>
              <a:defRPr/>
            </a:pPr>
            <a:r>
              <a:rPr lang="en-US" sz="2400" dirty="0" smtClean="0">
                <a:solidFill>
                  <a:srgbClr val="000000"/>
                </a:solidFill>
                <a:latin typeface="Lucida Sans" pitchFamily="34" charset="0"/>
              </a:rPr>
              <a:t>(c) None of the conclusions follow </a:t>
            </a:r>
          </a:p>
          <a:p>
            <a:pPr algn="just">
              <a:buFont typeface="Wingdings 2" pitchFamily="18" charset="2"/>
              <a:buNone/>
              <a:defRPr/>
            </a:pPr>
            <a:r>
              <a:rPr lang="en-US" sz="2400" dirty="0" smtClean="0">
                <a:solidFill>
                  <a:srgbClr val="000000"/>
                </a:solidFill>
                <a:latin typeface="Lucida Sans" pitchFamily="34" charset="0"/>
              </a:rPr>
              <a:t>(d) Only II &amp; III follow</a:t>
            </a:r>
          </a:p>
          <a:p>
            <a:pPr algn="just">
              <a:buFont typeface="Wingdings 2" pitchFamily="18" charset="2"/>
              <a:buNone/>
              <a:defRPr/>
            </a:pPr>
            <a:r>
              <a:rPr lang="en-US" sz="2400" dirty="0" smtClean="0">
                <a:solidFill>
                  <a:srgbClr val="000000"/>
                </a:solidFill>
                <a:latin typeface="Lucida Sans" pitchFamily="34" charset="0"/>
              </a:rPr>
              <a:t>Ans: c</a:t>
            </a: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238" y="4983163"/>
            <a:ext cx="8183562" cy="1052512"/>
          </a:xfrm>
        </p:spPr>
        <p:txBody>
          <a:bodyPr/>
          <a:lstStyle/>
          <a:p>
            <a:pPr>
              <a:defRPr/>
            </a:pPr>
            <a:endParaRPr lang="en-US"/>
          </a:p>
        </p:txBody>
      </p:sp>
      <p:sp>
        <p:nvSpPr>
          <p:cNvPr id="3" name="Content Placeholder 2"/>
          <p:cNvSpPr>
            <a:spLocks noGrp="1"/>
          </p:cNvSpPr>
          <p:nvPr>
            <p:ph idx="1"/>
          </p:nvPr>
        </p:nvSpPr>
        <p:spPr>
          <a:xfrm>
            <a:off x="503238" y="530225"/>
            <a:ext cx="8183562" cy="4187825"/>
          </a:xfrm>
        </p:spPr>
        <p:txBody>
          <a:bodyPr/>
          <a:lstStyle/>
          <a:p>
            <a:pPr>
              <a:buFont typeface="Wingdings 2" pitchFamily="18" charset="2"/>
              <a:buNone/>
            </a:pPr>
            <a:r>
              <a:rPr lang="en-US" sz="2400" b="1" smtClean="0">
                <a:solidFill>
                  <a:schemeClr val="bg1"/>
                </a:solidFill>
              </a:rPr>
              <a:t>Example:</a:t>
            </a:r>
          </a:p>
          <a:p>
            <a:pPr>
              <a:buFont typeface="Wingdings 2" pitchFamily="18" charset="2"/>
              <a:buNone/>
            </a:pPr>
            <a:r>
              <a:rPr lang="en-US" sz="2400" smtClean="0">
                <a:solidFill>
                  <a:schemeClr val="bg1"/>
                </a:solidFill>
              </a:rPr>
              <a:t>  Consider the proposition ‘Man is intelligent’.</a:t>
            </a:r>
          </a:p>
          <a:p>
            <a:pPr>
              <a:buFont typeface="Wingdings 2" pitchFamily="18" charset="2"/>
              <a:buNone/>
            </a:pPr>
            <a:r>
              <a:rPr lang="en-US" sz="2400" smtClean="0">
                <a:solidFill>
                  <a:schemeClr val="bg1"/>
                </a:solidFill>
              </a:rPr>
              <a:t> Here the information is given about the man.</a:t>
            </a:r>
          </a:p>
          <a:p>
            <a:pPr>
              <a:buFont typeface="Wingdings 2" pitchFamily="18" charset="2"/>
              <a:buNone/>
            </a:pPr>
            <a:r>
              <a:rPr lang="en-US" sz="2400" smtClean="0">
                <a:solidFill>
                  <a:schemeClr val="bg1"/>
                </a:solidFill>
              </a:rPr>
              <a:t> So </a:t>
            </a:r>
            <a:r>
              <a:rPr lang="en-US" sz="2400" b="1" smtClean="0">
                <a:solidFill>
                  <a:schemeClr val="bg1"/>
                </a:solidFill>
              </a:rPr>
              <a:t>‘Man’</a:t>
            </a:r>
            <a:r>
              <a:rPr lang="en-US" sz="2400" smtClean="0">
                <a:solidFill>
                  <a:schemeClr val="bg1"/>
                </a:solidFill>
              </a:rPr>
              <a:t> is the </a:t>
            </a:r>
            <a:r>
              <a:rPr lang="en-US" sz="2400" b="1" smtClean="0">
                <a:solidFill>
                  <a:schemeClr val="bg1"/>
                </a:solidFill>
              </a:rPr>
              <a:t>subject</a:t>
            </a:r>
            <a:r>
              <a:rPr lang="en-US" sz="2400" smtClean="0">
                <a:solidFill>
                  <a:schemeClr val="bg1"/>
                </a:solidFill>
              </a:rPr>
              <a:t>.</a:t>
            </a:r>
          </a:p>
          <a:p>
            <a:pPr>
              <a:buFont typeface="Wingdings 2" pitchFamily="18" charset="2"/>
              <a:buNone/>
            </a:pPr>
            <a:endParaRPr lang="en-US" sz="2400" smtClean="0">
              <a:solidFill>
                <a:schemeClr val="bg1"/>
              </a:solidFill>
            </a:endParaRPr>
          </a:p>
          <a:p>
            <a:pPr>
              <a:buFont typeface="Wingdings 2" pitchFamily="18" charset="2"/>
              <a:buNone/>
            </a:pPr>
            <a:r>
              <a:rPr lang="en-US" sz="2400" smtClean="0">
                <a:solidFill>
                  <a:schemeClr val="bg1"/>
                </a:solidFill>
              </a:rPr>
              <a:t> </a:t>
            </a:r>
            <a:r>
              <a:rPr lang="en-US" sz="2400" b="1" smtClean="0">
                <a:solidFill>
                  <a:schemeClr val="bg1"/>
                </a:solidFill>
              </a:rPr>
              <a:t>‘Intelligent’ </a:t>
            </a:r>
            <a:r>
              <a:rPr lang="en-US" sz="2400" smtClean="0">
                <a:solidFill>
                  <a:schemeClr val="bg1"/>
                </a:solidFill>
              </a:rPr>
              <a:t> is the quality affirmed for this subject. So it is the </a:t>
            </a:r>
            <a:r>
              <a:rPr lang="en-US" sz="2400" b="1" smtClean="0">
                <a:solidFill>
                  <a:schemeClr val="bg1"/>
                </a:solidFill>
              </a:rPr>
              <a:t>predicate.</a:t>
            </a:r>
          </a:p>
          <a:p>
            <a:pPr>
              <a:buFont typeface="Wingdings 2" pitchFamily="18" charset="2"/>
              <a:buNone/>
            </a:pPr>
            <a:endParaRPr lang="en-US" sz="2400" b="1" smtClean="0">
              <a:solidFill>
                <a:schemeClr val="bg1"/>
              </a:solidFill>
            </a:endParaRPr>
          </a:p>
          <a:p>
            <a:pPr>
              <a:buFont typeface="Wingdings 2" pitchFamily="18" charset="2"/>
              <a:buNone/>
            </a:pPr>
            <a:r>
              <a:rPr lang="en-US" sz="2400" b="1" smtClean="0">
                <a:solidFill>
                  <a:schemeClr val="bg1"/>
                </a:solidFill>
              </a:rPr>
              <a:t>  ‘Is’ </a:t>
            </a:r>
            <a:r>
              <a:rPr lang="en-US" sz="2400" smtClean="0">
                <a:solidFill>
                  <a:schemeClr val="bg1"/>
                </a:solidFill>
              </a:rPr>
              <a:t> denotes the relation between the subject and the predicate. So, it is the </a:t>
            </a:r>
            <a:r>
              <a:rPr lang="en-US" sz="2400" b="1" smtClean="0">
                <a:solidFill>
                  <a:schemeClr val="bg1"/>
                </a:solidFill>
              </a:rPr>
              <a:t>copula</a:t>
            </a:r>
            <a:r>
              <a:rPr lang="en-US" sz="2400" smtClean="0">
                <a:solidFill>
                  <a:schemeClr val="bg1"/>
                </a:solidFill>
              </a:rPr>
              <a:t>.</a:t>
            </a:r>
            <a:endParaRPr lang="en-US" sz="2400" b="1"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5994400"/>
          </a:xfrm>
        </p:spPr>
        <p:txBody>
          <a:bodyPr/>
          <a:lstStyle/>
          <a:p>
            <a:pPr algn="just">
              <a:buFont typeface="Wingdings 2" pitchFamily="18" charset="2"/>
              <a:buNone/>
              <a:defRPr/>
            </a:pPr>
            <a:r>
              <a:rPr lang="en-US" sz="2400" dirty="0" smtClean="0">
                <a:solidFill>
                  <a:schemeClr val="bg1"/>
                </a:solidFill>
              </a:rPr>
              <a:t>21. </a:t>
            </a:r>
            <a:r>
              <a:rPr lang="en-US" sz="2400" b="1" dirty="0" smtClean="0">
                <a:solidFill>
                  <a:srgbClr val="000000"/>
                </a:solidFill>
                <a:latin typeface="Lucida Sans" pitchFamily="34" charset="0"/>
              </a:rPr>
              <a:t>Statements: </a:t>
            </a:r>
          </a:p>
          <a:p>
            <a:pPr algn="just">
              <a:buFont typeface="Wingdings 2" pitchFamily="18" charset="2"/>
              <a:buNone/>
              <a:defRPr/>
            </a:pPr>
            <a:r>
              <a:rPr lang="en-US" sz="2400" dirty="0" smtClean="0">
                <a:solidFill>
                  <a:srgbClr val="000000"/>
                </a:solidFill>
                <a:latin typeface="Lucida Sans" pitchFamily="34" charset="0"/>
              </a:rPr>
              <a:t>  Some books are benches. </a:t>
            </a:r>
          </a:p>
          <a:p>
            <a:pPr algn="just">
              <a:buFont typeface="Wingdings 2" pitchFamily="18" charset="2"/>
              <a:buNone/>
              <a:defRPr/>
            </a:pPr>
            <a:r>
              <a:rPr lang="en-US" sz="2400" dirty="0" smtClean="0">
                <a:solidFill>
                  <a:srgbClr val="000000"/>
                </a:solidFill>
                <a:latin typeface="Lucida Sans" pitchFamily="34" charset="0"/>
              </a:rPr>
              <a:t>  No bench is a table. </a:t>
            </a:r>
          </a:p>
          <a:p>
            <a:pPr algn="just">
              <a:buFont typeface="Wingdings 2" pitchFamily="18" charset="2"/>
              <a:buNone/>
              <a:defRPr/>
            </a:pPr>
            <a:r>
              <a:rPr lang="en-US" sz="2400" b="1" dirty="0" smtClean="0">
                <a:solidFill>
                  <a:srgbClr val="000000"/>
                </a:solidFill>
                <a:latin typeface="Lucida Sans" pitchFamily="34" charset="0"/>
              </a:rPr>
              <a:t>Conclusions: </a:t>
            </a:r>
          </a:p>
          <a:p>
            <a:pPr algn="just">
              <a:buFont typeface="Wingdings 2" pitchFamily="18" charset="2"/>
              <a:buNone/>
              <a:defRPr/>
            </a:pPr>
            <a:r>
              <a:rPr lang="en-US" sz="2400" dirty="0" smtClean="0">
                <a:solidFill>
                  <a:srgbClr val="000000"/>
                </a:solidFill>
                <a:latin typeface="Lucida Sans" pitchFamily="34" charset="0"/>
              </a:rPr>
              <a:t>  I. Some books are tables. </a:t>
            </a:r>
          </a:p>
          <a:p>
            <a:pPr algn="just">
              <a:buFont typeface="Wingdings 2" pitchFamily="18" charset="2"/>
              <a:buNone/>
              <a:defRPr/>
            </a:pPr>
            <a:r>
              <a:rPr lang="en-US" sz="2400" dirty="0" smtClean="0">
                <a:solidFill>
                  <a:srgbClr val="000000"/>
                </a:solidFill>
                <a:latin typeface="Lucida Sans" pitchFamily="34" charset="0"/>
              </a:rPr>
              <a:t>  II. Some benches are books. </a:t>
            </a:r>
          </a:p>
          <a:p>
            <a:pPr algn="just">
              <a:buFont typeface="Wingdings 2" pitchFamily="18" charset="2"/>
              <a:buNone/>
              <a:defRPr/>
            </a:pPr>
            <a:r>
              <a:rPr lang="en-US" sz="2400" dirty="0" smtClean="0">
                <a:solidFill>
                  <a:srgbClr val="000000"/>
                </a:solidFill>
                <a:latin typeface="Lucida Sans" pitchFamily="34" charset="0"/>
              </a:rPr>
              <a:t>  III. All benches are books. </a:t>
            </a:r>
          </a:p>
          <a:p>
            <a:pPr algn="just">
              <a:buFont typeface="Wingdings 2" pitchFamily="18" charset="2"/>
              <a:buNone/>
              <a:defRPr/>
            </a:pPr>
            <a:r>
              <a:rPr lang="en-US" sz="2400" dirty="0" smtClean="0">
                <a:solidFill>
                  <a:srgbClr val="000000"/>
                </a:solidFill>
                <a:latin typeface="Lucida Sans" pitchFamily="34" charset="0"/>
              </a:rPr>
              <a:t>  IV. Some tables are books. </a:t>
            </a:r>
          </a:p>
          <a:p>
            <a:pPr algn="just">
              <a:defRPr/>
            </a:pPr>
            <a:endParaRPr lang="en-US" sz="2400" dirty="0" smtClean="0">
              <a:solidFill>
                <a:srgbClr val="000000"/>
              </a:solidFill>
              <a:latin typeface="Lucida Sans" pitchFamily="34" charset="0"/>
            </a:endParaRPr>
          </a:p>
          <a:p>
            <a:pPr algn="just">
              <a:buFont typeface="Wingdings 2" pitchFamily="18" charset="2"/>
              <a:buNone/>
              <a:defRPr/>
            </a:pPr>
            <a:r>
              <a:rPr lang="en-US" sz="2400" dirty="0" smtClean="0">
                <a:solidFill>
                  <a:srgbClr val="000000"/>
                </a:solidFill>
                <a:latin typeface="Lucida Sans" pitchFamily="34" charset="0"/>
              </a:rPr>
              <a:t>(a) Only I follows </a:t>
            </a:r>
          </a:p>
          <a:p>
            <a:pPr algn="just">
              <a:buFont typeface="Wingdings 2" pitchFamily="18" charset="2"/>
              <a:buNone/>
              <a:defRPr/>
            </a:pPr>
            <a:r>
              <a:rPr lang="en-US" sz="2400" dirty="0" smtClean="0">
                <a:solidFill>
                  <a:srgbClr val="000000"/>
                </a:solidFill>
                <a:latin typeface="Lucida Sans" pitchFamily="34" charset="0"/>
              </a:rPr>
              <a:t>(b) Only II follows </a:t>
            </a:r>
          </a:p>
          <a:p>
            <a:pPr algn="just">
              <a:buFont typeface="Wingdings 2" pitchFamily="18" charset="2"/>
              <a:buNone/>
              <a:defRPr/>
            </a:pPr>
            <a:r>
              <a:rPr lang="en-US" sz="2400" dirty="0" smtClean="0">
                <a:solidFill>
                  <a:srgbClr val="000000"/>
                </a:solidFill>
                <a:latin typeface="Lucida Sans" pitchFamily="34" charset="0"/>
              </a:rPr>
              <a:t>(c) Only II &amp; IV follow </a:t>
            </a:r>
          </a:p>
          <a:p>
            <a:pPr algn="just">
              <a:buFont typeface="Wingdings 2" pitchFamily="18" charset="2"/>
              <a:buNone/>
              <a:defRPr/>
            </a:pPr>
            <a:r>
              <a:rPr lang="en-US" sz="2400" dirty="0" smtClean="0">
                <a:solidFill>
                  <a:srgbClr val="000000"/>
                </a:solidFill>
                <a:latin typeface="Lucida Sans" pitchFamily="34" charset="0"/>
              </a:rPr>
              <a:t>(d) None of the conclusions follow</a:t>
            </a:r>
          </a:p>
          <a:p>
            <a:pPr algn="just">
              <a:buFont typeface="Wingdings 2" pitchFamily="18" charset="2"/>
              <a:buNone/>
              <a:defRPr/>
            </a:pPr>
            <a:r>
              <a:rPr lang="en-US" sz="2400" dirty="0" smtClean="0">
                <a:solidFill>
                  <a:srgbClr val="000000"/>
                </a:solidFill>
                <a:latin typeface="Lucida Sans" pitchFamily="34" charset="0"/>
              </a:rPr>
              <a:t>Ans: B </a:t>
            </a:r>
            <a:endParaRPr lang="en-US" sz="2400" dirty="0" smtClean="0">
              <a:solidFill>
                <a:schemeClr val="bg1"/>
              </a:solidFill>
            </a:endParaRPr>
          </a:p>
          <a:p>
            <a:pPr marL="0" indent="0">
              <a:buFont typeface="Wingdings 2" pitchFamily="18" charset="2"/>
              <a:buNone/>
              <a:defRPr/>
            </a:pPr>
            <a:r>
              <a:rPr lang="en-US" sz="2400" dirty="0" smtClean="0">
                <a:solidFill>
                  <a:schemeClr val="bg1"/>
                </a:solidFill>
              </a:rPr>
              <a:t> </a:t>
            </a: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138863"/>
          </a:xfrm>
        </p:spPr>
        <p:txBody>
          <a:bodyPr/>
          <a:lstStyle/>
          <a:p>
            <a:pPr algn="just">
              <a:buFont typeface="Wingdings 2" pitchFamily="18" charset="2"/>
              <a:buNone/>
              <a:defRPr/>
            </a:pPr>
            <a:r>
              <a:rPr lang="en-US" sz="2400" dirty="0" smtClean="0">
                <a:solidFill>
                  <a:schemeClr val="bg1"/>
                </a:solidFill>
              </a:rPr>
              <a:t>22. </a:t>
            </a:r>
            <a:r>
              <a:rPr lang="en-US" sz="2400" b="1" dirty="0" smtClean="0">
                <a:solidFill>
                  <a:srgbClr val="000000"/>
                </a:solidFill>
                <a:latin typeface="Lucida Sans" pitchFamily="34" charset="0"/>
              </a:rPr>
              <a:t>Statements: </a:t>
            </a:r>
          </a:p>
          <a:p>
            <a:pPr algn="just">
              <a:buFont typeface="Wingdings 2" pitchFamily="18" charset="2"/>
              <a:buNone/>
              <a:defRPr/>
            </a:pPr>
            <a:r>
              <a:rPr lang="en-US" sz="2400" b="1" dirty="0" smtClean="0">
                <a:solidFill>
                  <a:srgbClr val="000000"/>
                </a:solidFill>
                <a:latin typeface="Lucida Sans" pitchFamily="34" charset="0"/>
              </a:rPr>
              <a:t>  </a:t>
            </a:r>
            <a:r>
              <a:rPr lang="en-US" sz="2400" dirty="0" smtClean="0">
                <a:solidFill>
                  <a:srgbClr val="000000"/>
                </a:solidFill>
                <a:latin typeface="Lucida Sans" pitchFamily="34" charset="0"/>
              </a:rPr>
              <a:t>Some donkeys are elephants. </a:t>
            </a:r>
          </a:p>
          <a:p>
            <a:pPr algn="just">
              <a:buFont typeface="Wingdings 2" pitchFamily="18" charset="2"/>
              <a:buNone/>
              <a:defRPr/>
            </a:pPr>
            <a:r>
              <a:rPr lang="en-US" sz="2400" dirty="0" smtClean="0">
                <a:solidFill>
                  <a:srgbClr val="000000"/>
                </a:solidFill>
                <a:latin typeface="Lucida Sans" pitchFamily="34" charset="0"/>
              </a:rPr>
              <a:t>  Some elephants are cats. </a:t>
            </a:r>
          </a:p>
          <a:p>
            <a:pPr algn="just">
              <a:buFont typeface="Wingdings 2" pitchFamily="18" charset="2"/>
              <a:buNone/>
              <a:defRPr/>
            </a:pPr>
            <a:r>
              <a:rPr lang="en-US" sz="2400" b="1" dirty="0" smtClean="0">
                <a:solidFill>
                  <a:srgbClr val="000000"/>
                </a:solidFill>
                <a:latin typeface="Lucida Sans" pitchFamily="34" charset="0"/>
              </a:rPr>
              <a:t>Conclusions: </a:t>
            </a:r>
          </a:p>
          <a:p>
            <a:pPr algn="just">
              <a:buFont typeface="Wingdings 2" pitchFamily="18" charset="2"/>
              <a:buNone/>
              <a:defRPr/>
            </a:pPr>
            <a:r>
              <a:rPr lang="en-US" sz="2400" dirty="0" smtClean="0">
                <a:solidFill>
                  <a:srgbClr val="000000"/>
                </a:solidFill>
                <a:latin typeface="Lucida Sans" pitchFamily="34" charset="0"/>
              </a:rPr>
              <a:t>  I. Some cats are donkeys. </a:t>
            </a:r>
          </a:p>
          <a:p>
            <a:pPr algn="just">
              <a:buFont typeface="Wingdings 2" pitchFamily="18" charset="2"/>
              <a:buNone/>
              <a:defRPr/>
            </a:pPr>
            <a:r>
              <a:rPr lang="en-US" sz="2400" dirty="0" smtClean="0">
                <a:solidFill>
                  <a:srgbClr val="000000"/>
                </a:solidFill>
                <a:latin typeface="Lucida Sans" pitchFamily="34" charset="0"/>
              </a:rPr>
              <a:t>  II. Some donkeys are cats. </a:t>
            </a:r>
          </a:p>
          <a:p>
            <a:pPr algn="just">
              <a:buFont typeface="Wingdings 2" pitchFamily="18" charset="2"/>
              <a:buNone/>
              <a:defRPr/>
            </a:pPr>
            <a:r>
              <a:rPr lang="en-US" sz="2400" dirty="0" smtClean="0">
                <a:solidFill>
                  <a:srgbClr val="000000"/>
                </a:solidFill>
                <a:latin typeface="Lucida Sans" pitchFamily="34" charset="0"/>
              </a:rPr>
              <a:t>  III. Some elephants are donkeys.</a:t>
            </a:r>
          </a:p>
          <a:p>
            <a:pPr algn="just">
              <a:buFont typeface="Wingdings 2" pitchFamily="18" charset="2"/>
              <a:buNone/>
              <a:defRPr/>
            </a:pPr>
            <a:r>
              <a:rPr lang="en-US" sz="2400" dirty="0" smtClean="0">
                <a:solidFill>
                  <a:srgbClr val="000000"/>
                </a:solidFill>
                <a:latin typeface="Lucida Sans" pitchFamily="34" charset="0"/>
              </a:rPr>
              <a:t>  IV. Some cats are elephants. </a:t>
            </a:r>
          </a:p>
          <a:p>
            <a:pPr algn="just">
              <a:defRPr/>
            </a:pPr>
            <a:endParaRPr lang="en-US" sz="2400" dirty="0" smtClean="0">
              <a:solidFill>
                <a:srgbClr val="000000"/>
              </a:solidFill>
              <a:latin typeface="Lucida Sans" pitchFamily="34" charset="0"/>
            </a:endParaRPr>
          </a:p>
          <a:p>
            <a:pPr algn="just">
              <a:buFont typeface="Wingdings 2" pitchFamily="18" charset="2"/>
              <a:buNone/>
              <a:defRPr/>
            </a:pPr>
            <a:r>
              <a:rPr lang="en-US" sz="2400" dirty="0" smtClean="0">
                <a:solidFill>
                  <a:srgbClr val="000000"/>
                </a:solidFill>
                <a:latin typeface="Lucida Sans" pitchFamily="34" charset="0"/>
              </a:rPr>
              <a:t>(a) None of the conclusions follow </a:t>
            </a:r>
          </a:p>
          <a:p>
            <a:pPr algn="just">
              <a:buFont typeface="Wingdings 2" pitchFamily="18" charset="2"/>
              <a:buNone/>
              <a:defRPr/>
            </a:pPr>
            <a:r>
              <a:rPr lang="en-US" sz="2400" dirty="0" smtClean="0">
                <a:solidFill>
                  <a:srgbClr val="000000"/>
                </a:solidFill>
                <a:latin typeface="Lucida Sans" pitchFamily="34" charset="0"/>
              </a:rPr>
              <a:t>(b) Only III &amp; IV follow </a:t>
            </a:r>
          </a:p>
          <a:p>
            <a:pPr algn="just">
              <a:buFont typeface="Wingdings 2" pitchFamily="18" charset="2"/>
              <a:buNone/>
              <a:defRPr/>
            </a:pPr>
            <a:r>
              <a:rPr lang="en-US" sz="2400" dirty="0" smtClean="0">
                <a:solidFill>
                  <a:srgbClr val="000000"/>
                </a:solidFill>
                <a:latin typeface="Lucida Sans" pitchFamily="34" charset="0"/>
              </a:rPr>
              <a:t>(c) All the conclusions follow </a:t>
            </a:r>
          </a:p>
          <a:p>
            <a:pPr algn="just">
              <a:buFont typeface="Wingdings 2" pitchFamily="18" charset="2"/>
              <a:buNone/>
              <a:defRPr/>
            </a:pPr>
            <a:r>
              <a:rPr lang="en-US" sz="2400" dirty="0" smtClean="0">
                <a:solidFill>
                  <a:srgbClr val="000000"/>
                </a:solidFill>
                <a:latin typeface="Lucida Sans" pitchFamily="34" charset="0"/>
              </a:rPr>
              <a:t>(d) Only I, II &amp; IV follow</a:t>
            </a:r>
          </a:p>
          <a:p>
            <a:pPr algn="just">
              <a:buFont typeface="Wingdings 2" pitchFamily="18" charset="2"/>
              <a:buNone/>
              <a:defRPr/>
            </a:pPr>
            <a:r>
              <a:rPr lang="en-US" sz="2400" dirty="0" smtClean="0">
                <a:solidFill>
                  <a:srgbClr val="000000"/>
                </a:solidFill>
                <a:latin typeface="Lucida Sans" pitchFamily="34" charset="0"/>
              </a:rPr>
              <a:t>Ans: B </a:t>
            </a:r>
            <a:endParaRPr lang="en-US" sz="2400" dirty="0" smtClean="0">
              <a:solidFill>
                <a:schemeClr val="bg1"/>
              </a:solidFill>
            </a:endParaRPr>
          </a:p>
          <a:p>
            <a:pPr marL="0" indent="0">
              <a:buFont typeface="Wingdings 2" pitchFamily="18" charset="2"/>
              <a:buNone/>
              <a:defRPr/>
            </a:pPr>
            <a:r>
              <a:rPr lang="en-US" sz="2400" dirty="0" smtClean="0">
                <a:solidFill>
                  <a:schemeClr val="bg1"/>
                </a:solidFill>
              </a:rPr>
              <a:t> </a:t>
            </a: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pPr>
            <a:r>
              <a:rPr lang="en-US" sz="2400" smtClean="0">
                <a:solidFill>
                  <a:schemeClr val="bg1"/>
                </a:solidFill>
              </a:rPr>
              <a:t>23. </a:t>
            </a:r>
            <a:r>
              <a:rPr lang="en-US" sz="2400" b="1" smtClean="0">
                <a:solidFill>
                  <a:schemeClr val="bg1"/>
                </a:solidFill>
              </a:rPr>
              <a:t>Statements</a:t>
            </a:r>
            <a:r>
              <a:rPr lang="en-US" sz="2400" smtClean="0">
                <a:solidFill>
                  <a:schemeClr val="bg1"/>
                </a:solidFill>
              </a:rPr>
              <a:t>: </a:t>
            </a:r>
          </a:p>
          <a:p>
            <a:pPr marL="0" indent="0">
              <a:buFont typeface="Wingdings 2" pitchFamily="18" charset="2"/>
              <a:buNone/>
            </a:pPr>
            <a:r>
              <a:rPr lang="en-US" sz="2400" smtClean="0">
                <a:solidFill>
                  <a:schemeClr val="bg1"/>
                </a:solidFill>
              </a:rPr>
              <a:t>1. Some singers are rockers</a:t>
            </a:r>
          </a:p>
          <a:p>
            <a:pPr marL="0" indent="0">
              <a:buFont typeface="Wingdings 2" pitchFamily="18" charset="2"/>
              <a:buNone/>
            </a:pPr>
            <a:r>
              <a:rPr lang="en-US" sz="2400" smtClean="0">
                <a:solidFill>
                  <a:schemeClr val="bg1"/>
                </a:solidFill>
              </a:rPr>
              <a:t>2. All rockers are westerners</a:t>
            </a:r>
          </a:p>
          <a:p>
            <a:pPr marL="0" indent="0">
              <a:buFont typeface="Wingdings 2" pitchFamily="18" charset="2"/>
              <a:buNone/>
            </a:pPr>
            <a:r>
              <a:rPr lang="en-US" sz="2400" b="1" smtClean="0">
                <a:solidFill>
                  <a:schemeClr val="bg1"/>
                </a:solidFill>
              </a:rPr>
              <a:t>Conclusions</a:t>
            </a:r>
            <a:r>
              <a:rPr lang="en-US" sz="2400" smtClean="0">
                <a:solidFill>
                  <a:schemeClr val="bg1"/>
                </a:solidFill>
              </a:rPr>
              <a:t>: </a:t>
            </a:r>
          </a:p>
          <a:p>
            <a:pPr marL="0" indent="0">
              <a:buFont typeface="Wingdings 2" pitchFamily="18" charset="2"/>
              <a:buNone/>
            </a:pPr>
            <a:r>
              <a:rPr lang="en-US" sz="2400" smtClean="0">
                <a:solidFill>
                  <a:schemeClr val="bg1"/>
                </a:solidFill>
              </a:rPr>
              <a:t>I. Some rockers are singers</a:t>
            </a:r>
          </a:p>
          <a:p>
            <a:pPr marL="0" indent="0">
              <a:buFont typeface="Wingdings 2" pitchFamily="18" charset="2"/>
              <a:buNone/>
            </a:pPr>
            <a:r>
              <a:rPr lang="en-US" sz="2400" smtClean="0">
                <a:solidFill>
                  <a:schemeClr val="bg1"/>
                </a:solidFill>
              </a:rPr>
              <a:t>II. Some westerners are rockers</a:t>
            </a:r>
          </a:p>
          <a:p>
            <a:pPr marL="0" indent="0">
              <a:buFont typeface="Wingdings 2" pitchFamily="18" charset="2"/>
              <a:buNone/>
            </a:pPr>
            <a:r>
              <a:rPr lang="en-US" sz="2400" smtClean="0">
                <a:solidFill>
                  <a:schemeClr val="bg1"/>
                </a:solidFill>
              </a:rPr>
              <a:t>III. Some singers are westerners</a:t>
            </a:r>
          </a:p>
          <a:p>
            <a:pPr marL="0" indent="0">
              <a:buFont typeface="Wingdings 2" pitchFamily="18" charset="2"/>
              <a:buNone/>
            </a:pPr>
            <a:r>
              <a:rPr lang="en-US" sz="2400" smtClean="0">
                <a:solidFill>
                  <a:schemeClr val="bg1"/>
                </a:solidFill>
              </a:rPr>
              <a:t>IV. Some singers are not westerners</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 I,II and III follow</a:t>
            </a:r>
          </a:p>
          <a:p>
            <a:pPr marL="0" indent="0">
              <a:buFont typeface="Wingdings 2" pitchFamily="18" charset="2"/>
              <a:buNone/>
            </a:pPr>
            <a:r>
              <a:rPr lang="en-US" sz="2400" smtClean="0">
                <a:solidFill>
                  <a:schemeClr val="bg1"/>
                </a:solidFill>
              </a:rPr>
              <a:t>b) I,II and IV follow</a:t>
            </a:r>
          </a:p>
          <a:p>
            <a:pPr marL="0" indent="0">
              <a:buFont typeface="Wingdings 2" pitchFamily="18" charset="2"/>
              <a:buNone/>
            </a:pPr>
            <a:r>
              <a:rPr lang="en-US" sz="2400" smtClean="0">
                <a:solidFill>
                  <a:schemeClr val="bg1"/>
                </a:solidFill>
              </a:rPr>
              <a:t>c) II, III and IV follow</a:t>
            </a:r>
          </a:p>
          <a:p>
            <a:pPr marL="0" indent="0">
              <a:buFont typeface="Wingdings 2" pitchFamily="18" charset="2"/>
              <a:buNone/>
            </a:pPr>
            <a:r>
              <a:rPr lang="en-US" sz="2400" smtClean="0">
                <a:solidFill>
                  <a:schemeClr val="bg1"/>
                </a:solidFill>
              </a:rPr>
              <a:t>d) I,III and IV follow</a:t>
            </a:r>
          </a:p>
          <a:p>
            <a:pPr marL="0" indent="0">
              <a:buFont typeface="Wingdings 2" pitchFamily="18" charset="2"/>
              <a:buNone/>
            </a:pPr>
            <a:r>
              <a:rPr lang="en-US" sz="2400" smtClean="0">
                <a:solidFill>
                  <a:schemeClr val="bg1"/>
                </a:solidFill>
              </a:rPr>
              <a:t>e) All follow</a:t>
            </a:r>
          </a:p>
          <a:p>
            <a:pPr marL="0" indent="0">
              <a:buFont typeface="Wingdings 2" pitchFamily="18" charset="2"/>
              <a:buNone/>
            </a:pPr>
            <a:r>
              <a:rPr lang="en-US" sz="2400" smtClean="0">
                <a:solidFill>
                  <a:schemeClr val="bg1"/>
                </a:solidFill>
              </a:rPr>
              <a:t>Ans: A</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pPr>
            <a:r>
              <a:rPr lang="en-US" sz="2400" smtClean="0">
                <a:solidFill>
                  <a:schemeClr val="bg1"/>
                </a:solidFill>
              </a:rPr>
              <a:t>24. </a:t>
            </a:r>
            <a:r>
              <a:rPr lang="en-US" sz="2400" b="1" smtClean="0">
                <a:solidFill>
                  <a:schemeClr val="bg1"/>
                </a:solidFill>
              </a:rPr>
              <a:t>Statements</a:t>
            </a:r>
            <a:r>
              <a:rPr lang="en-US" sz="2400" smtClean="0">
                <a:solidFill>
                  <a:schemeClr val="bg1"/>
                </a:solidFill>
              </a:rPr>
              <a:t>: </a:t>
            </a:r>
          </a:p>
          <a:p>
            <a:pPr marL="0" indent="0">
              <a:buFont typeface="Wingdings 2" pitchFamily="18" charset="2"/>
              <a:buNone/>
            </a:pPr>
            <a:r>
              <a:rPr lang="en-US" sz="2400" smtClean="0">
                <a:solidFill>
                  <a:schemeClr val="bg1"/>
                </a:solidFill>
              </a:rPr>
              <a:t>1. All cats are bulls</a:t>
            </a:r>
          </a:p>
          <a:p>
            <a:pPr marL="0" indent="0">
              <a:buFont typeface="Wingdings 2" pitchFamily="18" charset="2"/>
              <a:buNone/>
            </a:pPr>
            <a:r>
              <a:rPr lang="en-US" sz="2400" smtClean="0">
                <a:solidFill>
                  <a:schemeClr val="bg1"/>
                </a:solidFill>
              </a:rPr>
              <a:t>2. Some bulls are dogs</a:t>
            </a:r>
          </a:p>
          <a:p>
            <a:pPr marL="0" indent="0">
              <a:buFont typeface="Wingdings 2" pitchFamily="18" charset="2"/>
              <a:buNone/>
            </a:pPr>
            <a:r>
              <a:rPr lang="en-US" sz="2400" smtClean="0">
                <a:solidFill>
                  <a:schemeClr val="bg1"/>
                </a:solidFill>
              </a:rPr>
              <a:t>Conclusions: </a:t>
            </a:r>
          </a:p>
          <a:p>
            <a:pPr marL="0" indent="0">
              <a:buFont typeface="Wingdings 2" pitchFamily="18" charset="2"/>
              <a:buNone/>
            </a:pPr>
            <a:r>
              <a:rPr lang="en-US" sz="2400" smtClean="0">
                <a:solidFill>
                  <a:schemeClr val="bg1"/>
                </a:solidFill>
              </a:rPr>
              <a:t>I. All bulls are cats</a:t>
            </a:r>
          </a:p>
          <a:p>
            <a:pPr marL="0" indent="0">
              <a:buFont typeface="Wingdings 2" pitchFamily="18" charset="2"/>
              <a:buNone/>
            </a:pPr>
            <a:r>
              <a:rPr lang="en-US" sz="2400" smtClean="0">
                <a:solidFill>
                  <a:schemeClr val="bg1"/>
                </a:solidFill>
              </a:rPr>
              <a:t>II. Some cats are dogs</a:t>
            </a:r>
          </a:p>
          <a:p>
            <a:pPr marL="0" indent="0">
              <a:buFont typeface="Wingdings 2" pitchFamily="18" charset="2"/>
              <a:buNone/>
            </a:pPr>
            <a:r>
              <a:rPr lang="en-US" sz="2400" smtClean="0">
                <a:solidFill>
                  <a:schemeClr val="bg1"/>
                </a:solidFill>
              </a:rPr>
              <a:t>III. No cats are dogs</a:t>
            </a:r>
          </a:p>
          <a:p>
            <a:pPr marL="0" indent="0">
              <a:buFont typeface="Wingdings 2" pitchFamily="18" charset="2"/>
              <a:buNone/>
            </a:pPr>
            <a:r>
              <a:rPr lang="en-US" sz="2400" smtClean="0">
                <a:solidFill>
                  <a:schemeClr val="bg1"/>
                </a:solidFill>
              </a:rPr>
              <a:t>IV. Some bulls are cats</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 Only IV follows </a:t>
            </a:r>
          </a:p>
          <a:p>
            <a:pPr marL="0" indent="0">
              <a:buFont typeface="Wingdings 2" pitchFamily="18" charset="2"/>
              <a:buNone/>
            </a:pPr>
            <a:r>
              <a:rPr lang="en-US" sz="2400" smtClean="0">
                <a:solidFill>
                  <a:schemeClr val="bg1"/>
                </a:solidFill>
              </a:rPr>
              <a:t>b) Only III follows</a:t>
            </a:r>
          </a:p>
          <a:p>
            <a:pPr marL="0" indent="0">
              <a:buFont typeface="Wingdings 2" pitchFamily="18" charset="2"/>
              <a:buNone/>
            </a:pPr>
            <a:r>
              <a:rPr lang="en-US" sz="2400" smtClean="0">
                <a:solidFill>
                  <a:schemeClr val="bg1"/>
                </a:solidFill>
              </a:rPr>
              <a:t>c) Only II follows</a:t>
            </a:r>
          </a:p>
          <a:p>
            <a:pPr marL="0" indent="0">
              <a:buFont typeface="Wingdings 2" pitchFamily="18" charset="2"/>
              <a:buNone/>
            </a:pPr>
            <a:r>
              <a:rPr lang="en-US" sz="2400" smtClean="0">
                <a:solidFill>
                  <a:schemeClr val="bg1"/>
                </a:solidFill>
              </a:rPr>
              <a:t>d) Only IV and II follow</a:t>
            </a:r>
          </a:p>
          <a:p>
            <a:pPr marL="0" indent="0">
              <a:buFont typeface="Wingdings 2" pitchFamily="18" charset="2"/>
              <a:buNone/>
            </a:pPr>
            <a:r>
              <a:rPr lang="en-US" sz="2400" smtClean="0">
                <a:solidFill>
                  <a:schemeClr val="bg1"/>
                </a:solidFill>
              </a:rPr>
              <a:t>e)  IV and either II or III follow</a:t>
            </a:r>
          </a:p>
          <a:p>
            <a:pPr marL="0" indent="0">
              <a:buFont typeface="Wingdings 2" pitchFamily="18" charset="2"/>
              <a:buNone/>
            </a:pPr>
            <a:r>
              <a:rPr lang="en-US" sz="2400" smtClean="0">
                <a:solidFill>
                  <a:schemeClr val="bg1"/>
                </a:solidFill>
              </a:rPr>
              <a:t>Ans: E</a:t>
            </a:r>
          </a:p>
          <a:p>
            <a:pPr marL="0" indent="0">
              <a:buFont typeface="Wingdings 2" pitchFamily="18" charset="2"/>
              <a:buNone/>
            </a:pPr>
            <a:endParaRPr lang="en-US" sz="2400" smtClean="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pPr>
            <a:r>
              <a:rPr lang="en-US" sz="2400" smtClean="0">
                <a:solidFill>
                  <a:schemeClr val="bg1"/>
                </a:solidFill>
              </a:rPr>
              <a:t>25. </a:t>
            </a:r>
            <a:r>
              <a:rPr lang="en-US" sz="2400" b="1" smtClean="0">
                <a:solidFill>
                  <a:schemeClr val="bg1"/>
                </a:solidFill>
              </a:rPr>
              <a:t>Statements</a:t>
            </a:r>
            <a:r>
              <a:rPr lang="en-US" sz="2400" smtClean="0">
                <a:solidFill>
                  <a:schemeClr val="bg1"/>
                </a:solidFill>
              </a:rPr>
              <a:t>: </a:t>
            </a:r>
          </a:p>
          <a:p>
            <a:pPr marL="0" indent="0">
              <a:buFont typeface="Wingdings 2" pitchFamily="18" charset="2"/>
              <a:buNone/>
            </a:pPr>
            <a:r>
              <a:rPr lang="en-US" sz="2400" smtClean="0">
                <a:solidFill>
                  <a:schemeClr val="bg1"/>
                </a:solidFill>
              </a:rPr>
              <a:t>1. All pigs are elephants</a:t>
            </a:r>
          </a:p>
          <a:p>
            <a:pPr marL="0" indent="0">
              <a:buFont typeface="Wingdings 2" pitchFamily="18" charset="2"/>
              <a:buNone/>
            </a:pPr>
            <a:r>
              <a:rPr lang="en-US" sz="2400" smtClean="0">
                <a:solidFill>
                  <a:schemeClr val="bg1"/>
                </a:solidFill>
              </a:rPr>
              <a:t>2. No pigs are bakers</a:t>
            </a:r>
          </a:p>
          <a:p>
            <a:pPr marL="0" indent="0">
              <a:buFont typeface="Wingdings 2" pitchFamily="18" charset="2"/>
              <a:buNone/>
            </a:pPr>
            <a:r>
              <a:rPr lang="en-US" sz="2400" b="1" smtClean="0">
                <a:solidFill>
                  <a:schemeClr val="bg1"/>
                </a:solidFill>
              </a:rPr>
              <a:t>Conclusions</a:t>
            </a:r>
            <a:r>
              <a:rPr lang="en-US" sz="2400" smtClean="0">
                <a:solidFill>
                  <a:schemeClr val="bg1"/>
                </a:solidFill>
              </a:rPr>
              <a:t>:</a:t>
            </a:r>
          </a:p>
          <a:p>
            <a:pPr marL="0" indent="0">
              <a:buFont typeface="Wingdings 2" pitchFamily="18" charset="2"/>
              <a:buNone/>
            </a:pPr>
            <a:r>
              <a:rPr lang="en-US" sz="2400" smtClean="0">
                <a:solidFill>
                  <a:schemeClr val="bg1"/>
                </a:solidFill>
              </a:rPr>
              <a:t> I. Some bakers are not pigs</a:t>
            </a:r>
          </a:p>
          <a:p>
            <a:pPr marL="0" indent="0">
              <a:buFont typeface="Wingdings 2" pitchFamily="18" charset="2"/>
              <a:buNone/>
            </a:pPr>
            <a:r>
              <a:rPr lang="en-US" sz="2400" smtClean="0">
                <a:solidFill>
                  <a:schemeClr val="bg1"/>
                </a:solidFill>
              </a:rPr>
              <a:t>II. Some pigs are not bakers</a:t>
            </a:r>
          </a:p>
          <a:p>
            <a:pPr marL="0" indent="0">
              <a:buFont typeface="Wingdings 2" pitchFamily="18" charset="2"/>
              <a:buNone/>
            </a:pPr>
            <a:r>
              <a:rPr lang="en-US" sz="2400" smtClean="0">
                <a:solidFill>
                  <a:schemeClr val="bg1"/>
                </a:solidFill>
              </a:rPr>
              <a:t>III. Some elephants are not bakers</a:t>
            </a:r>
          </a:p>
          <a:p>
            <a:pPr marL="0" indent="0">
              <a:buFont typeface="Wingdings 2" pitchFamily="18" charset="2"/>
              <a:buNone/>
            </a:pPr>
            <a:r>
              <a:rPr lang="en-US" sz="2400" smtClean="0">
                <a:solidFill>
                  <a:schemeClr val="bg1"/>
                </a:solidFill>
              </a:rPr>
              <a:t>IV. Some bakers are not elephants</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 I, II and III follow</a:t>
            </a:r>
          </a:p>
          <a:p>
            <a:pPr marL="0" indent="0">
              <a:buFont typeface="Wingdings 2" pitchFamily="18" charset="2"/>
              <a:buNone/>
            </a:pPr>
            <a:r>
              <a:rPr lang="en-US" sz="2400" smtClean="0">
                <a:solidFill>
                  <a:schemeClr val="bg1"/>
                </a:solidFill>
              </a:rPr>
              <a:t>b) I, II and IV follow</a:t>
            </a:r>
          </a:p>
          <a:p>
            <a:pPr marL="0" indent="0">
              <a:buFont typeface="Wingdings 2" pitchFamily="18" charset="2"/>
              <a:buNone/>
            </a:pPr>
            <a:r>
              <a:rPr lang="en-US" sz="2400" smtClean="0">
                <a:solidFill>
                  <a:schemeClr val="bg1"/>
                </a:solidFill>
              </a:rPr>
              <a:t>c)  I, III and IV follow</a:t>
            </a:r>
          </a:p>
          <a:p>
            <a:pPr marL="0" indent="0">
              <a:buFont typeface="Wingdings 2" pitchFamily="18" charset="2"/>
              <a:buNone/>
            </a:pPr>
            <a:r>
              <a:rPr lang="en-US" sz="2400" smtClean="0">
                <a:solidFill>
                  <a:schemeClr val="bg1"/>
                </a:solidFill>
              </a:rPr>
              <a:t>d) II, III and IV follow</a:t>
            </a:r>
          </a:p>
          <a:p>
            <a:pPr marL="0" indent="0">
              <a:buFont typeface="Wingdings 2" pitchFamily="18" charset="2"/>
              <a:buNone/>
            </a:pPr>
            <a:r>
              <a:rPr lang="en-US" sz="2400" smtClean="0">
                <a:solidFill>
                  <a:schemeClr val="bg1"/>
                </a:solidFill>
              </a:rPr>
              <a:t>e) All follow</a:t>
            </a:r>
          </a:p>
          <a:p>
            <a:pPr marL="0" indent="0">
              <a:buFont typeface="Wingdings 2" pitchFamily="18" charset="2"/>
              <a:buNone/>
            </a:pPr>
            <a:r>
              <a:rPr lang="en-US" sz="2400" smtClean="0">
                <a:solidFill>
                  <a:schemeClr val="bg1"/>
                </a:solidFill>
              </a:rPr>
              <a:t>Ans: 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wipe(down)">
                                      <p:cBhvr>
                                        <p:cTn id="62" dur="500"/>
                                        <p:tgtEl>
                                          <p:spTgt spid="3">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wipe(down)">
                                      <p:cBhvr>
                                        <p:cTn id="67" dur="500"/>
                                        <p:tgtEl>
                                          <p:spTgt spid="3">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4" end="14"/>
                                            </p:txEl>
                                          </p:spTgt>
                                        </p:tgtEl>
                                        <p:attrNameLst>
                                          <p:attrName>style.visibility</p:attrName>
                                        </p:attrNameLst>
                                      </p:cBhvr>
                                      <p:to>
                                        <p:strVal val="visible"/>
                                      </p:to>
                                    </p:set>
                                    <p:animEffect transition="in" filter="wipe(down)">
                                      <p:cBhvr>
                                        <p:cTn id="72"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503238" y="530225"/>
            <a:ext cx="8183562" cy="5994400"/>
          </a:xfrm>
        </p:spPr>
        <p:txBody>
          <a:bodyPr/>
          <a:lstStyle/>
          <a:p>
            <a:pPr marL="0" indent="0">
              <a:buFont typeface="Wingdings 2" pitchFamily="18" charset="2"/>
              <a:buNone/>
            </a:pPr>
            <a:r>
              <a:rPr lang="en-US" sz="2400" b="1" smtClean="0">
                <a:solidFill>
                  <a:schemeClr val="bg1"/>
                </a:solidFill>
              </a:rPr>
              <a:t>Directions for Q26 and Q27: </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Each question contains six statements followed by four sets of combinations of three.</a:t>
            </a:r>
          </a:p>
          <a:p>
            <a:pPr marL="0" indent="0">
              <a:buFont typeface="Wingdings 2" pitchFamily="18" charset="2"/>
              <a:buNone/>
            </a:pPr>
            <a:r>
              <a:rPr lang="en-US" sz="2400" smtClean="0">
                <a:solidFill>
                  <a:schemeClr val="bg1"/>
                </a:solidFill>
              </a:rPr>
              <a:t>Choose the set in which the combinations are logically related such that the third statement is the conclusion drawn from the preceding two statements.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0178">
                                            <p:txEl>
                                              <p:pRg st="0" end="0"/>
                                            </p:txEl>
                                          </p:spTgt>
                                        </p:tgtEl>
                                        <p:attrNameLst>
                                          <p:attrName>style.visibility</p:attrName>
                                        </p:attrNameLst>
                                      </p:cBhvr>
                                      <p:to>
                                        <p:strVal val="visible"/>
                                      </p:to>
                                    </p:set>
                                    <p:animEffect transition="in" filter="wipe(down)">
                                      <p:cBhvr>
                                        <p:cTn id="7" dur="500"/>
                                        <p:tgtEl>
                                          <p:spTgt spid="501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0178">
                                            <p:txEl>
                                              <p:pRg st="2" end="2"/>
                                            </p:txEl>
                                          </p:spTgt>
                                        </p:tgtEl>
                                        <p:attrNameLst>
                                          <p:attrName>style.visibility</p:attrName>
                                        </p:attrNameLst>
                                      </p:cBhvr>
                                      <p:to>
                                        <p:strVal val="visible"/>
                                      </p:to>
                                    </p:set>
                                    <p:animEffect transition="in" filter="wipe(down)">
                                      <p:cBhvr>
                                        <p:cTn id="12" dur="500"/>
                                        <p:tgtEl>
                                          <p:spTgt spid="501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0178">
                                            <p:txEl>
                                              <p:pRg st="3" end="3"/>
                                            </p:txEl>
                                          </p:spTgt>
                                        </p:tgtEl>
                                        <p:attrNameLst>
                                          <p:attrName>style.visibility</p:attrName>
                                        </p:attrNameLst>
                                      </p:cBhvr>
                                      <p:to>
                                        <p:strVal val="visible"/>
                                      </p:to>
                                    </p:set>
                                    <p:animEffect transition="in" filter="wipe(down)">
                                      <p:cBhvr>
                                        <p:cTn id="17" dur="500"/>
                                        <p:tgtEl>
                                          <p:spTgt spid="501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defRPr/>
            </a:pPr>
            <a:r>
              <a:rPr lang="en-US" sz="2400" dirty="0" smtClean="0">
                <a:solidFill>
                  <a:schemeClr val="bg1"/>
                </a:solidFill>
              </a:rPr>
              <a:t>26.  </a:t>
            </a:r>
          </a:p>
          <a:p>
            <a:pPr marL="0" indent="0">
              <a:buFont typeface="Wingdings 2" pitchFamily="18" charset="2"/>
              <a:buNone/>
              <a:defRPr/>
            </a:pPr>
            <a:r>
              <a:rPr lang="en-US" sz="2400" dirty="0" smtClean="0">
                <a:solidFill>
                  <a:schemeClr val="bg1"/>
                </a:solidFill>
              </a:rPr>
              <a:t>A. All roses have thorns.</a:t>
            </a:r>
          </a:p>
          <a:p>
            <a:pPr marL="0" indent="0">
              <a:buFont typeface="Wingdings 2" pitchFamily="18" charset="2"/>
              <a:buNone/>
              <a:defRPr/>
            </a:pPr>
            <a:r>
              <a:rPr lang="en-US" sz="2400" dirty="0" smtClean="0">
                <a:solidFill>
                  <a:schemeClr val="bg1"/>
                </a:solidFill>
              </a:rPr>
              <a:t>B. All roses have nectar.</a:t>
            </a:r>
          </a:p>
          <a:p>
            <a:pPr marL="0" indent="0">
              <a:buFont typeface="Wingdings 2" pitchFamily="18" charset="2"/>
              <a:buNone/>
              <a:defRPr/>
            </a:pPr>
            <a:r>
              <a:rPr lang="en-US" sz="2400" dirty="0" smtClean="0">
                <a:solidFill>
                  <a:schemeClr val="bg1"/>
                </a:solidFill>
              </a:rPr>
              <a:t>C. All plants with nectar have thorns.</a:t>
            </a:r>
          </a:p>
          <a:p>
            <a:pPr marL="0" indent="0">
              <a:buFont typeface="Wingdings 2" pitchFamily="18" charset="2"/>
              <a:buNone/>
              <a:defRPr/>
            </a:pPr>
            <a:r>
              <a:rPr lang="en-US" sz="2400" dirty="0" smtClean="0">
                <a:solidFill>
                  <a:schemeClr val="bg1"/>
                </a:solidFill>
              </a:rPr>
              <a:t>D. All shrubs have roses.</a:t>
            </a:r>
          </a:p>
          <a:p>
            <a:pPr marL="0" indent="0">
              <a:buFont typeface="Wingdings 2" pitchFamily="18" charset="2"/>
              <a:buNone/>
              <a:defRPr/>
            </a:pPr>
            <a:r>
              <a:rPr lang="en-US" sz="2400" dirty="0" smtClean="0">
                <a:solidFill>
                  <a:schemeClr val="bg1"/>
                </a:solidFill>
              </a:rPr>
              <a:t>E. All shrubs have nectar.</a:t>
            </a:r>
          </a:p>
          <a:p>
            <a:pPr marL="0" indent="0">
              <a:buFont typeface="Wingdings 2" pitchFamily="18" charset="2"/>
              <a:buNone/>
              <a:defRPr/>
            </a:pPr>
            <a:r>
              <a:rPr lang="en-US" sz="2400" dirty="0" smtClean="0">
                <a:solidFill>
                  <a:schemeClr val="bg1"/>
                </a:solidFill>
              </a:rPr>
              <a:t>F. Some roses have thorns.</a:t>
            </a:r>
          </a:p>
          <a:p>
            <a:pPr marL="0" indent="0">
              <a:buFont typeface="Wingdings 2" pitchFamily="18" charset="2"/>
              <a:buNone/>
              <a:defRPr/>
            </a:pPr>
            <a:endParaRPr lang="en-US" sz="2400" dirty="0" smtClean="0">
              <a:solidFill>
                <a:schemeClr val="bg1"/>
              </a:solidFill>
            </a:endParaRPr>
          </a:p>
          <a:p>
            <a:pPr marL="457200" indent="-457200">
              <a:buFont typeface="Wingdings 2" pitchFamily="18" charset="2"/>
              <a:buAutoNum type="alphaLcParenBoth"/>
              <a:defRPr/>
            </a:pPr>
            <a:r>
              <a:rPr lang="en-US" sz="2400" dirty="0" smtClean="0">
                <a:solidFill>
                  <a:schemeClr val="bg1"/>
                </a:solidFill>
              </a:rPr>
              <a:t>BEF </a:t>
            </a:r>
          </a:p>
          <a:p>
            <a:pPr marL="457200" indent="-457200">
              <a:buFont typeface="Wingdings 2" pitchFamily="18" charset="2"/>
              <a:buAutoNum type="alphaLcParenBoth"/>
              <a:defRPr/>
            </a:pPr>
            <a:r>
              <a:rPr lang="en-US" sz="2400" dirty="0" smtClean="0">
                <a:solidFill>
                  <a:schemeClr val="bg1"/>
                </a:solidFill>
              </a:rPr>
              <a:t>ABC </a:t>
            </a:r>
          </a:p>
          <a:p>
            <a:pPr marL="457200" indent="-457200">
              <a:buFont typeface="Wingdings 2" pitchFamily="18" charset="2"/>
              <a:buAutoNum type="alphaLcParenBoth"/>
              <a:defRPr/>
            </a:pPr>
            <a:r>
              <a:rPr lang="en-US" sz="2400" dirty="0" smtClean="0">
                <a:solidFill>
                  <a:schemeClr val="bg1"/>
                </a:solidFill>
              </a:rPr>
              <a:t>BDE</a:t>
            </a:r>
          </a:p>
          <a:p>
            <a:pPr marL="457200" indent="-457200">
              <a:buFont typeface="Wingdings 2" pitchFamily="18" charset="2"/>
              <a:buAutoNum type="alphaLcParenBoth"/>
              <a:defRPr/>
            </a:pPr>
            <a:r>
              <a:rPr lang="en-US" sz="2400" dirty="0" smtClean="0">
                <a:solidFill>
                  <a:schemeClr val="bg1"/>
                </a:solidFill>
              </a:rPr>
              <a:t>ACF</a:t>
            </a:r>
          </a:p>
          <a:p>
            <a:pPr marL="457200" indent="-457200">
              <a:buFont typeface="Wingdings 2" pitchFamily="18" charset="2"/>
              <a:buAutoNum type="alphaLcParenBoth"/>
              <a:defRPr/>
            </a:pPr>
            <a:endParaRPr lang="en-US" sz="2400" dirty="0">
              <a:solidFill>
                <a:schemeClr val="bg1"/>
              </a:solidFill>
            </a:endParaRPr>
          </a:p>
          <a:p>
            <a:pPr marL="0" indent="0">
              <a:buFont typeface="Wingdings 2" pitchFamily="18" charset="2"/>
              <a:buNone/>
              <a:defRPr/>
            </a:pPr>
            <a:r>
              <a:rPr lang="en-US" sz="2400" dirty="0" smtClean="0">
                <a:solidFill>
                  <a:schemeClr val="bg1"/>
                </a:solidFill>
              </a:rPr>
              <a:t>Ans: C</a:t>
            </a: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defRPr/>
            </a:pPr>
            <a:r>
              <a:rPr lang="en-US" sz="2400" dirty="0" smtClean="0">
                <a:solidFill>
                  <a:schemeClr val="bg1"/>
                </a:solidFill>
              </a:rPr>
              <a:t>27. </a:t>
            </a:r>
          </a:p>
          <a:p>
            <a:pPr marL="0" indent="0">
              <a:buFont typeface="Wingdings 2" pitchFamily="18" charset="2"/>
              <a:buNone/>
              <a:defRPr/>
            </a:pPr>
            <a:r>
              <a:rPr lang="en-US" sz="2400" dirty="0" smtClean="0">
                <a:solidFill>
                  <a:schemeClr val="bg1"/>
                </a:solidFill>
              </a:rPr>
              <a:t>A. Some buildings are not skyscrapers.</a:t>
            </a:r>
          </a:p>
          <a:p>
            <a:pPr marL="0" indent="0">
              <a:buFont typeface="Wingdings 2" pitchFamily="18" charset="2"/>
              <a:buNone/>
              <a:defRPr/>
            </a:pPr>
            <a:r>
              <a:rPr lang="en-US" sz="2400" dirty="0" smtClean="0">
                <a:solidFill>
                  <a:schemeClr val="bg1"/>
                </a:solidFill>
              </a:rPr>
              <a:t>B. Some skyscrapers are not buildings.</a:t>
            </a:r>
          </a:p>
          <a:p>
            <a:pPr marL="0" indent="0">
              <a:buFont typeface="Wingdings 2" pitchFamily="18" charset="2"/>
              <a:buNone/>
              <a:defRPr/>
            </a:pPr>
            <a:r>
              <a:rPr lang="en-US" sz="2400" dirty="0" smtClean="0">
                <a:solidFill>
                  <a:schemeClr val="bg1"/>
                </a:solidFill>
              </a:rPr>
              <a:t>C. No structure is a sky scrapper.</a:t>
            </a:r>
          </a:p>
          <a:p>
            <a:pPr marL="0" indent="0">
              <a:buFont typeface="Wingdings 2" pitchFamily="18" charset="2"/>
              <a:buNone/>
              <a:defRPr/>
            </a:pPr>
            <a:r>
              <a:rPr lang="en-US" sz="2400" dirty="0" smtClean="0">
                <a:solidFill>
                  <a:schemeClr val="bg1"/>
                </a:solidFill>
              </a:rPr>
              <a:t>D. All skyscrapers are structures.</a:t>
            </a:r>
          </a:p>
          <a:p>
            <a:pPr marL="0" indent="0">
              <a:buFont typeface="Wingdings 2" pitchFamily="18" charset="2"/>
              <a:buNone/>
              <a:defRPr/>
            </a:pPr>
            <a:r>
              <a:rPr lang="en-US" sz="2400" dirty="0" smtClean="0">
                <a:solidFill>
                  <a:schemeClr val="bg1"/>
                </a:solidFill>
              </a:rPr>
              <a:t>E. Some skyscrapers are buildings.</a:t>
            </a:r>
          </a:p>
          <a:p>
            <a:pPr marL="0" indent="0">
              <a:buFont typeface="Wingdings 2" pitchFamily="18" charset="2"/>
              <a:buNone/>
              <a:defRPr/>
            </a:pPr>
            <a:r>
              <a:rPr lang="en-US" sz="2400" dirty="0" smtClean="0">
                <a:solidFill>
                  <a:schemeClr val="bg1"/>
                </a:solidFill>
              </a:rPr>
              <a:t>F. Some structures are not buildings.</a:t>
            </a:r>
          </a:p>
          <a:p>
            <a:pPr marL="0" indent="0">
              <a:buFont typeface="Wingdings 2" pitchFamily="18" charset="2"/>
              <a:buNone/>
              <a:defRPr/>
            </a:pPr>
            <a:endParaRPr lang="en-US" sz="2400" dirty="0" smtClean="0">
              <a:solidFill>
                <a:schemeClr val="bg1"/>
              </a:solidFill>
            </a:endParaRPr>
          </a:p>
          <a:p>
            <a:pPr marL="457200" indent="-457200">
              <a:buFont typeface="Wingdings 2" pitchFamily="18" charset="2"/>
              <a:buAutoNum type="alphaLcParenBoth"/>
              <a:defRPr/>
            </a:pPr>
            <a:r>
              <a:rPr lang="en-US" sz="2400" dirty="0" smtClean="0">
                <a:solidFill>
                  <a:schemeClr val="bg1"/>
                </a:solidFill>
              </a:rPr>
              <a:t>ACE </a:t>
            </a:r>
          </a:p>
          <a:p>
            <a:pPr marL="457200" indent="-457200">
              <a:buFont typeface="Wingdings 2" pitchFamily="18" charset="2"/>
              <a:buAutoNum type="alphaLcParenBoth"/>
              <a:defRPr/>
            </a:pPr>
            <a:r>
              <a:rPr lang="en-US" sz="2400" dirty="0" smtClean="0">
                <a:solidFill>
                  <a:schemeClr val="bg1"/>
                </a:solidFill>
              </a:rPr>
              <a:t>BDF </a:t>
            </a:r>
          </a:p>
          <a:p>
            <a:pPr marL="457200" indent="-457200">
              <a:buFont typeface="Wingdings 2" pitchFamily="18" charset="2"/>
              <a:buAutoNum type="alphaLcParenBoth"/>
              <a:defRPr/>
            </a:pPr>
            <a:r>
              <a:rPr lang="en-US" sz="2400" dirty="0" smtClean="0">
                <a:solidFill>
                  <a:schemeClr val="bg1"/>
                </a:solidFill>
              </a:rPr>
              <a:t>FDA </a:t>
            </a:r>
          </a:p>
          <a:p>
            <a:pPr marL="457200" indent="-457200">
              <a:buFont typeface="Wingdings 2" pitchFamily="18" charset="2"/>
              <a:buAutoNum type="alphaLcParenBoth"/>
              <a:defRPr/>
            </a:pPr>
            <a:r>
              <a:rPr lang="en-US" sz="2400" dirty="0" smtClean="0">
                <a:solidFill>
                  <a:schemeClr val="bg1"/>
                </a:solidFill>
              </a:rPr>
              <a:t>ACF</a:t>
            </a:r>
          </a:p>
          <a:p>
            <a:pPr marL="457200" indent="-457200">
              <a:buFont typeface="Wingdings 2" pitchFamily="18" charset="2"/>
              <a:buAutoNum type="alphaLcParenBoth"/>
              <a:defRPr/>
            </a:pPr>
            <a:endParaRPr lang="en-US" sz="2400" dirty="0">
              <a:solidFill>
                <a:schemeClr val="bg1"/>
              </a:solidFill>
            </a:endParaRPr>
          </a:p>
          <a:p>
            <a:pPr marL="0" indent="0">
              <a:buFont typeface="Wingdings 2" pitchFamily="18" charset="2"/>
              <a:buNone/>
              <a:defRPr/>
            </a:pPr>
            <a:r>
              <a:rPr lang="en-US" sz="2400" dirty="0" smtClean="0">
                <a:solidFill>
                  <a:schemeClr val="bg1"/>
                </a:solidFill>
              </a:rPr>
              <a:t>Ans: B</a:t>
            </a: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down)">
                                      <p:cBhvr>
                                        <p:cTn id="42" dur="500"/>
                                        <p:tgtEl>
                                          <p:spTgt spid="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down)">
                                      <p:cBhvr>
                                        <p:cTn id="57" dur="500"/>
                                        <p:tgtEl>
                                          <p:spTgt spid="3">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wipe(down)">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p:cNvSpPr>
            <a:spLocks noGrp="1"/>
          </p:cNvSpPr>
          <p:nvPr>
            <p:ph idx="1"/>
          </p:nvPr>
        </p:nvSpPr>
        <p:spPr>
          <a:xfrm>
            <a:off x="503238" y="530225"/>
            <a:ext cx="8183562" cy="5922963"/>
          </a:xfrm>
        </p:spPr>
        <p:txBody>
          <a:bodyPr/>
          <a:lstStyle/>
          <a:p>
            <a:pPr marL="0" indent="0">
              <a:buFont typeface="Wingdings 2" pitchFamily="18" charset="2"/>
              <a:buNone/>
            </a:pPr>
            <a:r>
              <a:rPr lang="en-US" sz="2400" smtClean="0">
                <a:solidFill>
                  <a:schemeClr val="bg1"/>
                </a:solidFill>
              </a:rPr>
              <a:t>28. If “Some kings are soldiers, </a:t>
            </a:r>
          </a:p>
          <a:p>
            <a:pPr marL="0" indent="0">
              <a:buFont typeface="Wingdings 2" pitchFamily="18" charset="2"/>
              <a:buNone/>
            </a:pPr>
            <a:r>
              <a:rPr lang="en-US" sz="2400" smtClean="0">
                <a:solidFill>
                  <a:schemeClr val="bg1"/>
                </a:solidFill>
              </a:rPr>
              <a:t>no soldier is revolutionary”, which</a:t>
            </a:r>
          </a:p>
          <a:p>
            <a:pPr marL="0" indent="0">
              <a:buFont typeface="Wingdings 2" pitchFamily="18" charset="2"/>
              <a:buNone/>
            </a:pPr>
            <a:r>
              <a:rPr lang="en-US" sz="2400" smtClean="0">
                <a:solidFill>
                  <a:schemeClr val="bg1"/>
                </a:solidFill>
              </a:rPr>
              <a:t>of the following conclusions is logical?</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 Some soldiers are not revolutionary.</a:t>
            </a:r>
          </a:p>
          <a:p>
            <a:pPr marL="0" indent="0">
              <a:buFont typeface="Wingdings 2" pitchFamily="18" charset="2"/>
              <a:buNone/>
            </a:pPr>
            <a:r>
              <a:rPr lang="en-US" sz="2400" smtClean="0">
                <a:solidFill>
                  <a:schemeClr val="bg1"/>
                </a:solidFill>
              </a:rPr>
              <a:t>(b) All revolutionaries are soldiers.</a:t>
            </a:r>
          </a:p>
          <a:p>
            <a:pPr marL="0" indent="0">
              <a:buFont typeface="Wingdings 2" pitchFamily="18" charset="2"/>
              <a:buNone/>
            </a:pPr>
            <a:r>
              <a:rPr lang="en-US" sz="2400" smtClean="0">
                <a:solidFill>
                  <a:schemeClr val="bg1"/>
                </a:solidFill>
              </a:rPr>
              <a:t>(c) All soldiers are kings.</a:t>
            </a:r>
          </a:p>
          <a:p>
            <a:pPr marL="0" indent="0">
              <a:buFont typeface="Wingdings 2" pitchFamily="18" charset="2"/>
              <a:buNone/>
            </a:pPr>
            <a:r>
              <a:rPr lang="en-US" sz="2400" smtClean="0">
                <a:solidFill>
                  <a:schemeClr val="bg1"/>
                </a:solidFill>
              </a:rPr>
              <a:t>(d) None of these</a:t>
            </a:r>
          </a:p>
          <a:p>
            <a:pPr marL="0" indent="0">
              <a:buFont typeface="Wingdings 2" pitchFamily="18" charset="2"/>
              <a:buNone/>
            </a:pPr>
            <a:endParaRPr lang="en-US" sz="2400" smtClean="0">
              <a:solidFill>
                <a:schemeClr val="bg1"/>
              </a:solidFill>
            </a:endParaRPr>
          </a:p>
          <a:p>
            <a:pPr marL="0" indent="0">
              <a:buFont typeface="Wingdings 2" pitchFamily="18" charset="2"/>
              <a:buNone/>
            </a:pPr>
            <a:r>
              <a:rPr lang="en-US" sz="2400" smtClean="0">
                <a:solidFill>
                  <a:schemeClr val="bg1"/>
                </a:solidFill>
              </a:rPr>
              <a:t>Ans: 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Effect transition="in" filter="wipe(down)">
                                      <p:cBhvr>
                                        <p:cTn id="7" dur="500"/>
                                        <p:tgtEl>
                                          <p:spTgt spid="532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3250">
                                            <p:txEl>
                                              <p:pRg st="1" end="1"/>
                                            </p:txEl>
                                          </p:spTgt>
                                        </p:tgtEl>
                                        <p:attrNameLst>
                                          <p:attrName>style.visibility</p:attrName>
                                        </p:attrNameLst>
                                      </p:cBhvr>
                                      <p:to>
                                        <p:strVal val="visible"/>
                                      </p:to>
                                    </p:set>
                                    <p:animEffect transition="in" filter="wipe(down)">
                                      <p:cBhvr>
                                        <p:cTn id="12" dur="500"/>
                                        <p:tgtEl>
                                          <p:spTgt spid="5325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3250">
                                            <p:txEl>
                                              <p:pRg st="2" end="2"/>
                                            </p:txEl>
                                          </p:spTgt>
                                        </p:tgtEl>
                                        <p:attrNameLst>
                                          <p:attrName>style.visibility</p:attrName>
                                        </p:attrNameLst>
                                      </p:cBhvr>
                                      <p:to>
                                        <p:strVal val="visible"/>
                                      </p:to>
                                    </p:set>
                                    <p:animEffect transition="in" filter="wipe(down)">
                                      <p:cBhvr>
                                        <p:cTn id="17" dur="500"/>
                                        <p:tgtEl>
                                          <p:spTgt spid="5325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3250">
                                            <p:txEl>
                                              <p:pRg st="4" end="4"/>
                                            </p:txEl>
                                          </p:spTgt>
                                        </p:tgtEl>
                                        <p:attrNameLst>
                                          <p:attrName>style.visibility</p:attrName>
                                        </p:attrNameLst>
                                      </p:cBhvr>
                                      <p:to>
                                        <p:strVal val="visible"/>
                                      </p:to>
                                    </p:set>
                                    <p:animEffect transition="in" filter="wipe(down)">
                                      <p:cBhvr>
                                        <p:cTn id="22" dur="500"/>
                                        <p:tgtEl>
                                          <p:spTgt spid="53250">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3250">
                                            <p:txEl>
                                              <p:pRg st="5" end="5"/>
                                            </p:txEl>
                                          </p:spTgt>
                                        </p:tgtEl>
                                        <p:attrNameLst>
                                          <p:attrName>style.visibility</p:attrName>
                                        </p:attrNameLst>
                                      </p:cBhvr>
                                      <p:to>
                                        <p:strVal val="visible"/>
                                      </p:to>
                                    </p:set>
                                    <p:animEffect transition="in" filter="wipe(down)">
                                      <p:cBhvr>
                                        <p:cTn id="27" dur="500"/>
                                        <p:tgtEl>
                                          <p:spTgt spid="53250">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3250">
                                            <p:txEl>
                                              <p:pRg st="6" end="6"/>
                                            </p:txEl>
                                          </p:spTgt>
                                        </p:tgtEl>
                                        <p:attrNameLst>
                                          <p:attrName>style.visibility</p:attrName>
                                        </p:attrNameLst>
                                      </p:cBhvr>
                                      <p:to>
                                        <p:strVal val="visible"/>
                                      </p:to>
                                    </p:set>
                                    <p:animEffect transition="in" filter="wipe(down)">
                                      <p:cBhvr>
                                        <p:cTn id="32" dur="500"/>
                                        <p:tgtEl>
                                          <p:spTgt spid="53250">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3250">
                                            <p:txEl>
                                              <p:pRg st="7" end="7"/>
                                            </p:txEl>
                                          </p:spTgt>
                                        </p:tgtEl>
                                        <p:attrNameLst>
                                          <p:attrName>style.visibility</p:attrName>
                                        </p:attrNameLst>
                                      </p:cBhvr>
                                      <p:to>
                                        <p:strVal val="visible"/>
                                      </p:to>
                                    </p:set>
                                    <p:animEffect transition="in" filter="wipe(down)">
                                      <p:cBhvr>
                                        <p:cTn id="37" dur="500"/>
                                        <p:tgtEl>
                                          <p:spTgt spid="53250">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3250">
                                            <p:txEl>
                                              <p:pRg st="9" end="9"/>
                                            </p:txEl>
                                          </p:spTgt>
                                        </p:tgtEl>
                                        <p:attrNameLst>
                                          <p:attrName>style.visibility</p:attrName>
                                        </p:attrNameLst>
                                      </p:cBhvr>
                                      <p:to>
                                        <p:strVal val="visible"/>
                                      </p:to>
                                    </p:set>
                                    <p:animEffect transition="in" filter="wipe(down)">
                                      <p:cBhvr>
                                        <p:cTn id="42" dur="500"/>
                                        <p:tgtEl>
                                          <p:spTgt spid="532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503238" y="530225"/>
            <a:ext cx="8183562" cy="5994400"/>
          </a:xfrm>
        </p:spPr>
        <p:txBody>
          <a:bodyPr/>
          <a:lstStyle/>
          <a:p>
            <a:pPr marL="0" indent="0">
              <a:buFont typeface="Wingdings 2" pitchFamily="18" charset="2"/>
              <a:buNone/>
            </a:pPr>
            <a:endParaRPr lang="en-US" sz="2400" b="1" smtClean="0">
              <a:solidFill>
                <a:schemeClr val="bg1"/>
              </a:solidFill>
            </a:endParaRPr>
          </a:p>
          <a:p>
            <a:pPr marL="0" indent="0">
              <a:buFont typeface="Wingdings 2" pitchFamily="18" charset="2"/>
              <a:buNone/>
            </a:pPr>
            <a:r>
              <a:rPr lang="en-US" sz="2400" b="1" smtClean="0">
                <a:solidFill>
                  <a:schemeClr val="bg1"/>
                </a:solidFill>
              </a:rPr>
              <a:t>Directions for Q29 and Q30: </a:t>
            </a:r>
          </a:p>
          <a:p>
            <a:pPr marL="0" indent="0">
              <a:buFont typeface="Wingdings 2" pitchFamily="18" charset="2"/>
              <a:buNone/>
            </a:pPr>
            <a:r>
              <a:rPr lang="en-US" sz="2400" smtClean="0">
                <a:solidFill>
                  <a:schemeClr val="bg1"/>
                </a:solidFill>
              </a:rPr>
              <a:t>Each question has a set of four statements. Each statement has three segments. Choose the alternative where the third segment in the statement can be logically deduced using both the preceding two, but not just from one of them.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274">
                                            <p:txEl>
                                              <p:pRg st="1" end="1"/>
                                            </p:txEl>
                                          </p:spTgt>
                                        </p:tgtEl>
                                        <p:attrNameLst>
                                          <p:attrName>style.visibility</p:attrName>
                                        </p:attrNameLst>
                                      </p:cBhvr>
                                      <p:to>
                                        <p:strVal val="visible"/>
                                      </p:to>
                                    </p:set>
                                    <p:animEffect transition="in" filter="wipe(down)">
                                      <p:cBhvr>
                                        <p:cTn id="7" dur="500"/>
                                        <p:tgtEl>
                                          <p:spTgt spid="5427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4274">
                                            <p:txEl>
                                              <p:pRg st="2" end="2"/>
                                            </p:txEl>
                                          </p:spTgt>
                                        </p:tgtEl>
                                        <p:attrNameLst>
                                          <p:attrName>style.visibility</p:attrName>
                                        </p:attrNameLst>
                                      </p:cBhvr>
                                      <p:to>
                                        <p:strVal val="visible"/>
                                      </p:to>
                                    </p:set>
                                    <p:animEffect transition="in" filter="wipe(down)">
                                      <p:cBhvr>
                                        <p:cTn id="12" dur="500"/>
                                        <p:tgtEl>
                                          <p:spTgt spid="54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4187825"/>
          </a:xfrm>
        </p:spPr>
        <p:txBody>
          <a:bodyPr/>
          <a:lstStyle/>
          <a:p>
            <a:pPr algn="just">
              <a:buFont typeface="Wingdings 2" pitchFamily="18" charset="2"/>
              <a:buNone/>
            </a:pPr>
            <a:r>
              <a:rPr lang="en-US" b="1" smtClean="0">
                <a:solidFill>
                  <a:srgbClr val="000000"/>
                </a:solidFill>
                <a:latin typeface="Lucida Sans" pitchFamily="34" charset="0"/>
              </a:rPr>
              <a:t>Structure of the Question </a:t>
            </a:r>
          </a:p>
          <a:p>
            <a:pPr algn="just">
              <a:buFont typeface="Wingdings 2" pitchFamily="18" charset="2"/>
              <a:buNone/>
            </a:pPr>
            <a:endParaRPr lang="en-US" b="1" smtClean="0">
              <a:solidFill>
                <a:srgbClr val="000000"/>
              </a:solidFill>
              <a:latin typeface="Lucida Sans" pitchFamily="34" charset="0"/>
            </a:endParaRPr>
          </a:p>
          <a:p>
            <a:pPr algn="just"/>
            <a:r>
              <a:rPr lang="en-US" smtClean="0">
                <a:solidFill>
                  <a:srgbClr val="000000"/>
                </a:solidFill>
                <a:latin typeface="Lucida Sans" pitchFamily="34" charset="0"/>
              </a:rPr>
              <a:t>Syllogism questions always starts with the directions to answer. </a:t>
            </a:r>
          </a:p>
          <a:p>
            <a:pPr algn="just"/>
            <a:r>
              <a:rPr lang="en-US" smtClean="0">
                <a:solidFill>
                  <a:srgbClr val="000000"/>
                </a:solidFill>
                <a:latin typeface="Lucida Sans" pitchFamily="34" charset="0"/>
              </a:rPr>
              <a:t>In each question we could find two segments i.e., statements and conclusions. </a:t>
            </a:r>
          </a:p>
          <a:p>
            <a:pPr algn="just"/>
            <a:r>
              <a:rPr lang="en-US" smtClean="0">
                <a:solidFill>
                  <a:srgbClr val="000000"/>
                </a:solidFill>
                <a:latin typeface="Lucida Sans" pitchFamily="34" charset="0"/>
              </a:rPr>
              <a:t>Always consider the information provided in the statements is true. </a:t>
            </a:r>
          </a:p>
          <a:p>
            <a:pPr algn="just"/>
            <a:r>
              <a:rPr lang="en-US" smtClean="0">
                <a:solidFill>
                  <a:srgbClr val="000000"/>
                </a:solidFill>
                <a:latin typeface="Lucida Sans" pitchFamily="34" charset="0"/>
              </a:rPr>
              <a:t>Check whether the conclusions follow the statements and answer as per the direction. </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138863"/>
          </a:xfrm>
        </p:spPr>
        <p:txBody>
          <a:bodyPr/>
          <a:lstStyle/>
          <a:p>
            <a:pPr marL="0" indent="0">
              <a:buFont typeface="Wingdings 2" pitchFamily="18" charset="2"/>
              <a:buNone/>
              <a:defRPr/>
            </a:pPr>
            <a:r>
              <a:rPr lang="en-US" sz="2400" dirty="0" smtClean="0">
                <a:solidFill>
                  <a:schemeClr val="bg1"/>
                </a:solidFill>
              </a:rPr>
              <a:t>29. </a:t>
            </a:r>
          </a:p>
          <a:p>
            <a:pPr marL="0" indent="0">
              <a:buFont typeface="Wingdings 2" pitchFamily="18" charset="2"/>
              <a:buNone/>
              <a:defRPr/>
            </a:pPr>
            <a:r>
              <a:rPr lang="en-US" sz="2400" dirty="0" smtClean="0">
                <a:solidFill>
                  <a:schemeClr val="bg1"/>
                </a:solidFill>
              </a:rPr>
              <a:t>A. No cowboys laugh. Some who laugh are sphinxes. Some sphinxes are not cowboys.</a:t>
            </a:r>
          </a:p>
          <a:p>
            <a:pPr marL="0" indent="0">
              <a:buFont typeface="Wingdings 2" pitchFamily="18" charset="2"/>
              <a:buNone/>
              <a:defRPr/>
            </a:pPr>
            <a:r>
              <a:rPr lang="en-US" sz="2400" dirty="0" smtClean="0">
                <a:solidFill>
                  <a:schemeClr val="bg1"/>
                </a:solidFill>
              </a:rPr>
              <a:t>B. All ghosts are florescent. Some ghosts do not sing. Some singers are not florescent.</a:t>
            </a:r>
          </a:p>
          <a:p>
            <a:pPr marL="0" indent="0">
              <a:buFont typeface="Wingdings 2" pitchFamily="18" charset="2"/>
              <a:buNone/>
              <a:defRPr/>
            </a:pPr>
            <a:r>
              <a:rPr lang="en-US" sz="2400" dirty="0" smtClean="0">
                <a:solidFill>
                  <a:schemeClr val="bg1"/>
                </a:solidFill>
              </a:rPr>
              <a:t>C. Cricketers indulge in swearing. Those who swear are hanged. Some who are hanged are not cricketers.</a:t>
            </a:r>
          </a:p>
          <a:p>
            <a:pPr marL="0" indent="0">
              <a:buFont typeface="Wingdings 2" pitchFamily="18" charset="2"/>
              <a:buNone/>
              <a:defRPr/>
            </a:pPr>
            <a:r>
              <a:rPr lang="en-US" sz="2400" dirty="0" smtClean="0">
                <a:solidFill>
                  <a:schemeClr val="bg1"/>
                </a:solidFill>
              </a:rPr>
              <a:t>D. Some crazy people are pianists. All crazy people are whistlers. Some whistlers are pianists.</a:t>
            </a:r>
          </a:p>
          <a:p>
            <a:pPr marL="457200" indent="-457200">
              <a:buFont typeface="Wingdings 2" pitchFamily="18" charset="2"/>
              <a:buAutoNum type="alphaLcParenBoth"/>
              <a:defRPr/>
            </a:pPr>
            <a:r>
              <a:rPr lang="en-US" sz="2400" dirty="0" smtClean="0">
                <a:solidFill>
                  <a:schemeClr val="bg1"/>
                </a:solidFill>
              </a:rPr>
              <a:t>A and B </a:t>
            </a:r>
          </a:p>
          <a:p>
            <a:pPr marL="457200" indent="-457200">
              <a:buFont typeface="Wingdings 2" pitchFamily="18" charset="2"/>
              <a:buAutoNum type="alphaLcParenBoth"/>
              <a:defRPr/>
            </a:pPr>
            <a:r>
              <a:rPr lang="en-US" sz="2400" dirty="0" smtClean="0">
                <a:solidFill>
                  <a:schemeClr val="bg1"/>
                </a:solidFill>
              </a:rPr>
              <a:t>C only </a:t>
            </a:r>
          </a:p>
          <a:p>
            <a:pPr marL="457200" indent="-457200">
              <a:buFont typeface="Wingdings 2" pitchFamily="18" charset="2"/>
              <a:buAutoNum type="alphaLcParenBoth"/>
              <a:defRPr/>
            </a:pPr>
            <a:r>
              <a:rPr lang="en-US" sz="2400" dirty="0" smtClean="0">
                <a:solidFill>
                  <a:schemeClr val="bg1"/>
                </a:solidFill>
              </a:rPr>
              <a:t>A and D </a:t>
            </a:r>
          </a:p>
          <a:p>
            <a:pPr marL="457200" indent="-457200">
              <a:buFont typeface="Wingdings 2" pitchFamily="18" charset="2"/>
              <a:buAutoNum type="alphaLcParenBoth"/>
              <a:defRPr/>
            </a:pPr>
            <a:r>
              <a:rPr lang="en-US" sz="2400" dirty="0" smtClean="0">
                <a:solidFill>
                  <a:schemeClr val="bg1"/>
                </a:solidFill>
              </a:rPr>
              <a:t>D only</a:t>
            </a:r>
          </a:p>
          <a:p>
            <a:pPr marL="0" indent="0">
              <a:buFont typeface="Wingdings 2" pitchFamily="18" charset="2"/>
              <a:buNone/>
              <a:defRPr/>
            </a:pPr>
            <a:r>
              <a:rPr lang="en-US" sz="2400" dirty="0" smtClean="0">
                <a:solidFill>
                  <a:schemeClr val="bg1"/>
                </a:solidFill>
              </a:rPr>
              <a:t>Ans: C</a:t>
            </a: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067425"/>
          </a:xfrm>
        </p:spPr>
        <p:txBody>
          <a:bodyPr/>
          <a:lstStyle/>
          <a:p>
            <a:pPr marL="0" indent="0">
              <a:buFont typeface="Wingdings 2" pitchFamily="18" charset="2"/>
              <a:buNone/>
              <a:defRPr/>
            </a:pPr>
            <a:r>
              <a:rPr lang="en-US" sz="2400" dirty="0" smtClean="0">
                <a:solidFill>
                  <a:schemeClr val="bg1"/>
                </a:solidFill>
              </a:rPr>
              <a:t>30. </a:t>
            </a:r>
          </a:p>
          <a:p>
            <a:pPr marL="0" indent="0">
              <a:buFont typeface="Wingdings 2" pitchFamily="18" charset="2"/>
              <a:buNone/>
              <a:defRPr/>
            </a:pPr>
            <a:r>
              <a:rPr lang="en-US" sz="2400" dirty="0" smtClean="0">
                <a:solidFill>
                  <a:schemeClr val="bg1"/>
                </a:solidFill>
              </a:rPr>
              <a:t>A. Dinosaurs are prehistoric creatures. Water-buffaloes are not dinosaurs. Water-buffaloes are not prehistoric creatures.</a:t>
            </a:r>
          </a:p>
          <a:p>
            <a:pPr marL="0" indent="0">
              <a:buFont typeface="Wingdings 2" pitchFamily="18" charset="2"/>
              <a:buNone/>
              <a:defRPr/>
            </a:pPr>
            <a:r>
              <a:rPr lang="en-US" sz="2400" dirty="0" smtClean="0">
                <a:solidFill>
                  <a:schemeClr val="bg1"/>
                </a:solidFill>
              </a:rPr>
              <a:t>B. All politicians are frank. No frank people are crocodiles. No crocodiles are politicians.</a:t>
            </a:r>
          </a:p>
          <a:p>
            <a:pPr marL="0" indent="0">
              <a:buFont typeface="Wingdings 2" pitchFamily="18" charset="2"/>
              <a:buNone/>
              <a:defRPr/>
            </a:pPr>
            <a:r>
              <a:rPr lang="en-US" sz="2400" dirty="0" smtClean="0">
                <a:solidFill>
                  <a:schemeClr val="bg1"/>
                </a:solidFill>
              </a:rPr>
              <a:t>C. No diamond is quartz. No opal is quartz. Diamonds are opals.</a:t>
            </a:r>
          </a:p>
          <a:p>
            <a:pPr marL="0" indent="0">
              <a:buFont typeface="Wingdings 2" pitchFamily="18" charset="2"/>
              <a:buNone/>
              <a:defRPr/>
            </a:pPr>
            <a:r>
              <a:rPr lang="en-US" sz="2400" dirty="0" smtClean="0">
                <a:solidFill>
                  <a:schemeClr val="bg1"/>
                </a:solidFill>
              </a:rPr>
              <a:t>D. All monkeys like bananas. Some GI Joes like bananas. Some GI Joes are monkeys.</a:t>
            </a:r>
          </a:p>
          <a:p>
            <a:pPr marL="457200" indent="-457200">
              <a:buFont typeface="Wingdings 2" pitchFamily="18" charset="2"/>
              <a:buAutoNum type="alphaLcParenBoth"/>
              <a:defRPr/>
            </a:pPr>
            <a:r>
              <a:rPr lang="en-US" sz="2400" dirty="0" smtClean="0">
                <a:solidFill>
                  <a:schemeClr val="bg1"/>
                </a:solidFill>
              </a:rPr>
              <a:t>C only </a:t>
            </a:r>
          </a:p>
          <a:p>
            <a:pPr marL="457200" indent="-457200">
              <a:buFont typeface="Wingdings 2" pitchFamily="18" charset="2"/>
              <a:buAutoNum type="alphaLcParenBoth"/>
              <a:defRPr/>
            </a:pPr>
            <a:r>
              <a:rPr lang="en-US" sz="2400" dirty="0" smtClean="0">
                <a:solidFill>
                  <a:schemeClr val="bg1"/>
                </a:solidFill>
              </a:rPr>
              <a:t>B only </a:t>
            </a:r>
          </a:p>
          <a:p>
            <a:pPr marL="457200" indent="-457200">
              <a:buFont typeface="Wingdings 2" pitchFamily="18" charset="2"/>
              <a:buAutoNum type="alphaLcParenBoth"/>
              <a:defRPr/>
            </a:pPr>
            <a:r>
              <a:rPr lang="en-US" sz="2400" dirty="0" smtClean="0">
                <a:solidFill>
                  <a:schemeClr val="bg1"/>
                </a:solidFill>
              </a:rPr>
              <a:t>A and D </a:t>
            </a:r>
          </a:p>
          <a:p>
            <a:pPr marL="457200" indent="-457200">
              <a:buFont typeface="Wingdings 2" pitchFamily="18" charset="2"/>
              <a:buAutoNum type="alphaLcParenBoth"/>
              <a:defRPr/>
            </a:pPr>
            <a:r>
              <a:rPr lang="en-US" sz="2400" dirty="0" smtClean="0">
                <a:solidFill>
                  <a:schemeClr val="bg1"/>
                </a:solidFill>
              </a:rPr>
              <a:t>B and C</a:t>
            </a:r>
          </a:p>
          <a:p>
            <a:pPr marL="0" indent="0">
              <a:buFont typeface="Wingdings 2" pitchFamily="18" charset="2"/>
              <a:buNone/>
              <a:defRPr/>
            </a:pPr>
            <a:r>
              <a:rPr lang="en-US" sz="2400" dirty="0" smtClean="0">
                <a:solidFill>
                  <a:schemeClr val="bg1"/>
                </a:solidFill>
              </a:rPr>
              <a:t>Ans: B</a:t>
            </a:r>
            <a:endParaRPr lang="en-US" sz="2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http://www.hadassah-med.com/media/1210884/thankyou.jpg"/>
          <p:cNvPicPr>
            <a:picLocks noChangeAspect="1" noChangeArrowheads="1"/>
          </p:cNvPicPr>
          <p:nvPr/>
        </p:nvPicPr>
        <p:blipFill>
          <a:blip r:embed="rId2"/>
          <a:srcRect/>
          <a:stretch>
            <a:fillRect/>
          </a:stretch>
        </p:blipFill>
        <p:spPr bwMode="auto">
          <a:xfrm>
            <a:off x="179388" y="908050"/>
            <a:ext cx="8412162" cy="5545138"/>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5899150"/>
          </a:xfrm>
        </p:spPr>
        <p:txBody>
          <a:bodyPr/>
          <a:lstStyle/>
          <a:p>
            <a:pPr algn="just">
              <a:buFont typeface="Wingdings 2" pitchFamily="18" charset="2"/>
              <a:buNone/>
            </a:pPr>
            <a:r>
              <a:rPr lang="en-US" b="1" smtClean="0">
                <a:solidFill>
                  <a:srgbClr val="000000"/>
                </a:solidFill>
                <a:latin typeface="Lucida Sans" pitchFamily="34" charset="0"/>
              </a:rPr>
              <a:t>Reap to Remember </a:t>
            </a:r>
          </a:p>
          <a:p>
            <a:pPr algn="just">
              <a:buFont typeface="Wingdings 2" pitchFamily="18" charset="2"/>
              <a:buNone/>
            </a:pPr>
            <a:r>
              <a:rPr lang="en-US" smtClean="0">
                <a:solidFill>
                  <a:srgbClr val="000000"/>
                </a:solidFill>
                <a:latin typeface="Lucida Sans" pitchFamily="34" charset="0"/>
              </a:rPr>
              <a:t>   Four possible forms of statements or conclusions: </a:t>
            </a:r>
          </a:p>
          <a:p>
            <a:pPr algn="just">
              <a:buFont typeface="Wingdings 2" pitchFamily="18" charset="2"/>
              <a:buNone/>
            </a:pPr>
            <a:r>
              <a:rPr lang="en-US" smtClean="0">
                <a:solidFill>
                  <a:srgbClr val="000000"/>
                </a:solidFill>
                <a:latin typeface="Lucida Sans" pitchFamily="34" charset="0"/>
              </a:rPr>
              <a:t>1. All A is B. </a:t>
            </a:r>
          </a:p>
          <a:p>
            <a:pPr algn="just">
              <a:buFont typeface="Wingdings 2" pitchFamily="18" charset="2"/>
              <a:buNone/>
            </a:pPr>
            <a:r>
              <a:rPr lang="en-US" smtClean="0">
                <a:solidFill>
                  <a:srgbClr val="000000"/>
                </a:solidFill>
                <a:latin typeface="Lucida Sans" pitchFamily="34" charset="0"/>
              </a:rPr>
              <a:t>2. Some A is B.</a:t>
            </a:r>
          </a:p>
          <a:p>
            <a:pPr algn="just">
              <a:buFont typeface="Wingdings 2" pitchFamily="18" charset="2"/>
              <a:buNone/>
            </a:pPr>
            <a:r>
              <a:rPr lang="en-US" smtClean="0">
                <a:solidFill>
                  <a:srgbClr val="000000"/>
                </a:solidFill>
                <a:latin typeface="Lucida Sans" pitchFamily="34" charset="0"/>
              </a:rPr>
              <a:t>3. Some A are not B. </a:t>
            </a:r>
          </a:p>
          <a:p>
            <a:pPr algn="just">
              <a:buFont typeface="Wingdings 2" pitchFamily="18" charset="2"/>
              <a:buNone/>
            </a:pPr>
            <a:r>
              <a:rPr lang="en-US" smtClean="0">
                <a:solidFill>
                  <a:srgbClr val="000000"/>
                </a:solidFill>
                <a:latin typeface="Lucida Sans" pitchFamily="34" charset="0"/>
              </a:rPr>
              <a:t>4. No A is B. </a:t>
            </a:r>
          </a:p>
          <a:p>
            <a:pPr algn="just">
              <a:buFont typeface="Wingdings 2" pitchFamily="18" charset="2"/>
              <a:buNone/>
            </a:pPr>
            <a:endParaRPr lang="en-US" smtClean="0">
              <a:solidFill>
                <a:srgbClr val="000000"/>
              </a:solidFill>
              <a:latin typeface="Lucida Sans" pitchFamily="34" charset="0"/>
            </a:endParaRPr>
          </a:p>
          <a:p>
            <a:pPr algn="just">
              <a:buFont typeface="Wingdings 2" pitchFamily="18" charset="2"/>
              <a:buNone/>
            </a:pPr>
            <a:r>
              <a:rPr lang="en-US" smtClean="0">
                <a:solidFill>
                  <a:srgbClr val="000000"/>
                </a:solidFill>
                <a:latin typeface="Lucida Sans" pitchFamily="34" charset="0"/>
              </a:rPr>
              <a:t>	Applying the Venn diagram method will be very easy to solve any question. Go through the following basic representations of the statements.</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Grp="1" noChangeAspect="1" noChangeArrowheads="1"/>
          </p:cNvPicPr>
          <p:nvPr>
            <p:ph idx="1"/>
          </p:nvPr>
        </p:nvPicPr>
        <p:blipFill>
          <a:blip r:embed="rId2"/>
          <a:srcRect/>
          <a:stretch>
            <a:fillRect/>
          </a:stretch>
        </p:blipFill>
        <p:spPr>
          <a:xfrm>
            <a:off x="500063" y="1022350"/>
            <a:ext cx="3181350" cy="2571750"/>
          </a:xfrm>
          <a:noFill/>
        </p:spPr>
      </p:pic>
      <p:pic>
        <p:nvPicPr>
          <p:cNvPr id="23555" name="Picture 3"/>
          <p:cNvPicPr>
            <a:picLocks noChangeAspect="1" noChangeArrowheads="1"/>
          </p:cNvPicPr>
          <p:nvPr/>
        </p:nvPicPr>
        <p:blipFill>
          <a:blip r:embed="rId3"/>
          <a:srcRect/>
          <a:stretch>
            <a:fillRect/>
          </a:stretch>
        </p:blipFill>
        <p:spPr bwMode="auto">
          <a:xfrm>
            <a:off x="4846638" y="871538"/>
            <a:ext cx="3214687" cy="2722562"/>
          </a:xfrm>
          <a:prstGeom prst="rect">
            <a:avLst/>
          </a:prstGeom>
          <a:noFill/>
          <a:ln w="9525">
            <a:noFill/>
            <a:miter lim="800000"/>
            <a:headEnd/>
            <a:tailEnd/>
          </a:ln>
        </p:spPr>
      </p:pic>
      <p:pic>
        <p:nvPicPr>
          <p:cNvPr id="23556" name="Picture 4"/>
          <p:cNvPicPr>
            <a:picLocks noChangeAspect="1" noChangeArrowheads="1"/>
          </p:cNvPicPr>
          <p:nvPr/>
        </p:nvPicPr>
        <p:blipFill>
          <a:blip r:embed="rId4"/>
          <a:srcRect/>
          <a:stretch>
            <a:fillRect/>
          </a:stretch>
        </p:blipFill>
        <p:spPr bwMode="auto">
          <a:xfrm>
            <a:off x="4857750" y="3716338"/>
            <a:ext cx="3719513" cy="2928937"/>
          </a:xfrm>
          <a:prstGeom prst="rect">
            <a:avLst/>
          </a:prstGeom>
          <a:noFill/>
          <a:ln w="9525">
            <a:noFill/>
            <a:miter lim="800000"/>
            <a:headEnd/>
            <a:tailEnd/>
          </a:ln>
        </p:spPr>
      </p:pic>
      <p:pic>
        <p:nvPicPr>
          <p:cNvPr id="23557" name="Picture 5"/>
          <p:cNvPicPr>
            <a:picLocks noChangeAspect="1" noChangeArrowheads="1"/>
          </p:cNvPicPr>
          <p:nvPr/>
        </p:nvPicPr>
        <p:blipFill>
          <a:blip r:embed="rId5"/>
          <a:srcRect/>
          <a:stretch>
            <a:fillRect/>
          </a:stretch>
        </p:blipFill>
        <p:spPr bwMode="auto">
          <a:xfrm>
            <a:off x="500063" y="3560763"/>
            <a:ext cx="3714750" cy="3052762"/>
          </a:xfrm>
          <a:prstGeom prst="rect">
            <a:avLst/>
          </a:prstGeom>
          <a:noFill/>
          <a:ln w="9525">
            <a:noFill/>
            <a:miter lim="800000"/>
            <a:headEnd/>
            <a:tailEnd/>
          </a:ln>
        </p:spPr>
      </p:pic>
      <p:sp>
        <p:nvSpPr>
          <p:cNvPr id="11270" name="TextBox 1"/>
          <p:cNvSpPr txBox="1">
            <a:spLocks noChangeArrowheads="1"/>
          </p:cNvSpPr>
          <p:nvPr/>
        </p:nvSpPr>
        <p:spPr bwMode="auto">
          <a:xfrm>
            <a:off x="595313" y="501650"/>
            <a:ext cx="3113087" cy="369888"/>
          </a:xfrm>
          <a:prstGeom prst="rect">
            <a:avLst/>
          </a:prstGeom>
          <a:noFill/>
          <a:ln w="9525">
            <a:noFill/>
            <a:miter lim="800000"/>
            <a:headEnd/>
            <a:tailEnd/>
          </a:ln>
        </p:spPr>
        <p:txBody>
          <a:bodyPr>
            <a:spAutoFit/>
          </a:bodyPr>
          <a:lstStyle/>
          <a:p>
            <a:r>
              <a:rPr lang="en-US">
                <a:solidFill>
                  <a:schemeClr val="bg1"/>
                </a:solidFill>
              </a:rPr>
              <a:t>Possible Diagrams: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3555"/>
                                        </p:tgtEl>
                                        <p:attrNameLst>
                                          <p:attrName>style.visibility</p:attrName>
                                        </p:attrNameLst>
                                      </p:cBhvr>
                                      <p:to>
                                        <p:strVal val="visible"/>
                                      </p:to>
                                    </p:set>
                                    <p:anim calcmode="lin" valueType="num">
                                      <p:cBhvr additive="base">
                                        <p:cTn id="13" dur="500" fill="hold"/>
                                        <p:tgtEl>
                                          <p:spTgt spid="23555"/>
                                        </p:tgtEl>
                                        <p:attrNameLst>
                                          <p:attrName>ppt_x</p:attrName>
                                        </p:attrNameLst>
                                      </p:cBhvr>
                                      <p:tavLst>
                                        <p:tav tm="0">
                                          <p:val>
                                            <p:strVal val="#ppt_x"/>
                                          </p:val>
                                        </p:tav>
                                        <p:tav tm="100000">
                                          <p:val>
                                            <p:strVal val="#ppt_x"/>
                                          </p:val>
                                        </p:tav>
                                      </p:tavLst>
                                    </p:anim>
                                    <p:anim calcmode="lin" valueType="num">
                                      <p:cBhvr additive="base">
                                        <p:cTn id="14" dur="500" fill="hold"/>
                                        <p:tgtEl>
                                          <p:spTgt spid="23555"/>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3557"/>
                                        </p:tgtEl>
                                        <p:attrNameLst>
                                          <p:attrName>style.visibility</p:attrName>
                                        </p:attrNameLst>
                                      </p:cBhvr>
                                      <p:to>
                                        <p:strVal val="visible"/>
                                      </p:to>
                                    </p:set>
                                    <p:anim calcmode="lin" valueType="num">
                                      <p:cBhvr additive="base">
                                        <p:cTn id="19" dur="500" fill="hold"/>
                                        <p:tgtEl>
                                          <p:spTgt spid="23557"/>
                                        </p:tgtEl>
                                        <p:attrNameLst>
                                          <p:attrName>ppt_x</p:attrName>
                                        </p:attrNameLst>
                                      </p:cBhvr>
                                      <p:tavLst>
                                        <p:tav tm="0">
                                          <p:val>
                                            <p:strVal val="#ppt_x"/>
                                          </p:val>
                                        </p:tav>
                                        <p:tav tm="100000">
                                          <p:val>
                                            <p:strVal val="#ppt_x"/>
                                          </p:val>
                                        </p:tav>
                                      </p:tavLst>
                                    </p:anim>
                                    <p:anim calcmode="lin" valueType="num">
                                      <p:cBhvr additive="base">
                                        <p:cTn id="20" dur="500" fill="hold"/>
                                        <p:tgtEl>
                                          <p:spTgt spid="23557"/>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3556"/>
                                        </p:tgtEl>
                                        <p:attrNameLst>
                                          <p:attrName>style.visibility</p:attrName>
                                        </p:attrNameLst>
                                      </p:cBhvr>
                                      <p:to>
                                        <p:strVal val="visible"/>
                                      </p:to>
                                    </p:set>
                                    <p:anim calcmode="lin" valueType="num">
                                      <p:cBhvr additive="base">
                                        <p:cTn id="25" dur="500" fill="hold"/>
                                        <p:tgtEl>
                                          <p:spTgt spid="23556"/>
                                        </p:tgtEl>
                                        <p:attrNameLst>
                                          <p:attrName>ppt_x</p:attrName>
                                        </p:attrNameLst>
                                      </p:cBhvr>
                                      <p:tavLst>
                                        <p:tav tm="0">
                                          <p:val>
                                            <p:strVal val="#ppt_x"/>
                                          </p:val>
                                        </p:tav>
                                        <p:tav tm="100000">
                                          <p:val>
                                            <p:strVal val="#ppt_x"/>
                                          </p:val>
                                        </p:tav>
                                      </p:tavLst>
                                    </p:anim>
                                    <p:anim calcmode="lin" valueType="num">
                                      <p:cBhvr additive="base">
                                        <p:cTn id="26" dur="500" fill="hold"/>
                                        <p:tgtEl>
                                          <p:spTgt spid="2355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549275"/>
            <a:ext cx="8183563" cy="5922963"/>
          </a:xfrm>
        </p:spPr>
        <p:txBody>
          <a:bodyPr/>
          <a:lstStyle/>
          <a:p>
            <a:pPr marL="0" indent="0">
              <a:buFont typeface="Wingdings 2" pitchFamily="18" charset="2"/>
              <a:buNone/>
              <a:defRPr/>
            </a:pPr>
            <a:r>
              <a:rPr lang="en-US" sz="2400" dirty="0" smtClean="0">
                <a:solidFill>
                  <a:schemeClr val="bg2">
                    <a:lumMod val="40000"/>
                    <a:lumOff val="60000"/>
                  </a:schemeClr>
                </a:solidFill>
              </a:rPr>
              <a:t>CONCEPT 1 </a:t>
            </a:r>
            <a:r>
              <a:rPr lang="en-US" sz="2400" dirty="0" smtClean="0">
                <a:solidFill>
                  <a:schemeClr val="bg1"/>
                </a:solidFill>
              </a:rPr>
              <a:t>– All A is B</a:t>
            </a:r>
          </a:p>
          <a:p>
            <a:pPr marL="0" indent="0">
              <a:buFont typeface="Wingdings 2" pitchFamily="18" charset="2"/>
              <a:buNone/>
              <a:defRPr/>
            </a:pPr>
            <a:r>
              <a:rPr lang="en-US" sz="2400" dirty="0" smtClean="0">
                <a:solidFill>
                  <a:schemeClr val="bg1"/>
                </a:solidFill>
              </a:rPr>
              <a:t>The Diagram is,</a:t>
            </a: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400" dirty="0" smtClean="0">
                <a:solidFill>
                  <a:schemeClr val="bg1"/>
                </a:solidFill>
              </a:rPr>
              <a:t>The Possible </a:t>
            </a:r>
            <a:r>
              <a:rPr lang="en-US" sz="2400" dirty="0">
                <a:solidFill>
                  <a:schemeClr val="bg1"/>
                </a:solidFill>
              </a:rPr>
              <a:t>c</a:t>
            </a:r>
            <a:r>
              <a:rPr lang="en-US" sz="2400" dirty="0" smtClean="0">
                <a:solidFill>
                  <a:schemeClr val="bg1"/>
                </a:solidFill>
              </a:rPr>
              <a:t>onclusions are,</a:t>
            </a:r>
          </a:p>
          <a:p>
            <a:pPr marL="0" indent="0">
              <a:buFont typeface="Wingdings 2" pitchFamily="18" charset="2"/>
              <a:buNone/>
              <a:defRPr/>
            </a:pPr>
            <a:endParaRPr lang="en-US" sz="2400" dirty="0" smtClean="0">
              <a:solidFill>
                <a:schemeClr val="bg1"/>
              </a:solidFill>
            </a:endParaRPr>
          </a:p>
          <a:p>
            <a:pPr>
              <a:buFont typeface="Wingdings" pitchFamily="2" charset="2"/>
              <a:buChar char="§"/>
              <a:defRPr/>
            </a:pPr>
            <a:r>
              <a:rPr lang="en-US" sz="2400" dirty="0" smtClean="0">
                <a:solidFill>
                  <a:schemeClr val="bg1"/>
                </a:solidFill>
              </a:rPr>
              <a:t>All A is B.</a:t>
            </a:r>
          </a:p>
          <a:p>
            <a:pPr>
              <a:buFont typeface="Wingdings" pitchFamily="2" charset="2"/>
              <a:buChar char="§"/>
              <a:defRPr/>
            </a:pPr>
            <a:r>
              <a:rPr lang="en-US" sz="2400" dirty="0" smtClean="0">
                <a:solidFill>
                  <a:schemeClr val="bg1"/>
                </a:solidFill>
              </a:rPr>
              <a:t>Some A is B.</a:t>
            </a:r>
          </a:p>
          <a:p>
            <a:pPr>
              <a:buFont typeface="Wingdings" pitchFamily="2" charset="2"/>
              <a:buChar char="§"/>
              <a:defRPr/>
            </a:pPr>
            <a:r>
              <a:rPr lang="en-US" sz="2400" dirty="0" smtClean="0">
                <a:solidFill>
                  <a:schemeClr val="bg1"/>
                </a:solidFill>
              </a:rPr>
              <a:t>Some B is A.</a:t>
            </a:r>
            <a:endParaRPr lang="en-US" sz="2400" dirty="0">
              <a:solidFill>
                <a:schemeClr val="bg1"/>
              </a:solidFill>
            </a:endParaRPr>
          </a:p>
        </p:txBody>
      </p:sp>
      <p:pic>
        <p:nvPicPr>
          <p:cNvPr id="12291" name="Picture 2"/>
          <p:cNvPicPr>
            <a:picLocks noChangeAspect="1" noChangeArrowheads="1"/>
          </p:cNvPicPr>
          <p:nvPr/>
        </p:nvPicPr>
        <p:blipFill>
          <a:blip r:embed="rId2"/>
          <a:srcRect/>
          <a:stretch>
            <a:fillRect/>
          </a:stretch>
        </p:blipFill>
        <p:spPr bwMode="auto">
          <a:xfrm>
            <a:off x="1835150" y="1412875"/>
            <a:ext cx="2857500" cy="2238375"/>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wipe(down)">
                                      <p:cBhvr>
                                        <p:cTn id="17" dur="500"/>
                                        <p:tgtEl>
                                          <p:spTgt spid="122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wipe(down)">
                                      <p:cBhvr>
                                        <p:cTn id="22" dur="500"/>
                                        <p:tgtEl>
                                          <p:spTgt spid="3">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wipe(down)">
                                      <p:cBhvr>
                                        <p:cTn id="27" dur="500"/>
                                        <p:tgtEl>
                                          <p:spTgt spid="3">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down)">
                                      <p:cBhvr>
                                        <p:cTn id="32" dur="500"/>
                                        <p:tgtEl>
                                          <p:spTgt spid="3">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wipe(down)">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8" y="530225"/>
            <a:ext cx="8183562" cy="6211888"/>
          </a:xfrm>
        </p:spPr>
        <p:txBody>
          <a:bodyPr/>
          <a:lstStyle/>
          <a:p>
            <a:pPr marL="0" indent="0">
              <a:buFont typeface="Wingdings 2" pitchFamily="18" charset="2"/>
              <a:buNone/>
              <a:defRPr/>
            </a:pPr>
            <a:r>
              <a:rPr lang="en-US" sz="2400" dirty="0" smtClean="0">
                <a:solidFill>
                  <a:schemeClr val="bg2">
                    <a:lumMod val="40000"/>
                    <a:lumOff val="60000"/>
                  </a:schemeClr>
                </a:solidFill>
              </a:rPr>
              <a:t>CONCEPT 2 </a:t>
            </a:r>
            <a:r>
              <a:rPr lang="en-US" sz="2400" dirty="0" smtClean="0">
                <a:solidFill>
                  <a:schemeClr val="bg1"/>
                </a:solidFill>
              </a:rPr>
              <a:t>- Some A is B. </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400" dirty="0" smtClean="0">
                <a:solidFill>
                  <a:schemeClr val="bg1"/>
                </a:solidFill>
              </a:rPr>
              <a:t>The Diagram for Some A is B is</a:t>
            </a: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endParaRPr lang="en-US" sz="2400" dirty="0" smtClean="0">
              <a:solidFill>
                <a:schemeClr val="bg1"/>
              </a:solidFill>
            </a:endParaRPr>
          </a:p>
          <a:p>
            <a:pPr marL="0" indent="0">
              <a:buFont typeface="Wingdings 2" pitchFamily="18" charset="2"/>
              <a:buNone/>
              <a:defRPr/>
            </a:pPr>
            <a:r>
              <a:rPr lang="en-US" sz="2400" dirty="0" smtClean="0">
                <a:solidFill>
                  <a:schemeClr val="bg1"/>
                </a:solidFill>
              </a:rPr>
              <a:t>The possible conclusions are,</a:t>
            </a:r>
          </a:p>
          <a:p>
            <a:pPr marL="0" indent="0">
              <a:buFont typeface="Wingdings 2" pitchFamily="18" charset="2"/>
              <a:buNone/>
              <a:defRPr/>
            </a:pPr>
            <a:r>
              <a:rPr lang="en-US" sz="2400" dirty="0" smtClean="0">
                <a:solidFill>
                  <a:schemeClr val="bg1"/>
                </a:solidFill>
              </a:rPr>
              <a:t>1) Some A is B</a:t>
            </a:r>
          </a:p>
          <a:p>
            <a:pPr marL="0" indent="0">
              <a:buFont typeface="Wingdings 2" pitchFamily="18" charset="2"/>
              <a:buNone/>
              <a:defRPr/>
            </a:pPr>
            <a:r>
              <a:rPr lang="en-US" sz="2400" dirty="0" smtClean="0">
                <a:solidFill>
                  <a:schemeClr val="bg1"/>
                </a:solidFill>
              </a:rPr>
              <a:t>2) Some B is A</a:t>
            </a:r>
            <a:endParaRPr lang="en-US" sz="2400" dirty="0">
              <a:solidFill>
                <a:schemeClr val="bg1"/>
              </a:solidFill>
            </a:endParaRPr>
          </a:p>
        </p:txBody>
      </p:sp>
      <p:pic>
        <p:nvPicPr>
          <p:cNvPr id="13315" name="Picture 3"/>
          <p:cNvPicPr>
            <a:picLocks noChangeAspect="1" noChangeArrowheads="1"/>
          </p:cNvPicPr>
          <p:nvPr/>
        </p:nvPicPr>
        <p:blipFill>
          <a:blip r:embed="rId2"/>
          <a:srcRect/>
          <a:stretch>
            <a:fillRect/>
          </a:stretch>
        </p:blipFill>
        <p:spPr bwMode="auto">
          <a:xfrm>
            <a:off x="1346200" y="1844675"/>
            <a:ext cx="4608513" cy="2611438"/>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3315"/>
                                        </p:tgtEl>
                                        <p:attrNameLst>
                                          <p:attrName>style.visibility</p:attrName>
                                        </p:attrNameLst>
                                      </p:cBhvr>
                                      <p:to>
                                        <p:strVal val="visible"/>
                                      </p:to>
                                    </p:set>
                                    <p:animEffect transition="in" filter="wipe(down)">
                                      <p:cBhvr>
                                        <p:cTn id="17" dur="500"/>
                                        <p:tgtEl>
                                          <p:spTgt spid="133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wipe(down)">
                                      <p:cBhvr>
                                        <p:cTn id="22" dur="500"/>
                                        <p:tgtEl>
                                          <p:spTgt spid="3">
                                            <p:txEl>
                                              <p:pRg st="10" end="1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animEffect transition="in" filter="wipe(down)">
                                      <p:cBhvr>
                                        <p:cTn id="27" dur="500"/>
                                        <p:tgtEl>
                                          <p:spTgt spid="3">
                                            <p:txEl>
                                              <p:pRg st="11" end="1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wipe(down)">
                                      <p:cBhvr>
                                        <p:cTn id="3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2971</TotalTime>
  <Words>3005</Words>
  <Application>Microsoft Office PowerPoint</Application>
  <PresentationFormat>On-screen Show (4:3)</PresentationFormat>
  <Paragraphs>570</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Verdana</vt:lpstr>
      <vt:lpstr>Wingdings 2</vt:lpstr>
      <vt:lpstr>Calibri</vt:lpstr>
      <vt:lpstr>Lucida Sans</vt:lpstr>
      <vt:lpstr>Wingdings</vt:lpstr>
      <vt:lpstr>Aspect</vt:lpstr>
      <vt:lpstr> SYLLOGISM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Aditya</dc:creator>
  <cp:keywords>Aditya</cp:keywords>
  <cp:lastModifiedBy>MOHAN</cp:lastModifiedBy>
  <cp:revision>428</cp:revision>
  <dcterms:created xsi:type="dcterms:W3CDTF">2011-04-15T07:54:25Z</dcterms:created>
  <dcterms:modified xsi:type="dcterms:W3CDTF">2021-05-13T08:39:35Z</dcterms:modified>
</cp:coreProperties>
</file>