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dirty="0">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dirty="0">
                <a:solidFill>
                  <a:srgbClr val="223366"/>
                </a:solidFill>
              </a:rPr>
              <a:t>Thank You !!</a:t>
            </a:r>
            <a:endParaRPr lang="en-US" sz="1100" b="1" spc="-5" dirty="0">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4/13/2024</a:t>
            </a:fld>
            <a:endParaRPr lang="en-US" dirty="0"/>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dirty="0"/>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4/13/2024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dirty="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935915" y="666350"/>
            <a:ext cx="7605657"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13F58464-A114-244B-EF0C-6FE8EEDA9F75}"/>
              </a:ext>
            </a:extLst>
          </p:cNvPr>
          <p:cNvSpPr/>
          <p:nvPr/>
        </p:nvSpPr>
        <p:spPr>
          <a:xfrm>
            <a:off x="1000461" y="1055353"/>
            <a:ext cx="7500541"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648566"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:Sri </a:t>
            </a:r>
            <a:r>
              <a:rPr lang="en-US" sz="1100" b="0" i="0" u="none" strike="noStrike" cap="none" dirty="0" err="1">
                <a:solidFill>
                  <a:schemeClr val="tx1"/>
                </a:solidFill>
                <a:latin typeface="Arial"/>
                <a:ea typeface="Arial"/>
                <a:cs typeface="Arial"/>
                <a:sym typeface="Arial"/>
              </a:rPr>
              <a:t>Rakshana.M</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au422721104051</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4797911" y="3956068"/>
            <a:ext cx="2990999"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GB" sz="1100" b="0" i="0" u="none" strike="noStrike" cap="none" dirty="0">
                <a:solidFill>
                  <a:schemeClr val="tx1"/>
                </a:solidFill>
                <a:latin typeface="Arial"/>
                <a:ea typeface="Arial"/>
                <a:cs typeface="Arial"/>
                <a:sym typeface="Arial"/>
              </a:rPr>
              <a:t>V.R.S College Of Engineering&amp;Technology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Rectangle 5"/>
          <p:cNvSpPr/>
          <p:nvPr/>
        </p:nvSpPr>
        <p:spPr>
          <a:xfrm>
            <a:off x="505609" y="1183342"/>
            <a:ext cx="6352391" cy="3970318"/>
          </a:xfrm>
          <a:prstGeom prst="rect">
            <a:avLst/>
          </a:prstGeom>
        </p:spPr>
        <p:txBody>
          <a:bodyPr wrap="square">
            <a:spAutoFit/>
          </a:bodyPr>
          <a:lstStyle/>
          <a:p>
            <a:pPr algn="just">
              <a:buFont typeface="Arial" pitchFamily="34" charset="0"/>
              <a:buChar char="•"/>
            </a:pPr>
            <a:r>
              <a:rPr lang="en-US" b="1" dirty="0">
                <a:latin typeface="Times New Roman" pitchFamily="18" charset="0"/>
                <a:cs typeface="Times New Roman" pitchFamily="18" charset="0"/>
              </a:rPr>
              <a:t>Car Model</a:t>
            </a:r>
          </a:p>
          <a:p>
            <a:pPr algn="just"/>
            <a:r>
              <a:rPr lang="en-GB" dirty="0">
                <a:latin typeface="Times New Roman" pitchFamily="18" charset="0"/>
                <a:cs typeface="Times New Roman" pitchFamily="18" charset="0"/>
              </a:rPr>
              <a:t>Fields: make, model, year</a:t>
            </a:r>
          </a:p>
          <a:p>
            <a:pPr algn="just"/>
            <a:r>
              <a:rPr lang="en-GB" dirty="0">
                <a:latin typeface="Times New Roman" pitchFamily="18" charset="0"/>
                <a:cs typeface="Times New Roman" pitchFamily="18" charset="0"/>
              </a:rPr>
              <a:t>Description: Represents a car available for rental.</a:t>
            </a: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r>
              <a:rPr lang="en-US" b="1" dirty="0">
                <a:latin typeface="Times New Roman" pitchFamily="18" charset="0"/>
                <a:cs typeface="Times New Roman" pitchFamily="18" charset="0"/>
              </a:rPr>
              <a:t>Customer Model</a:t>
            </a:r>
          </a:p>
          <a:p>
            <a:pPr algn="just"/>
            <a:r>
              <a:rPr lang="en-GB" dirty="0">
                <a:latin typeface="Times New Roman" pitchFamily="18" charset="0"/>
                <a:cs typeface="Times New Roman" pitchFamily="18" charset="0"/>
              </a:rPr>
              <a:t>Fields: name, email</a:t>
            </a:r>
          </a:p>
          <a:p>
            <a:pPr algn="just"/>
            <a:r>
              <a:rPr lang="en-GB" dirty="0">
                <a:latin typeface="Times New Roman" pitchFamily="18" charset="0"/>
                <a:cs typeface="Times New Roman" pitchFamily="18" charset="0"/>
              </a:rPr>
              <a:t>Description: Stores information about customers who make rental bookings.</a:t>
            </a: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r>
              <a:rPr lang="en-US" b="1" dirty="0">
                <a:latin typeface="Times New Roman" pitchFamily="18" charset="0"/>
                <a:cs typeface="Times New Roman" pitchFamily="18" charset="0"/>
              </a:rPr>
              <a:t>Rental Model</a:t>
            </a:r>
          </a:p>
          <a:p>
            <a:pPr algn="just"/>
            <a:r>
              <a:rPr lang="en-GB" dirty="0">
                <a:latin typeface="Times New Roman" pitchFamily="18" charset="0"/>
                <a:cs typeface="Times New Roman" pitchFamily="18" charset="0"/>
              </a:rPr>
              <a:t>Fields: car (foreign key to Car model), customer (foreign key to Customer model), rental_date , return_date.</a:t>
            </a:r>
          </a:p>
          <a:p>
            <a:pPr algn="just">
              <a:buFont typeface="Arial" pitchFamily="34" charset="0"/>
              <a:buChar char="•"/>
            </a:pPr>
            <a:r>
              <a:rPr lang="en-US" b="1" dirty="0">
                <a:latin typeface="Times New Roman" pitchFamily="18" charset="0"/>
                <a:cs typeface="Times New Roman" pitchFamily="18" charset="0"/>
              </a:rPr>
              <a:t>Data Population</a:t>
            </a:r>
          </a:p>
          <a:p>
            <a:pPr algn="just">
              <a:buFont typeface="Arial" pitchFamily="34" charset="0"/>
              <a:buChar char="•"/>
            </a:pPr>
            <a:r>
              <a:rPr lang="en-US" b="1" dirty="0">
                <a:latin typeface="Times New Roman" pitchFamily="18" charset="0"/>
                <a:cs typeface="Times New Roman" pitchFamily="18" charset="0"/>
              </a:rPr>
              <a:t>Queries and Operations</a:t>
            </a:r>
          </a:p>
          <a:p>
            <a:pPr algn="just">
              <a:buFont typeface="Arial" pitchFamily="34" charset="0"/>
              <a:buChar char="•"/>
            </a:pPr>
            <a:r>
              <a:rPr lang="en-US" b="1" dirty="0">
                <a:latin typeface="Times New Roman" pitchFamily="18" charset="0"/>
                <a:cs typeface="Times New Roman" pitchFamily="18" charset="0"/>
              </a:rPr>
              <a:t>Testing and Validation</a:t>
            </a:r>
          </a:p>
          <a:p>
            <a:pPr algn="just">
              <a:buFont typeface="Arial" pitchFamily="34" charset="0"/>
              <a:buChar char="•"/>
            </a:pPr>
            <a:r>
              <a:rPr lang="en-US" b="1" dirty="0">
                <a:latin typeface="Times New Roman" pitchFamily="18" charset="0"/>
                <a:cs typeface="Times New Roman" pitchFamily="18" charset="0"/>
              </a:rPr>
              <a:t>Insights and Analysis</a:t>
            </a:r>
          </a:p>
          <a:p>
            <a:pPr algn="just"/>
            <a:endParaRPr lang="en-US" dirty="0">
              <a:latin typeface="Times New Roman" pitchFamily="18" charset="0"/>
              <a:cs typeface="Times New Roman" pitchFamily="18" charset="0"/>
            </a:endParaRPr>
          </a:p>
          <a:p>
            <a:pPr algn="just"/>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161826"/>
            <a:ext cx="8696833" cy="3407174"/>
          </a:xfrm>
        </p:spPr>
        <p:txBody>
          <a:bodyPr/>
          <a:lstStyle/>
          <a:p>
            <a:pPr algn="just"/>
            <a:r>
              <a:rPr lang="en-GB" sz="1400" b="1" dirty="0">
                <a:latin typeface="Times New Roman" pitchFamily="18" charset="0"/>
                <a:cs typeface="Times New Roman" pitchFamily="18" charset="0"/>
              </a:rPr>
              <a:t>Engaging headline</a:t>
            </a:r>
            <a:r>
              <a:rPr lang="en-GB" sz="1400" dirty="0">
                <a:latin typeface="Times New Roman" pitchFamily="18" charset="0"/>
                <a:cs typeface="Times New Roman" pitchFamily="18" charset="0"/>
              </a:rPr>
              <a:t>: "Explore the World with Our Premium Car Rentals Service!"</a:t>
            </a:r>
          </a:p>
          <a:p>
            <a:pPr algn="just"/>
            <a:r>
              <a:rPr lang="en-GB" sz="1400" b="1" dirty="0">
                <a:latin typeface="Times New Roman" pitchFamily="18" charset="0"/>
                <a:cs typeface="Times New Roman" pitchFamily="18" charset="0"/>
              </a:rPr>
              <a:t>Search bar placeholder text: </a:t>
            </a:r>
            <a:r>
              <a:rPr lang="en-GB" sz="1400" dirty="0">
                <a:latin typeface="Times New Roman" pitchFamily="18" charset="0"/>
                <a:cs typeface="Times New Roman" pitchFamily="18" charset="0"/>
              </a:rPr>
              <a:t>"Find Your Perfect Ride..."</a:t>
            </a:r>
          </a:p>
          <a:p>
            <a:pPr algn="just"/>
            <a:r>
              <a:rPr lang="en-GB" sz="1400" b="1" dirty="0">
                <a:latin typeface="Times New Roman" pitchFamily="18" charset="0"/>
                <a:cs typeface="Times New Roman" pitchFamily="18" charset="0"/>
              </a:rPr>
              <a:t>How It Works steps</a:t>
            </a:r>
            <a:r>
              <a:rPr lang="en-GB" sz="1400" dirty="0">
                <a:latin typeface="Times New Roman" pitchFamily="18" charset="0"/>
                <a:cs typeface="Times New Roman" pitchFamily="18" charset="0"/>
              </a:rPr>
              <a:t>: "Search for Cars", "Make a Reservation", "Pick Up and Go!"</a:t>
            </a:r>
          </a:p>
          <a:p>
            <a:pPr algn="just"/>
            <a:r>
              <a:rPr lang="en-GB" sz="1400" b="1" dirty="0">
                <a:latin typeface="Times New Roman" pitchFamily="18" charset="0"/>
                <a:cs typeface="Times New Roman" pitchFamily="18" charset="0"/>
              </a:rPr>
              <a:t>Benefits: </a:t>
            </a:r>
            <a:r>
              <a:rPr lang="en-GB" sz="1400" dirty="0">
                <a:latin typeface="Times New Roman" pitchFamily="18" charset="0"/>
                <a:cs typeface="Times New Roman" pitchFamily="18" charset="0"/>
              </a:rPr>
              <a:t>"Competitive Rates", "24/7 Customer Support", "Wide Selection of Vehicles", "Flexible Booking Options"</a:t>
            </a:r>
          </a:p>
          <a:p>
            <a:pPr algn="just"/>
            <a:r>
              <a:rPr lang="en-GB" sz="1400" b="1" dirty="0">
                <a:latin typeface="Times New Roman" pitchFamily="18" charset="0"/>
                <a:cs typeface="Times New Roman" pitchFamily="18" charset="0"/>
              </a:rPr>
              <a:t>Example testimonial: </a:t>
            </a:r>
            <a:r>
              <a:rPr lang="en-GB" sz="1400" dirty="0">
                <a:latin typeface="Times New Roman" pitchFamily="18" charset="0"/>
                <a:cs typeface="Times New Roman" pitchFamily="18" charset="0"/>
              </a:rPr>
              <a:t>"Great experience! The booking process was smooth, and the car was in excellent condition. Highly recommend!"</a:t>
            </a:r>
          </a:p>
          <a:p>
            <a:pPr algn="just"/>
            <a:r>
              <a:rPr lang="en-GB" sz="1400" b="1" dirty="0">
                <a:latin typeface="Times New Roman" pitchFamily="18" charset="0"/>
                <a:cs typeface="Times New Roman" pitchFamily="18" charset="0"/>
              </a:rPr>
              <a:t>About Us overview: </a:t>
            </a:r>
            <a:r>
              <a:rPr lang="en-GB" sz="1400" dirty="0">
                <a:latin typeface="Times New Roman" pitchFamily="18" charset="0"/>
                <a:cs typeface="Times New Roman" pitchFamily="18" charset="0"/>
              </a:rPr>
              <a:t>"Founded in [year], we are dedicated to providing top-quality car rental services to customers worldwide. With a diverse fleet of vehicles and a commitment to customer satisfaction, we strive to make your rental experience hassle-free and enjoyable."</a:t>
            </a:r>
          </a:p>
          <a:p>
            <a:pPr algn="just"/>
            <a:r>
              <a:rPr lang="en-GB" sz="1400" b="1" dirty="0">
                <a:latin typeface="Times New Roman" pitchFamily="18" charset="0"/>
                <a:cs typeface="Times New Roman" pitchFamily="18" charset="0"/>
              </a:rPr>
              <a:t>Contact information</a:t>
            </a:r>
            <a:r>
              <a:rPr lang="en-GB" sz="1400" dirty="0">
                <a:latin typeface="Times New Roman" pitchFamily="18" charset="0"/>
                <a:cs typeface="Times New Roman" pitchFamily="18" charset="0"/>
              </a:rPr>
              <a:t>: "Need assistance? Contact us at [phone number] or [email address]. We're here to help!"</a:t>
            </a:r>
          </a:p>
          <a:p>
            <a:pPr algn="just"/>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3" name="Rectangle 2"/>
          <p:cNvSpPr/>
          <p:nvPr/>
        </p:nvSpPr>
        <p:spPr>
          <a:xfrm>
            <a:off x="268941" y="1054249"/>
            <a:ext cx="8724452" cy="3539430"/>
          </a:xfrm>
          <a:prstGeom prst="rect">
            <a:avLst/>
          </a:prstGeom>
        </p:spPr>
        <p:txBody>
          <a:bodyPr wrap="square">
            <a:spAutoFit/>
          </a:bodyPr>
          <a:lstStyle/>
          <a:p>
            <a:pPr algn="just"/>
            <a:r>
              <a:rPr lang="en-GB" dirty="0">
                <a:latin typeface="Times New Roman" pitchFamily="18" charset="0"/>
                <a:cs typeface="Times New Roman" pitchFamily="18" charset="0"/>
              </a:rPr>
              <a:t>The "About Us" page is an essential component of your car rentals application</a:t>
            </a:r>
          </a:p>
          <a:p>
            <a:pPr algn="just"/>
            <a:endParaRPr lang="en-GB" dirty="0">
              <a:latin typeface="Times New Roman" pitchFamily="18" charset="0"/>
              <a:cs typeface="Times New Roman" pitchFamily="18" charset="0"/>
            </a:endParaRPr>
          </a:p>
          <a:p>
            <a:pPr algn="just"/>
            <a:r>
              <a:rPr lang="en-GB" b="1" dirty="0">
                <a:latin typeface="Times New Roman" pitchFamily="18" charset="0"/>
                <a:cs typeface="Times New Roman" pitchFamily="18" charset="0"/>
              </a:rPr>
              <a:t> Headline: </a:t>
            </a:r>
            <a:r>
              <a:rPr lang="en-GB" dirty="0">
                <a:latin typeface="Times New Roman" pitchFamily="18" charset="0"/>
                <a:cs typeface="Times New Roman" pitchFamily="18" charset="0"/>
              </a:rPr>
              <a:t>"Who We Are: Your Trusted Partner in Car Rentals"</a:t>
            </a:r>
          </a:p>
          <a:p>
            <a:pPr algn="just"/>
            <a:r>
              <a:rPr lang="en-GB" b="1" dirty="0">
                <a:latin typeface="Times New Roman" pitchFamily="18" charset="0"/>
                <a:cs typeface="Times New Roman" pitchFamily="18" charset="0"/>
              </a:rPr>
              <a:t>Company Overview</a:t>
            </a:r>
            <a:r>
              <a:rPr lang="en-GB" dirty="0">
                <a:latin typeface="Times New Roman" pitchFamily="18" charset="0"/>
                <a:cs typeface="Times New Roman" pitchFamily="18" charset="0"/>
              </a:rPr>
              <a:t>: "Founded in [year], [Company Name] has been dedicated to providing top-quality car rental services to customers worldwide.</a:t>
            </a:r>
          </a:p>
          <a:p>
            <a:pPr algn="just"/>
            <a:r>
              <a:rPr lang="en-GB" b="1" dirty="0">
                <a:latin typeface="Times New Roman" pitchFamily="18" charset="0"/>
                <a:cs typeface="Times New Roman" pitchFamily="18" charset="0"/>
              </a:rPr>
              <a:t>Our Team: </a:t>
            </a:r>
            <a:r>
              <a:rPr lang="en-GB" dirty="0">
                <a:latin typeface="Times New Roman" pitchFamily="18" charset="0"/>
                <a:cs typeface="Times New Roman" pitchFamily="18" charset="0"/>
              </a:rPr>
              <a:t>"Meet the [Company Name] Team! Our passionate and experienced team members are committed to delivering exceptional service and ensuring your rental experience exceeds expectations."</a:t>
            </a:r>
          </a:p>
          <a:p>
            <a:pPr algn="just"/>
            <a:r>
              <a:rPr lang="en-GB" b="1" dirty="0">
                <a:latin typeface="Times New Roman" pitchFamily="18" charset="0"/>
                <a:cs typeface="Times New Roman" pitchFamily="18" charset="0"/>
              </a:rPr>
              <a:t>Core Values</a:t>
            </a:r>
            <a:r>
              <a:rPr lang="en-GB" dirty="0">
                <a:latin typeface="Times New Roman" pitchFamily="18" charset="0"/>
                <a:cs typeface="Times New Roman" pitchFamily="18" charset="0"/>
              </a:rPr>
              <a:t>: "At [Company Name], we are guided by integrity, innovation, and a commitment to excellence. We strive to build lasting relationships with our customers based on trust, transparency, and reliability."</a:t>
            </a:r>
          </a:p>
          <a:p>
            <a:pPr algn="just"/>
            <a:r>
              <a:rPr lang="en-GB" b="1" dirty="0">
                <a:latin typeface="Times New Roman" pitchFamily="18" charset="0"/>
                <a:cs typeface="Times New Roman" pitchFamily="18" charset="0"/>
              </a:rPr>
              <a:t>Customer Commitment</a:t>
            </a:r>
            <a:r>
              <a:rPr lang="en-GB" dirty="0">
                <a:latin typeface="Times New Roman" pitchFamily="18" charset="0"/>
                <a:cs typeface="Times New Roman" pitchFamily="18" charset="0"/>
              </a:rPr>
              <a:t>: "We are committed to providing you with the best possible rental experience, from easy booking and flexible options to friendly customer support available 24/7. </a:t>
            </a:r>
          </a:p>
          <a:p>
            <a:pPr algn="just"/>
            <a:r>
              <a:rPr lang="en-GB" b="1" dirty="0">
                <a:latin typeface="Times New Roman" pitchFamily="18" charset="0"/>
                <a:cs typeface="Times New Roman" pitchFamily="18" charset="0"/>
              </a:rPr>
              <a:t>Contact Information: </a:t>
            </a:r>
            <a:r>
              <a:rPr lang="en-GB" dirty="0">
                <a:latin typeface="Times New Roman" pitchFamily="18" charset="0"/>
                <a:cs typeface="Times New Roman" pitchFamily="18" charset="0"/>
              </a:rPr>
              <a:t>"Have questions or feedback? Contact us at [phone number] or [email address]. We'd love to hear from you!"</a:t>
            </a:r>
          </a:p>
          <a:p>
            <a:pPr algn="just"/>
            <a:r>
              <a:rPr lang="en-GB" b="1" dirty="0">
                <a:latin typeface="Times New Roman" pitchFamily="18" charset="0"/>
                <a:cs typeface="Times New Roman" pitchFamily="18" charset="0"/>
              </a:rPr>
              <a:t>Testimonials: </a:t>
            </a:r>
            <a:r>
              <a:rPr lang="en-GB" dirty="0">
                <a:latin typeface="Times New Roman" pitchFamily="18" charset="0"/>
                <a:cs typeface="Times New Roman" pitchFamily="18" charset="0"/>
              </a:rPr>
              <a:t>"Don't just take our word for it! See what our customers have to say about their experiences with [Company Name]."</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sp>
        <p:nvSpPr>
          <p:cNvPr id="3" name="Rectangle 2"/>
          <p:cNvSpPr/>
          <p:nvPr/>
        </p:nvSpPr>
        <p:spPr>
          <a:xfrm>
            <a:off x="301214" y="1108038"/>
            <a:ext cx="8078993" cy="3970318"/>
          </a:xfrm>
          <a:prstGeom prst="rect">
            <a:avLst/>
          </a:prstGeom>
        </p:spPr>
        <p:txBody>
          <a:bodyPr wrap="square">
            <a:spAutoFit/>
          </a:bodyPr>
          <a:lstStyle/>
          <a:p>
            <a:r>
              <a:rPr lang="en-GB" b="1" dirty="0">
                <a:latin typeface="Times New Roman" pitchFamily="18" charset="0"/>
                <a:cs typeface="Times New Roman" pitchFamily="18" charset="0"/>
              </a:rPr>
              <a:t>Headline: </a:t>
            </a:r>
            <a:r>
              <a:rPr lang="en-GB" dirty="0">
                <a:latin typeface="Times New Roman" pitchFamily="18" charset="0"/>
                <a:cs typeface="Times New Roman" pitchFamily="18" charset="0"/>
              </a:rPr>
              <a:t>"Our Services: Your Key to Hassle-Free Car Rentals“.</a:t>
            </a:r>
          </a:p>
          <a:p>
            <a:pPr lvl="1"/>
            <a:r>
              <a:rPr lang="en-GB" b="1" dirty="0">
                <a:latin typeface="Times New Roman" pitchFamily="18" charset="0"/>
                <a:cs typeface="Times New Roman" pitchFamily="18" charset="0"/>
              </a:rPr>
              <a:t>Car Rentals:</a:t>
            </a:r>
            <a:r>
              <a:rPr lang="en-GB" dirty="0">
                <a:latin typeface="Times New Roman" pitchFamily="18" charset="0"/>
                <a:cs typeface="Times New Roman" pitchFamily="18" charset="0"/>
              </a:rPr>
              <a:t> "Explore our diverse fleet of vehicles, ranging from economy cars to luxury sedans and spacious SUVs. Whether you're traveling solo or with family, we have the perfect ride for every occasion."</a:t>
            </a:r>
          </a:p>
          <a:p>
            <a:pPr lvl="1"/>
            <a:r>
              <a:rPr lang="en-GB" b="1" dirty="0">
                <a:latin typeface="Times New Roman" pitchFamily="18" charset="0"/>
                <a:cs typeface="Times New Roman" pitchFamily="18" charset="0"/>
              </a:rPr>
              <a:t>Additional Services:</a:t>
            </a:r>
            <a:r>
              <a:rPr lang="en-GB" dirty="0">
                <a:latin typeface="Times New Roman" pitchFamily="18" charset="0"/>
                <a:cs typeface="Times New Roman" pitchFamily="18" charset="0"/>
              </a:rPr>
              <a:t> "Enhance your rental experience with our selection of add-on services. From insurance coverage and GPS navigation to child seats and roadside assistance, we've got you covered every step of the way."</a:t>
            </a:r>
          </a:p>
          <a:p>
            <a:r>
              <a:rPr lang="en-GB" b="1" dirty="0">
                <a:latin typeface="Times New Roman" pitchFamily="18" charset="0"/>
                <a:cs typeface="Times New Roman" pitchFamily="18" charset="0"/>
              </a:rPr>
              <a:t>Booking Process: </a:t>
            </a:r>
            <a:r>
              <a:rPr lang="en-GB" dirty="0">
                <a:latin typeface="Times New Roman" pitchFamily="18" charset="0"/>
                <a:cs typeface="Times New Roman" pitchFamily="18" charset="0"/>
              </a:rPr>
              <a:t>"Booking a car rental with us is quick and easy! Simply search for available cars, select your desired dates and preferences, customize your booking with add-ons, and complete the reservation process securely online."</a:t>
            </a:r>
          </a:p>
          <a:p>
            <a:pPr lvl="1"/>
            <a:r>
              <a:rPr lang="en-GB" b="1" dirty="0">
                <a:latin typeface="Times New Roman" pitchFamily="18" charset="0"/>
                <a:cs typeface="Times New Roman" pitchFamily="18" charset="0"/>
              </a:rPr>
              <a:t>Competitive Rates: </a:t>
            </a:r>
            <a:r>
              <a:rPr lang="en-GB" dirty="0">
                <a:latin typeface="Times New Roman" pitchFamily="18" charset="0"/>
                <a:cs typeface="Times New Roman" pitchFamily="18" charset="0"/>
              </a:rPr>
              <a:t>"Enjoy affordable rates and transparent pricing with no hidden fees or surprises."</a:t>
            </a:r>
          </a:p>
          <a:p>
            <a:pPr lvl="1"/>
            <a:r>
              <a:rPr lang="en-GB" dirty="0">
                <a:latin typeface="Times New Roman" pitchFamily="18" charset="0"/>
                <a:cs typeface="Times New Roman" pitchFamily="18" charset="0"/>
              </a:rPr>
              <a:t>Flexible Booking Options: "Choose from a range of flexible booking options, including daily, weekly, and monthly rentals."</a:t>
            </a:r>
          </a:p>
          <a:p>
            <a:pPr lvl="1"/>
            <a:r>
              <a:rPr lang="en-GB" b="1" dirty="0">
                <a:latin typeface="Times New Roman" pitchFamily="18" charset="0"/>
                <a:cs typeface="Times New Roman" pitchFamily="18" charset="0"/>
              </a:rPr>
              <a:t>Reliable Customer Support: </a:t>
            </a:r>
            <a:r>
              <a:rPr lang="en-GB" dirty="0">
                <a:latin typeface="Times New Roman" pitchFamily="18" charset="0"/>
                <a:cs typeface="Times New Roman" pitchFamily="18" charset="0"/>
              </a:rPr>
              <a:t>"Our dedicated customer support team is available 24/7 to assist you with any questions or concerns you may have."</a:t>
            </a:r>
          </a:p>
          <a:p>
            <a:r>
              <a:rPr lang="en-GB" b="1" dirty="0">
                <a:latin typeface="Times New Roman" pitchFamily="18" charset="0"/>
                <a:cs typeface="Times New Roman" pitchFamily="18" charset="0"/>
              </a:rPr>
              <a:t>FAQs: </a:t>
            </a:r>
            <a:r>
              <a:rPr lang="en-GB" dirty="0">
                <a:latin typeface="Times New Roman" pitchFamily="18" charset="0"/>
                <a:cs typeface="Times New Roman" pitchFamily="18" charset="0"/>
              </a:rPr>
              <a:t>"Have questions? Check out our FAQs section for answers to commonly asked questions about our car rental services."</a:t>
            </a:r>
          </a:p>
          <a:p>
            <a:r>
              <a:rPr lang="en-GB" b="1" dirty="0">
                <a:latin typeface="Times New Roman" pitchFamily="18" charset="0"/>
                <a:cs typeface="Times New Roman" pitchFamily="18" charset="0"/>
              </a:rPr>
              <a:t>Contact Information: </a:t>
            </a:r>
            <a:r>
              <a:rPr lang="en-GB" dirty="0">
                <a:latin typeface="Times New Roman" pitchFamily="18" charset="0"/>
                <a:cs typeface="Times New Roman" pitchFamily="18" charset="0"/>
              </a:rPr>
              <a:t>"Need assistance? Contact us at [phone number] or [email address]. We're here to help!"</a:t>
            </a:r>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Departments-Page</a:t>
            </a:r>
          </a:p>
        </p:txBody>
      </p:sp>
      <p:sp>
        <p:nvSpPr>
          <p:cNvPr id="3" name="Rectangle 2"/>
          <p:cNvSpPr/>
          <p:nvPr/>
        </p:nvSpPr>
        <p:spPr>
          <a:xfrm>
            <a:off x="258184" y="1151068"/>
            <a:ext cx="8401721" cy="3754874"/>
          </a:xfrm>
          <a:prstGeom prst="rect">
            <a:avLst/>
          </a:prstGeom>
        </p:spPr>
        <p:txBody>
          <a:bodyPr wrap="square">
            <a:spAutoFit/>
          </a:bodyPr>
          <a:lstStyle/>
          <a:p>
            <a:pPr algn="just"/>
            <a:r>
              <a:rPr lang="en-GB" dirty="0">
                <a:latin typeface="Times New Roman" pitchFamily="18" charset="0"/>
                <a:cs typeface="Times New Roman" pitchFamily="18" charset="0"/>
              </a:rPr>
              <a:t>Headline: "Our Departments: Driving Success “</a:t>
            </a:r>
          </a:p>
          <a:p>
            <a:pPr lvl="1" algn="just"/>
            <a:r>
              <a:rPr lang="en-GB" b="1" dirty="0">
                <a:latin typeface="Times New Roman" pitchFamily="18" charset="0"/>
                <a:cs typeface="Times New Roman" pitchFamily="18" charset="0"/>
              </a:rPr>
              <a:t>Customer Service:</a:t>
            </a:r>
            <a:r>
              <a:rPr lang="en-GB" dirty="0">
                <a:latin typeface="Times New Roman" pitchFamily="18" charset="0"/>
                <a:cs typeface="Times New Roman" pitchFamily="18" charset="0"/>
              </a:rPr>
              <a:t> "Our customer service department is committed to providing friendly and efficient support to our customers, ensuring their rental experience is seamless from start to finish."</a:t>
            </a:r>
          </a:p>
          <a:p>
            <a:pPr lvl="1" algn="just"/>
            <a:r>
              <a:rPr lang="en-GB" b="1" dirty="0">
                <a:latin typeface="Times New Roman" pitchFamily="18" charset="0"/>
                <a:cs typeface="Times New Roman" pitchFamily="18" charset="0"/>
              </a:rPr>
              <a:t>Operations:</a:t>
            </a:r>
            <a:r>
              <a:rPr lang="en-GB" dirty="0">
                <a:latin typeface="Times New Roman" pitchFamily="18" charset="0"/>
                <a:cs typeface="Times New Roman" pitchFamily="18" charset="0"/>
              </a:rPr>
              <a:t> "The operations department oversees the day-to-day management of our rental fleet, ensuring vehicles are well-maintained, available for rental, and meeting quality standards."</a:t>
            </a:r>
          </a:p>
          <a:p>
            <a:pPr lvl="1" algn="just"/>
            <a:r>
              <a:rPr lang="en-GB" b="1" dirty="0">
                <a:latin typeface="Times New Roman" pitchFamily="18" charset="0"/>
                <a:cs typeface="Times New Roman" pitchFamily="18" charset="0"/>
              </a:rPr>
              <a:t>Marketing:</a:t>
            </a:r>
            <a:r>
              <a:rPr lang="en-GB" dirty="0">
                <a:latin typeface="Times New Roman" pitchFamily="18" charset="0"/>
                <a:cs typeface="Times New Roman" pitchFamily="18" charset="0"/>
              </a:rPr>
              <a:t> "Our marketing team is responsible for promoting our brand, attracting new customers, and implementing marketing campaigns to drive business growth and customer engagement."</a:t>
            </a:r>
          </a:p>
          <a:p>
            <a:pPr lvl="1" algn="just"/>
            <a:r>
              <a:rPr lang="en-GB" b="1" dirty="0">
                <a:latin typeface="Times New Roman" pitchFamily="18" charset="0"/>
                <a:cs typeface="Times New Roman" pitchFamily="18" charset="0"/>
              </a:rPr>
              <a:t>Finance:</a:t>
            </a:r>
            <a:r>
              <a:rPr lang="en-GB" dirty="0">
                <a:latin typeface="Times New Roman" pitchFamily="18" charset="0"/>
                <a:cs typeface="Times New Roman" pitchFamily="18" charset="0"/>
              </a:rPr>
              <a:t> "The finance department manages budgeting, financial planning, and accounting processes to ensure the financial health and stability of our company.“</a:t>
            </a:r>
          </a:p>
          <a:p>
            <a:pPr lvl="1" algn="just"/>
            <a:r>
              <a:rPr lang="en-GB" b="1" dirty="0">
                <a:latin typeface="Times New Roman" pitchFamily="18" charset="0"/>
                <a:cs typeface="Times New Roman" pitchFamily="18" charset="0"/>
              </a:rPr>
              <a:t>Customer Service:</a:t>
            </a:r>
            <a:r>
              <a:rPr lang="en-GB" dirty="0">
                <a:latin typeface="Times New Roman" pitchFamily="18" charset="0"/>
                <a:cs typeface="Times New Roman" pitchFamily="18" charset="0"/>
              </a:rPr>
              <a:t> "Our customer service team is available 24/7 to assist with booking inquiries, rental assistance, and resolving any issues or concerns customers may have. Contact us at [phone number] or [email address]."</a:t>
            </a:r>
          </a:p>
          <a:p>
            <a:pPr lvl="1" algn="just"/>
            <a:r>
              <a:rPr lang="en-GB" b="1" dirty="0">
                <a:latin typeface="Times New Roman" pitchFamily="18" charset="0"/>
                <a:cs typeface="Times New Roman" pitchFamily="18" charset="0"/>
              </a:rPr>
              <a:t>Operations:</a:t>
            </a:r>
            <a:r>
              <a:rPr lang="en-GB" dirty="0">
                <a:latin typeface="Times New Roman" pitchFamily="18" charset="0"/>
                <a:cs typeface="Times New Roman" pitchFamily="18" charset="0"/>
              </a:rPr>
              <a:t> "The operations team oversees vehicle maintenance, inventory management, and logistics to ensure our rental fleet is ready and available for customers</a:t>
            </a:r>
          </a:p>
          <a:p>
            <a:pPr lvl="1" algn="just"/>
            <a:r>
              <a:rPr lang="en-GB" b="1" dirty="0">
                <a:latin typeface="Times New Roman" pitchFamily="18" charset="0"/>
                <a:cs typeface="Times New Roman" pitchFamily="18" charset="0"/>
              </a:rPr>
              <a:t>Marketing:</a:t>
            </a:r>
            <a:r>
              <a:rPr lang="en-GB" dirty="0">
                <a:latin typeface="Times New Roman" pitchFamily="18" charset="0"/>
                <a:cs typeface="Times New Roman" pitchFamily="18" charset="0"/>
              </a:rPr>
              <a:t> "Our marketing team develops strategic campaigns, manages digital channels, and engages with customers to promote our brand and drive business growth. </a:t>
            </a:r>
          </a:p>
          <a:p>
            <a:pPr lvl="1" algn="just"/>
            <a:r>
              <a:rPr lang="en-GB" b="1" dirty="0">
                <a:latin typeface="Times New Roman" pitchFamily="18" charset="0"/>
                <a:cs typeface="Times New Roman" pitchFamily="18" charset="0"/>
              </a:rPr>
              <a:t>Finance:</a:t>
            </a:r>
            <a:r>
              <a:rPr lang="en-GB" dirty="0">
                <a:latin typeface="Times New Roman" pitchFamily="18" charset="0"/>
                <a:cs typeface="Times New Roman" pitchFamily="18" charset="0"/>
              </a:rPr>
              <a:t> "The finance department manages financial planning, budgeting, and reporting processes to support our company's growth and sustainability. </a:t>
            </a:r>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3" name="Rectangle 2"/>
          <p:cNvSpPr/>
          <p:nvPr/>
        </p:nvSpPr>
        <p:spPr>
          <a:xfrm>
            <a:off x="365760" y="1161826"/>
            <a:ext cx="8218841" cy="3323987"/>
          </a:xfrm>
          <a:prstGeom prst="rect">
            <a:avLst/>
          </a:prstGeom>
        </p:spPr>
        <p:txBody>
          <a:bodyPr wrap="square">
            <a:spAutoFit/>
          </a:bodyPr>
          <a:lstStyle/>
          <a:p>
            <a:pPr algn="just"/>
            <a:r>
              <a:rPr lang="en-GB" b="1" dirty="0">
                <a:latin typeface="Times New Roman" pitchFamily="18" charset="0"/>
                <a:cs typeface="Times New Roman" pitchFamily="18" charset="0"/>
              </a:rPr>
              <a:t>Headline: </a:t>
            </a:r>
            <a:r>
              <a:rPr lang="en-GB" dirty="0">
                <a:latin typeface="Times New Roman" pitchFamily="18" charset="0"/>
                <a:cs typeface="Times New Roman" pitchFamily="18" charset="0"/>
              </a:rPr>
              <a:t>"Explore Our Blog for Insider Tips, Travel Guides, and Car Rental Insights"</a:t>
            </a:r>
          </a:p>
          <a:p>
            <a:pPr algn="just"/>
            <a:r>
              <a:rPr lang="en-GB" b="1" dirty="0">
                <a:latin typeface="Times New Roman" pitchFamily="18" charset="0"/>
                <a:cs typeface="Times New Roman" pitchFamily="18" charset="0"/>
              </a:rPr>
              <a:t>Blog Posts Grid</a:t>
            </a:r>
            <a:r>
              <a:rPr lang="en-GB" dirty="0">
                <a:latin typeface="Times New Roman" pitchFamily="18" charset="0"/>
                <a:cs typeface="Times New Roman" pitchFamily="18" charset="0"/>
              </a:rPr>
              <a:t>:</a:t>
            </a:r>
          </a:p>
          <a:p>
            <a:pPr lvl="1" algn="just"/>
            <a:r>
              <a:rPr lang="en-GB" dirty="0">
                <a:latin typeface="Times New Roman" pitchFamily="18" charset="0"/>
                <a:cs typeface="Times New Roman" pitchFamily="18" charset="0"/>
              </a:rPr>
              <a:t>Display a grid of blog posts, with each post featuring a title, featured image, publication date, and brief summary.</a:t>
            </a:r>
          </a:p>
          <a:p>
            <a:pPr lvl="1" algn="just"/>
            <a:r>
              <a:rPr lang="en-GB" b="1" dirty="0">
                <a:latin typeface="Times New Roman" pitchFamily="18" charset="0"/>
                <a:cs typeface="Times New Roman" pitchFamily="18" charset="0"/>
              </a:rPr>
              <a:t>Example post titles: </a:t>
            </a:r>
            <a:r>
              <a:rPr lang="en-GB" dirty="0">
                <a:latin typeface="Times New Roman" pitchFamily="18" charset="0"/>
                <a:cs typeface="Times New Roman" pitchFamily="18" charset="0"/>
              </a:rPr>
              <a:t>"Top 10 Tips for Renting a Car Abroad", "Exploring [Destination]: A Complete Travel Guide", "How to Choose the Right Rental Car for Your Trip"</a:t>
            </a:r>
          </a:p>
          <a:p>
            <a:pPr algn="just"/>
            <a:r>
              <a:rPr lang="en-GB" dirty="0">
                <a:latin typeface="Times New Roman" pitchFamily="18" charset="0"/>
                <a:cs typeface="Times New Roman" pitchFamily="18" charset="0"/>
              </a:rPr>
              <a:t>Filter or Categories Sidebar:</a:t>
            </a:r>
          </a:p>
          <a:p>
            <a:pPr lvl="1" algn="just"/>
            <a:r>
              <a:rPr lang="en-GB" b="1" dirty="0">
                <a:latin typeface="Times New Roman" pitchFamily="18" charset="0"/>
                <a:cs typeface="Times New Roman" pitchFamily="18" charset="0"/>
              </a:rPr>
              <a:t>Categories: </a:t>
            </a:r>
            <a:r>
              <a:rPr lang="en-GB" dirty="0">
                <a:latin typeface="Times New Roman" pitchFamily="18" charset="0"/>
                <a:cs typeface="Times New Roman" pitchFamily="18" charset="0"/>
              </a:rPr>
              <a:t>"Travel Tips", "Destination Guides", "Car Maintenance", "Industry Insights"</a:t>
            </a:r>
          </a:p>
          <a:p>
            <a:pPr algn="just"/>
            <a:r>
              <a:rPr lang="en-GB" b="1" dirty="0">
                <a:latin typeface="Times New Roman" pitchFamily="18" charset="0"/>
                <a:cs typeface="Times New Roman" pitchFamily="18" charset="0"/>
              </a:rPr>
              <a:t>Featured Posts Section:</a:t>
            </a:r>
          </a:p>
          <a:p>
            <a:pPr lvl="1" algn="just"/>
            <a:r>
              <a:rPr lang="en-GB" dirty="0">
                <a:latin typeface="Times New Roman" pitchFamily="18" charset="0"/>
                <a:cs typeface="Times New Roman" pitchFamily="18" charset="0"/>
              </a:rPr>
              <a:t>Showcase a selection of featured blog posts with larger images and more prominent placement.</a:t>
            </a:r>
          </a:p>
          <a:p>
            <a:pPr algn="just"/>
            <a:r>
              <a:rPr lang="en-GB" b="1" dirty="0">
                <a:latin typeface="Times New Roman" pitchFamily="18" charset="0"/>
                <a:cs typeface="Times New Roman" pitchFamily="18" charset="0"/>
              </a:rPr>
              <a:t>Author Information:</a:t>
            </a:r>
          </a:p>
          <a:p>
            <a:pPr lvl="1" algn="just"/>
            <a:r>
              <a:rPr lang="en-GB" dirty="0">
                <a:latin typeface="Times New Roman" pitchFamily="18" charset="0"/>
                <a:cs typeface="Times New Roman" pitchFamily="18" charset="0"/>
              </a:rPr>
              <a:t>"Written by [Author Name] - [Author Bio]. Connect with [Author Name] on [Social Media Platforms]."</a:t>
            </a:r>
          </a:p>
          <a:p>
            <a:pPr algn="just"/>
            <a:r>
              <a:rPr lang="en-GB" b="1" dirty="0">
                <a:latin typeface="Times New Roman" pitchFamily="18" charset="0"/>
                <a:cs typeface="Times New Roman" pitchFamily="18" charset="0"/>
              </a:rPr>
              <a:t>Social Sharing Buttons:</a:t>
            </a:r>
          </a:p>
          <a:p>
            <a:pPr lvl="1" algn="just"/>
            <a:r>
              <a:rPr lang="en-GB" dirty="0">
                <a:latin typeface="Times New Roman" pitchFamily="18" charset="0"/>
                <a:cs typeface="Times New Roman" pitchFamily="18" charset="0"/>
              </a:rPr>
              <a:t>Include buttons or links for users to share blog posts on popular social media platforms such as Facebook, Twitter, and LinkedIn.</a:t>
            </a:r>
          </a:p>
        </p:txBody>
      </p:sp>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3" name="Rectangle 2"/>
          <p:cNvSpPr/>
          <p:nvPr/>
        </p:nvSpPr>
        <p:spPr>
          <a:xfrm>
            <a:off x="623944" y="1011219"/>
            <a:ext cx="7616414" cy="3323987"/>
          </a:xfrm>
          <a:prstGeom prst="rect">
            <a:avLst/>
          </a:prstGeom>
        </p:spPr>
        <p:txBody>
          <a:bodyPr wrap="square">
            <a:spAutoFit/>
          </a:bodyPr>
          <a:lstStyle/>
          <a:p>
            <a:pPr algn="just"/>
            <a:r>
              <a:rPr lang="en-GB" dirty="0">
                <a:latin typeface="Times New Roman" pitchFamily="18" charset="0"/>
                <a:cs typeface="Times New Roman" pitchFamily="18" charset="0"/>
              </a:rPr>
              <a:t>For future enhancements to your car rentals application, you may consider implementing additional features or improvements to further enhance the user experience, expand functionality, and drive business growth. </a:t>
            </a:r>
          </a:p>
          <a:p>
            <a:pPr algn="just"/>
            <a:endParaRPr lang="en-GB"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Mobile App Development</a:t>
            </a:r>
          </a:p>
          <a:p>
            <a:pPr marL="342900" indent="-342900" algn="just">
              <a:buFont typeface="+mj-lt"/>
              <a:buAutoNum type="arabicPeriod"/>
            </a:pPr>
            <a:r>
              <a:rPr lang="en-US" b="1" dirty="0">
                <a:latin typeface="Times New Roman" pitchFamily="18" charset="0"/>
                <a:cs typeface="Times New Roman" pitchFamily="18" charset="0"/>
              </a:rPr>
              <a:t>Advanced Search Filters</a:t>
            </a:r>
          </a:p>
          <a:p>
            <a:pPr marL="342900" indent="-342900" algn="just">
              <a:buFont typeface="+mj-lt"/>
              <a:buAutoNum type="arabicPeriod"/>
            </a:pPr>
            <a:r>
              <a:rPr lang="en-US" b="1" dirty="0">
                <a:latin typeface="Times New Roman" pitchFamily="18" charset="0"/>
                <a:cs typeface="Times New Roman" pitchFamily="18" charset="0"/>
              </a:rPr>
              <a:t>Dynamic Pricing</a:t>
            </a:r>
          </a:p>
          <a:p>
            <a:pPr marL="342900" indent="-342900" algn="just">
              <a:buFont typeface="+mj-lt"/>
              <a:buAutoNum type="arabicPeriod"/>
            </a:pPr>
            <a:r>
              <a:rPr lang="en-US" b="1" dirty="0">
                <a:latin typeface="Times New Roman" pitchFamily="18" charset="0"/>
                <a:cs typeface="Times New Roman" pitchFamily="18" charset="0"/>
              </a:rPr>
              <a:t>Integration with Mapping Services</a:t>
            </a:r>
            <a:r>
              <a:rPr lang="en-US" dirty="0">
                <a:latin typeface="Times New Roman" pitchFamily="18" charset="0"/>
                <a:cs typeface="Times New Roman" pitchFamily="18" charset="0"/>
              </a:rPr>
              <a:t>: </a:t>
            </a:r>
          </a:p>
          <a:p>
            <a:pPr marL="342900" indent="-342900" algn="just">
              <a:buFont typeface="+mj-lt"/>
              <a:buAutoNum type="arabicPeriod"/>
            </a:pPr>
            <a:r>
              <a:rPr lang="en-US" b="1" dirty="0">
                <a:latin typeface="Times New Roman" pitchFamily="18" charset="0"/>
                <a:cs typeface="Times New Roman" pitchFamily="18" charset="0"/>
              </a:rPr>
              <a:t>Customer Loyalty Program</a:t>
            </a:r>
            <a:r>
              <a:rPr lang="en-US" dirty="0">
                <a:latin typeface="Times New Roman" pitchFamily="18" charset="0"/>
                <a:cs typeface="Times New Roman" pitchFamily="18" charset="0"/>
              </a:rPr>
              <a:t>:</a:t>
            </a:r>
          </a:p>
          <a:p>
            <a:pPr marL="342900" indent="-342900" algn="just">
              <a:buFont typeface="+mj-lt"/>
              <a:buAutoNum type="arabicPeriod"/>
            </a:pPr>
            <a:r>
              <a:rPr lang="en-US" b="1" dirty="0">
                <a:latin typeface="Times New Roman" pitchFamily="18" charset="0"/>
                <a:cs typeface="Times New Roman" pitchFamily="18" charset="0"/>
              </a:rPr>
              <a:t>Vehicle Tracking</a:t>
            </a:r>
          </a:p>
          <a:p>
            <a:pPr marL="342900" indent="-342900" algn="just">
              <a:buFont typeface="+mj-lt"/>
              <a:buAutoNum type="arabicPeriod"/>
            </a:pPr>
            <a:r>
              <a:rPr lang="en-US" b="1" dirty="0">
                <a:latin typeface="Times New Roman" pitchFamily="18" charset="0"/>
                <a:cs typeface="Times New Roman" pitchFamily="18" charset="0"/>
              </a:rPr>
              <a:t>Feedback and Review System</a:t>
            </a:r>
            <a:r>
              <a:rPr lang="en-US" dirty="0">
                <a:latin typeface="Times New Roman" pitchFamily="18" charset="0"/>
                <a:cs typeface="Times New Roman" pitchFamily="18" charset="0"/>
              </a:rPr>
              <a:t>: </a:t>
            </a:r>
          </a:p>
          <a:p>
            <a:pPr marL="342900" indent="-342900" algn="just">
              <a:buFont typeface="+mj-lt"/>
              <a:buAutoNum type="arabicPeriod"/>
            </a:pPr>
            <a:r>
              <a:rPr lang="en-US" b="1" dirty="0">
                <a:latin typeface="Times New Roman" pitchFamily="18" charset="0"/>
                <a:cs typeface="Times New Roman" pitchFamily="18" charset="0"/>
              </a:rPr>
              <a:t>Multilingual Support</a:t>
            </a:r>
            <a:r>
              <a:rPr lang="en-US" dirty="0">
                <a:latin typeface="Times New Roman" pitchFamily="18" charset="0"/>
                <a:cs typeface="Times New Roman" pitchFamily="18" charset="0"/>
              </a:rPr>
              <a:t>:</a:t>
            </a:r>
          </a:p>
          <a:p>
            <a:pPr marL="342900" indent="-342900" algn="just">
              <a:buFont typeface="+mj-lt"/>
              <a:buAutoNum type="arabicPeriod"/>
            </a:pPr>
            <a:r>
              <a:rPr lang="en-US" b="1" dirty="0">
                <a:latin typeface="Times New Roman" pitchFamily="18" charset="0"/>
                <a:cs typeface="Times New Roman" pitchFamily="18" charset="0"/>
              </a:rPr>
              <a:t>Integration with Travel Services</a:t>
            </a:r>
          </a:p>
          <a:p>
            <a:pPr marL="342900" indent="-342900" algn="just">
              <a:buFont typeface="+mj-lt"/>
              <a:buAutoNum type="arabicPeriod"/>
            </a:pPr>
            <a:r>
              <a:rPr lang="en-US" b="1" dirty="0">
                <a:latin typeface="Times New Roman" pitchFamily="18" charset="0"/>
                <a:cs typeface="Times New Roman" pitchFamily="18" charset="0"/>
              </a:rPr>
              <a:t>Predictive Analytics</a:t>
            </a:r>
            <a:r>
              <a:rPr lang="en-US" dirty="0">
                <a:latin typeface="Times New Roman" pitchFamily="18" charset="0"/>
                <a:cs typeface="Times New Roman" pitchFamily="18" charset="0"/>
              </a:rPr>
              <a:t>:</a:t>
            </a:r>
          </a:p>
          <a:p>
            <a:pPr marL="342900" indent="-342900" algn="just">
              <a:buFont typeface="+mj-lt"/>
              <a:buAutoNum type="arabicPeriod"/>
            </a:pPr>
            <a:r>
              <a:rPr lang="en-US" b="1" dirty="0">
                <a:latin typeface="Times New Roman" pitchFamily="18" charset="0"/>
                <a:cs typeface="Times New Roman" pitchFamily="18" charset="0"/>
              </a:rPr>
              <a:t>Expanded Payment Options</a:t>
            </a: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dirty="0">
                <a:solidFill>
                  <a:schemeClr val="tx1"/>
                </a:solidFill>
                <a:latin typeface="Times New Roman" pitchFamily="18" charset="0"/>
                <a:cs typeface="Times New Roman" pitchFamily="18" charset="0"/>
              </a:rPr>
              <a:t>Source :</a:t>
            </a:r>
          </a:p>
        </p:txBody>
      </p:sp>
      <p:sp>
        <p:nvSpPr>
          <p:cNvPr id="6" name="Rectangle 5"/>
          <p:cNvSpPr/>
          <p:nvPr/>
        </p:nvSpPr>
        <p:spPr>
          <a:xfrm>
            <a:off x="322729" y="1663809"/>
            <a:ext cx="8057478" cy="1815882"/>
          </a:xfrm>
          <a:prstGeom prst="rect">
            <a:avLst/>
          </a:prstGeom>
        </p:spPr>
        <p:txBody>
          <a:bodyPr wrap="square">
            <a:spAutoFit/>
          </a:bodyPr>
          <a:lstStyle/>
          <a:p>
            <a:r>
              <a:rPr lang="en-GB" dirty="0">
                <a:latin typeface="Times New Roman" pitchFamily="18" charset="0"/>
                <a:cs typeface="Times New Roman" pitchFamily="18" charset="0"/>
              </a:rPr>
              <a:t>In conclusion, the development of the car rentals application using the Django framework has provided a robust platform for managing rental transactions, enhancing user experience, and driving business growth. Through careful planning and implementation, we have successfully addressed the challenges faced by both customers and rental agencies in the car rental industry. Overall, the car rentals application not only simplifies the rental process for customers but also streamlines operations for rental agencies, resulting in improved customer satisfaction, increased efficiency, and sustainable business growth. We are excited about the potential of this application to revolutionize the car rental industry and look forward to its continued success in the future.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solidFill>
                  <a:schemeClr val="bg1"/>
                </a:solidFill>
                <a:latin typeface="+mj-lt"/>
              </a:rPr>
              <a:t>Project Title</a:t>
            </a:r>
            <a:endParaRPr lang="en-US" sz="1600" b="1" dirty="0">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bg1"/>
                </a:solidFill>
                <a:latin typeface="+mj-lt"/>
              </a:rPr>
              <a:t>Abstract | Problem Statement | Project Overview |</a:t>
            </a:r>
            <a:r>
              <a:rPr lang="en-US" sz="1600" dirty="0">
                <a:solidFill>
                  <a:schemeClr val="bg1"/>
                </a:solidFill>
                <a:latin typeface="+mj-lt"/>
                <a:ea typeface="+mn-lt"/>
                <a:cs typeface="Poppins"/>
              </a:rPr>
              <a:t> Proposed </a:t>
            </a:r>
            <a:r>
              <a:rPr lang="en-US" sz="1600" dirty="0">
                <a:solidFill>
                  <a:schemeClr val="bg1"/>
                </a:solidFill>
                <a:latin typeface="+mj-lt"/>
                <a:ea typeface="+mn-lt"/>
                <a:cs typeface="+mn-lt"/>
              </a:rPr>
              <a:t>Solution </a:t>
            </a:r>
            <a:r>
              <a:rPr lang="en-US" sz="1600" dirty="0">
                <a:solidFill>
                  <a:schemeClr val="bg1"/>
                </a:solidFill>
                <a:latin typeface="+mj-lt"/>
              </a:rPr>
              <a:t>| </a:t>
            </a:r>
            <a:r>
              <a:rPr lang="en-US" sz="1600" dirty="0">
                <a:solidFill>
                  <a:schemeClr val="bg1"/>
                </a:solidFill>
                <a:latin typeface="+mj-lt"/>
                <a:ea typeface="+mn-lt"/>
                <a:cs typeface="Poppins"/>
              </a:rPr>
              <a:t>Technology Used</a:t>
            </a:r>
            <a:r>
              <a:rPr lang="en-US" sz="1600" dirty="0">
                <a:solidFill>
                  <a:schemeClr val="bg1"/>
                </a:solidFill>
                <a:latin typeface="+mj-lt"/>
              </a:rPr>
              <a:t> | Modelling &amp; Results </a:t>
            </a:r>
            <a:r>
              <a:rPr lang="en-US" sz="1600" dirty="0">
                <a:solidFill>
                  <a:schemeClr val="bg1"/>
                </a:solidFill>
                <a:latin typeface="+mj-lt"/>
                <a:ea typeface="+mn-lt"/>
                <a:cs typeface="+mn-lt"/>
              </a:rPr>
              <a:t>| Conclusion </a:t>
            </a:r>
            <a:endParaRPr lang="en-US" sz="1600" dirty="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Abstract:</a:t>
            </a:r>
            <a:r>
              <a:rPr lang="en-GB" sz="1600" b="1" dirty="0">
                <a:solidFill>
                  <a:srgbClr val="213163"/>
                </a:solidFill>
              </a:rPr>
              <a:t> </a:t>
            </a:r>
            <a:br>
              <a:rPr lang="en-GB" sz="1600" b="1" dirty="0">
                <a:solidFill>
                  <a:srgbClr val="213163"/>
                </a:solidFill>
              </a:rPr>
            </a:br>
            <a:br>
              <a:rPr lang="en-GB"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Rectangle 5"/>
          <p:cNvSpPr/>
          <p:nvPr/>
        </p:nvSpPr>
        <p:spPr>
          <a:xfrm>
            <a:off x="376518" y="1140312"/>
            <a:ext cx="8595360" cy="2893100"/>
          </a:xfrm>
          <a:prstGeom prst="rect">
            <a:avLst/>
          </a:prstGeom>
        </p:spPr>
        <p:txBody>
          <a:bodyPr wrap="square">
            <a:spAutoFit/>
          </a:bodyPr>
          <a:lstStyle/>
          <a:p>
            <a:r>
              <a:rPr lang="en-GB" dirty="0">
                <a:latin typeface="Times New Roman" pitchFamily="18" charset="0"/>
                <a:cs typeface="Times New Roman" pitchFamily="18" charset="0"/>
              </a:rPr>
              <a:t>Our car rentals application, built with Django, streamlines the rental process by enabling customers to browse available cars, make reservations, and track rental history. Key features include user authentication, a robust admin interface for management, and comprehensive testing for reliability. The application offers a user-friendly experience while enhancing efficiency for both customers and rental agencies. The car rentals application developed using the Django framework aims to provide a comprehensive platform for managing the rental process of cars. The application facilitates the interaction between customers and car rental agencies by offering features such as browsing available cars, making reservations, and tracking rental history. Key components include a user-friendly interface, real-time inventory management, and secure authentication. Future enhancements such as mobile app development and predictive analytics promise to further elevate the user experience and drive business growth. Overall, the car rentals application represents a significant advancement in the car rental industry, offering convenience, reliability, and innovation to both customers and rental agencies.</a:t>
            </a:r>
          </a:p>
          <a:p>
            <a:br>
              <a:rPr lang="en-GB" dirty="0"/>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602428" y="1366220"/>
            <a:ext cx="7874598" cy="2893100"/>
          </a:xfrm>
          <a:prstGeom prst="rect">
            <a:avLst/>
          </a:prstGeom>
        </p:spPr>
        <p:txBody>
          <a:bodyPr wrap="square">
            <a:spAutoFit/>
          </a:bodyPr>
          <a:lstStyle/>
          <a:p>
            <a:r>
              <a:rPr lang="en-GB" dirty="0">
                <a:latin typeface="Times New Roman" pitchFamily="18" charset="0"/>
                <a:cs typeface="Times New Roman" pitchFamily="18" charset="0"/>
              </a:rPr>
              <a:t>This project aims to address these shortcomings by developing a car rentals application using the Django  framework. The application will provide a seamless user experience for customers, allowing them to easily browse available cars, make reservations, and track rental history. Simultaneously, it will offer efficient management tools for rental agencies, enabling streamlined inventory management, reservation handling, and administrative tasks. Additionally, there is a lack of reliable systems that cater to both customers and rental agencies, leading to inefficiencies and frustrations for both parties. To address these challenges, we propose the development of a car rentals application using the Django framework. This application aims to provide a robust platform for customers to browse available cars, make reservations, and track rental history, while offering rental agencies comprehensive administrative tools for efficient inventory management and customer interaction.</a:t>
            </a:r>
          </a:p>
          <a:p>
            <a:r>
              <a:rPr lang="en-GB" dirty="0">
                <a:latin typeface="Times New Roman" pitchFamily="18" charset="0"/>
                <a:cs typeface="Times New Roman" pitchFamily="18" charset="0"/>
              </a:rPr>
              <a:t>The goal is to create a user-friendly and reliable solution that enhances the rental experience for both customers and rental agencies, ultimately driving increased customer satisfaction and business growth.</a:t>
            </a:r>
          </a:p>
          <a:p>
            <a:endParaRPr lang="en-US"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63305" y="67137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333487" y="1065007"/>
            <a:ext cx="8520057" cy="4616648"/>
          </a:xfrm>
          <a:prstGeom prst="rect">
            <a:avLst/>
          </a:prstGeom>
        </p:spPr>
        <p:txBody>
          <a:bodyPr wrap="square">
            <a:spAutoFit/>
          </a:bodyPr>
          <a:lstStyle/>
          <a:p>
            <a:pPr algn="just"/>
            <a:endParaRPr lang="en-GB" dirty="0">
              <a:latin typeface="Times New Roman" pitchFamily="18" charset="0"/>
              <a:cs typeface="Times New Roman" pitchFamily="18" charset="0"/>
            </a:endParaRPr>
          </a:p>
          <a:p>
            <a:pPr marL="228600" indent="-228600" algn="just">
              <a:buAutoNum type="arabicPeriod"/>
            </a:pPr>
            <a:r>
              <a:rPr lang="en-GB" b="1" dirty="0">
                <a:latin typeface="Times New Roman" pitchFamily="18" charset="0"/>
                <a:cs typeface="Times New Roman" pitchFamily="18" charset="0"/>
              </a:rPr>
              <a:t>User-Friendly Interface :</a:t>
            </a:r>
            <a:r>
              <a:rPr lang="en-GB" dirty="0">
                <a:latin typeface="Times New Roman" pitchFamily="18" charset="0"/>
                <a:cs typeface="Times New Roman" pitchFamily="18" charset="0"/>
              </a:rPr>
              <a:t>The application will have an intuitive and easy-to-use interface for customers to browse through available cars</a:t>
            </a:r>
          </a:p>
          <a:p>
            <a:pPr marL="228600" indent="-228600" algn="just">
              <a:buAutoNum type="arabicPeriod"/>
            </a:pPr>
            <a:endParaRPr lang="en-GB" dirty="0">
              <a:latin typeface="Times New Roman" pitchFamily="18" charset="0"/>
              <a:cs typeface="Times New Roman" pitchFamily="18" charset="0"/>
            </a:endParaRPr>
          </a:p>
          <a:p>
            <a:pPr algn="just"/>
            <a:r>
              <a:rPr lang="en-GB" b="1" dirty="0">
                <a:latin typeface="Times New Roman" pitchFamily="18" charset="0"/>
                <a:cs typeface="Times New Roman" pitchFamily="18" charset="0"/>
              </a:rPr>
              <a:t>2. Comprehensive Booking System: </a:t>
            </a:r>
            <a:r>
              <a:rPr lang="en-GB" dirty="0">
                <a:latin typeface="Times New Roman" pitchFamily="18" charset="0"/>
                <a:cs typeface="Times New Roman" pitchFamily="18" charset="0"/>
              </a:rPr>
              <a:t>Customers will be able to select their desired rental dates, choose additional features such as insurance or GPS navigation, and complete the booking process securely.</a:t>
            </a:r>
          </a:p>
          <a:p>
            <a:pPr algn="just"/>
            <a:endParaRPr lang="en-GB" dirty="0">
              <a:latin typeface="Times New Roman" pitchFamily="18" charset="0"/>
              <a:cs typeface="Times New Roman" pitchFamily="18" charset="0"/>
            </a:endParaRPr>
          </a:p>
          <a:p>
            <a:pPr algn="just"/>
            <a:r>
              <a:rPr lang="en-GB" b="1" dirty="0">
                <a:latin typeface="Times New Roman" pitchFamily="18" charset="0"/>
                <a:cs typeface="Times New Roman" pitchFamily="18" charset="0"/>
              </a:rPr>
              <a:t>3. Inventory Management :</a:t>
            </a:r>
            <a:r>
              <a:rPr lang="en-GB" dirty="0">
                <a:latin typeface="Times New Roman" pitchFamily="18" charset="0"/>
                <a:cs typeface="Times New Roman" pitchFamily="18" charset="0"/>
              </a:rPr>
              <a:t>Rental agencies will have access to a comprehensive inventory management system, allowing them to add new cars, update availability, and track rental status in real-time.</a:t>
            </a:r>
          </a:p>
          <a:p>
            <a:pPr algn="just"/>
            <a:endParaRPr lang="en-GB" dirty="0">
              <a:latin typeface="Times New Roman" pitchFamily="18" charset="0"/>
              <a:cs typeface="Times New Roman" pitchFamily="18" charset="0"/>
            </a:endParaRPr>
          </a:p>
          <a:p>
            <a:pPr algn="just"/>
            <a:r>
              <a:rPr lang="en-GB" b="1" dirty="0">
                <a:latin typeface="Times New Roman" pitchFamily="18" charset="0"/>
                <a:cs typeface="Times New Roman" pitchFamily="18" charset="0"/>
              </a:rPr>
              <a:t>4. Customer ManagementThe </a:t>
            </a:r>
            <a:r>
              <a:rPr lang="en-GB" dirty="0">
                <a:latin typeface="Times New Roman" pitchFamily="18" charset="0"/>
                <a:cs typeface="Times New Roman" pitchFamily="18" charset="0"/>
              </a:rPr>
              <a:t>application will provide tools for rental agencies to manage customer records, track rental history, and communicate with customers regarding bookings and inquiries.</a:t>
            </a:r>
          </a:p>
          <a:p>
            <a:pPr algn="just"/>
            <a:endParaRPr lang="en-GB" dirty="0">
              <a:latin typeface="Times New Roman" pitchFamily="18" charset="0"/>
              <a:cs typeface="Times New Roman" pitchFamily="18" charset="0"/>
            </a:endParaRPr>
          </a:p>
          <a:p>
            <a:pPr algn="just"/>
            <a:r>
              <a:rPr lang="en-GB" b="1" dirty="0">
                <a:latin typeface="Times New Roman" pitchFamily="18" charset="0"/>
                <a:cs typeface="Times New Roman" pitchFamily="18" charset="0"/>
              </a:rPr>
              <a:t>5. Admin Dashboard </a:t>
            </a:r>
            <a:r>
              <a:rPr lang="en-GB" dirty="0">
                <a:latin typeface="Times New Roman" pitchFamily="18" charset="0"/>
                <a:cs typeface="Times New Roman" pitchFamily="18" charset="0"/>
              </a:rPr>
              <a:t>An admin dashboard will be available for rental agency staff to monitor bookings, manage inventory, and generate reports for business analytics.</a:t>
            </a:r>
          </a:p>
          <a:p>
            <a:pPr algn="just"/>
            <a:endParaRPr lang="en-GB" b="1" dirty="0">
              <a:latin typeface="Times New Roman" pitchFamily="18" charset="0"/>
              <a:cs typeface="Times New Roman" pitchFamily="18" charset="0"/>
            </a:endParaRPr>
          </a:p>
          <a:p>
            <a:pPr algn="just"/>
            <a:r>
              <a:rPr lang="en-GB" b="1" dirty="0">
                <a:latin typeface="Times New Roman" pitchFamily="18" charset="0"/>
                <a:cs typeface="Times New Roman" pitchFamily="18" charset="0"/>
              </a:rPr>
              <a:t>6. Authentication and Security </a:t>
            </a:r>
            <a:r>
              <a:rPr lang="en-GB" dirty="0">
                <a:latin typeface="Times New Roman" pitchFamily="18" charset="0"/>
                <a:cs typeface="Times New Roman" pitchFamily="18" charset="0"/>
              </a:rPr>
              <a:t>User authentication will be implemented to ensure secure access to the system, protecting sensitive customer information and transaction data.</a:t>
            </a:r>
          </a:p>
          <a:p>
            <a:pPr algn="just"/>
            <a:endParaRPr lang="en-GB" dirty="0">
              <a:latin typeface="Times New Roman" pitchFamily="18" charset="0"/>
              <a:cs typeface="Times New Roman" pitchFamily="18" charset="0"/>
            </a:endParaRPr>
          </a:p>
          <a:p>
            <a:pPr algn="just"/>
            <a:endParaRPr lang="en-GB" dirty="0">
              <a:latin typeface="Times New Roman" pitchFamily="18" charset="0"/>
              <a:cs typeface="Times New Roman" pitchFamily="18" charset="0"/>
            </a:endParaRPr>
          </a:p>
          <a:p>
            <a:pPr algn="just"/>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Rectangle 5"/>
          <p:cNvSpPr/>
          <p:nvPr/>
        </p:nvSpPr>
        <p:spPr>
          <a:xfrm>
            <a:off x="279699" y="1086521"/>
            <a:ext cx="8616875" cy="3693319"/>
          </a:xfrm>
          <a:prstGeom prst="rect">
            <a:avLst/>
          </a:prstGeom>
        </p:spPr>
        <p:txBody>
          <a:bodyPr wrap="square">
            <a:spAutoFit/>
          </a:bodyPr>
          <a:lstStyle/>
          <a:p>
            <a:br>
              <a:rPr lang="en-GB" sz="1200" dirty="0">
                <a:latin typeface="Times New Roman" pitchFamily="18" charset="0"/>
                <a:cs typeface="Times New Roman" pitchFamily="18" charset="0"/>
              </a:rPr>
            </a:br>
            <a:r>
              <a:rPr lang="en-GB" b="1" dirty="0">
                <a:latin typeface="Times New Roman" pitchFamily="18" charset="0"/>
                <a:cs typeface="Times New Roman" pitchFamily="18" charset="0"/>
              </a:rPr>
              <a:t>Real-Time Inventory Management</a:t>
            </a:r>
            <a:r>
              <a:rPr lang="en-GB" dirty="0">
                <a:latin typeface="Times New Roman" pitchFamily="18" charset="0"/>
                <a:cs typeface="Times New Roman" pitchFamily="18" charset="0"/>
              </a:rPr>
              <a:t>: Implement a robust inventory management system that allows rental agencies to update car availability in real-time. This can involve integrating features such as automatic availability updates upon booking and notifications for low inventory levels.</a:t>
            </a:r>
          </a:p>
          <a:p>
            <a:endParaRPr lang="en-GB" dirty="0">
              <a:latin typeface="Times New Roman" pitchFamily="18" charset="0"/>
              <a:cs typeface="Times New Roman" pitchFamily="18" charset="0"/>
            </a:endParaRPr>
          </a:p>
          <a:p>
            <a:r>
              <a:rPr lang="en-GB" b="1" dirty="0">
                <a:latin typeface="Times New Roman" pitchFamily="18" charset="0"/>
                <a:cs typeface="Times New Roman" pitchFamily="18" charset="0"/>
              </a:rPr>
              <a:t>User-Friendly Interface</a:t>
            </a:r>
            <a:r>
              <a:rPr lang="en-GB" dirty="0">
                <a:latin typeface="Times New Roman" pitchFamily="18" charset="0"/>
                <a:cs typeface="Times New Roman" pitchFamily="18" charset="0"/>
              </a:rPr>
              <a:t>: Design an intuitive and visually appealing interface for the application, focusing on ease of navigation and clarity of information. Utilize modern design principles and user experience (UX) best practices to create a seamless booking experience for customers.</a:t>
            </a:r>
          </a:p>
          <a:p>
            <a:endParaRPr lang="en-GB" dirty="0">
              <a:latin typeface="Times New Roman" pitchFamily="18" charset="0"/>
              <a:cs typeface="Times New Roman" pitchFamily="18" charset="0"/>
            </a:endParaRPr>
          </a:p>
          <a:p>
            <a:r>
              <a:rPr lang="en-GB" b="1" dirty="0">
                <a:latin typeface="Times New Roman" pitchFamily="18" charset="0"/>
                <a:cs typeface="Times New Roman" pitchFamily="18" charset="0"/>
              </a:rPr>
              <a:t>Comprehensive Booking System</a:t>
            </a:r>
            <a:r>
              <a:rPr lang="en-GB" dirty="0">
                <a:latin typeface="Times New Roman" pitchFamily="18" charset="0"/>
                <a:cs typeface="Times New Roman" pitchFamily="18" charset="0"/>
              </a:rPr>
              <a:t>: Develop a feature-rich booking system that supports various rental options, such as different car categories, rental durations, and additional services. Provide customers with transparent pricing and flexible booking options to enhance user satisfaction.</a:t>
            </a:r>
          </a:p>
          <a:p>
            <a:endParaRPr lang="en-GB" dirty="0">
              <a:latin typeface="Times New Roman" pitchFamily="18" charset="0"/>
              <a:cs typeface="Times New Roman" pitchFamily="18" charset="0"/>
            </a:endParaRPr>
          </a:p>
          <a:p>
            <a:r>
              <a:rPr lang="en-GB" b="1" dirty="0">
                <a:latin typeface="Times New Roman" pitchFamily="18" charset="0"/>
                <a:cs typeface="Times New Roman" pitchFamily="18" charset="0"/>
              </a:rPr>
              <a:t>Customer Relationship Management (CRM)</a:t>
            </a:r>
            <a:r>
              <a:rPr lang="en-GB" dirty="0">
                <a:latin typeface="Times New Roman" pitchFamily="18" charset="0"/>
                <a:cs typeface="Times New Roman" pitchFamily="18" charset="0"/>
              </a:rPr>
              <a:t>: Implement CRM functionalities to enable rental agencies to manage customer records, track communication history, and personalize customer interactions. Integration with email marketing tools or CRM platforms can further enhance customer engagement and retention.</a:t>
            </a:r>
          </a:p>
          <a:p>
            <a:pPr>
              <a:buFont typeface="Arial" pitchFamily="34" charset="0"/>
              <a:buChar char="•"/>
            </a:pPr>
            <a:endParaRPr lang="en-GB" sz="1200" dirty="0">
              <a:latin typeface="Times New Roman" pitchFamily="18" charset="0"/>
              <a:cs typeface="Times New Roman" pitchFamily="18" charset="0"/>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193639" y="1032734"/>
            <a:ext cx="8950362" cy="3108543"/>
          </a:xfrm>
          <a:prstGeom prst="rect">
            <a:avLst/>
          </a:prstGeom>
        </p:spPr>
        <p:txBody>
          <a:bodyPr wrap="square">
            <a:spAutoFit/>
          </a:bodyPr>
          <a:lstStyle/>
          <a:p>
            <a:pPr algn="just"/>
            <a:r>
              <a:rPr lang="en-GB" b="1" dirty="0">
                <a:latin typeface="Times New Roman" pitchFamily="18" charset="0"/>
                <a:cs typeface="Times New Roman" pitchFamily="18" charset="0"/>
              </a:rPr>
              <a:t>Analytics and Reporting</a:t>
            </a:r>
            <a:r>
              <a:rPr lang="en-GB" dirty="0">
                <a:latin typeface="Times New Roman" pitchFamily="18" charset="0"/>
                <a:cs typeface="Times New Roman" pitchFamily="18" charset="0"/>
              </a:rPr>
              <a:t>: Incorporate analytics and reporting tools into the application to provide rental agencies with valuable insights into their business performance. Generate reports on key metrics such as booking trends, revenue analysis, and customer demographics to inform strategic decision-making.</a:t>
            </a:r>
          </a:p>
          <a:p>
            <a:pPr algn="just"/>
            <a:endParaRPr lang="en-GB" dirty="0">
              <a:latin typeface="Times New Roman" pitchFamily="18" charset="0"/>
              <a:cs typeface="Times New Roman" pitchFamily="18" charset="0"/>
            </a:endParaRPr>
          </a:p>
          <a:p>
            <a:pPr algn="just"/>
            <a:r>
              <a:rPr lang="en-GB" b="1" dirty="0">
                <a:latin typeface="Times New Roman" pitchFamily="18" charset="0"/>
                <a:cs typeface="Times New Roman" pitchFamily="18" charset="0"/>
              </a:rPr>
              <a:t>Security Measures</a:t>
            </a:r>
            <a:r>
              <a:rPr lang="en-GB" dirty="0">
                <a:latin typeface="Times New Roman" pitchFamily="18" charset="0"/>
                <a:cs typeface="Times New Roman" pitchFamily="18" charset="0"/>
              </a:rPr>
              <a:t>: Implement robust security measures to safeguard sensitive customer data and financial transactions. Utilize encryption protocols, secure authentication mechanisms, and regular security audits to mitigate the risk of data breaches and unauthorized access.</a:t>
            </a:r>
          </a:p>
          <a:p>
            <a:pPr algn="just"/>
            <a:endParaRPr lang="en-GB" dirty="0">
              <a:latin typeface="Times New Roman" pitchFamily="18" charset="0"/>
              <a:cs typeface="Times New Roman" pitchFamily="18" charset="0"/>
            </a:endParaRPr>
          </a:p>
          <a:p>
            <a:pPr algn="just"/>
            <a:r>
              <a:rPr lang="en-GB" b="1" dirty="0">
                <a:latin typeface="Times New Roman" pitchFamily="18" charset="0"/>
                <a:cs typeface="Times New Roman" pitchFamily="18" charset="0"/>
              </a:rPr>
              <a:t>Scalability and Performance Optimization</a:t>
            </a:r>
            <a:r>
              <a:rPr lang="en-GB" dirty="0">
                <a:latin typeface="Times New Roman" pitchFamily="18" charset="0"/>
                <a:cs typeface="Times New Roman" pitchFamily="18" charset="0"/>
              </a:rPr>
              <a:t>: Design the application with scalability in mind to accommodate potential growth in user traffic and database size. Utilize caching mechanisms, database indexing, and load balancing techniques to optimize performance and ensure responsiveness during peak usage periods.</a:t>
            </a:r>
          </a:p>
          <a:p>
            <a:pPr algn="just"/>
            <a:endParaRPr lang="en-GB" dirty="0">
              <a:latin typeface="Times New Roman" pitchFamily="18" charset="0"/>
              <a:cs typeface="Times New Roman" pitchFamily="18" charset="0"/>
            </a:endParaRPr>
          </a:p>
          <a:p>
            <a:pPr algn="just"/>
            <a:r>
              <a:rPr lang="en-GB" b="1" dirty="0">
                <a:latin typeface="Times New Roman" pitchFamily="18" charset="0"/>
                <a:cs typeface="Times New Roman" pitchFamily="18" charset="0"/>
              </a:rPr>
              <a:t>Mobile Compatibility</a:t>
            </a:r>
            <a:r>
              <a:rPr lang="en-GB" dirty="0">
                <a:latin typeface="Times New Roman" pitchFamily="18" charset="0"/>
                <a:cs typeface="Times New Roman" pitchFamily="18" charset="0"/>
              </a:rPr>
              <a:t>: Ensure that the application is fully responsive and optimized for mobile devices, allowing customers to access the platform seamlessly from smartphones and tablets.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38664"/>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itchFamily="18" charset="0"/>
              <a:cs typeface="Times New Roman"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itchFamily="18" charset="0"/>
              <a:cs typeface="Times New Roman"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latin typeface="Times New Roman" pitchFamily="18" charset="0"/>
                <a:cs typeface="Times New Roman" pitchFamily="18" charset="0"/>
              </a:rPr>
              <a:t>Source :</a:t>
            </a:r>
          </a:p>
        </p:txBody>
      </p:sp>
      <p:sp>
        <p:nvSpPr>
          <p:cNvPr id="5" name="Rectangle 4"/>
          <p:cNvSpPr/>
          <p:nvPr/>
        </p:nvSpPr>
        <p:spPr>
          <a:xfrm>
            <a:off x="537882" y="710005"/>
            <a:ext cx="8326419" cy="1600438"/>
          </a:xfrm>
          <a:prstGeom prst="rect">
            <a:avLst/>
          </a:prstGeom>
        </p:spPr>
        <p:txBody>
          <a:bodyPr wrap="square">
            <a:spAutoFit/>
          </a:bodyPr>
          <a:lstStyle/>
          <a:p>
            <a:pPr algn="just"/>
            <a:r>
              <a:rPr lang="en-GB" dirty="0">
                <a:latin typeface="Times New Roman" pitchFamily="18" charset="0"/>
                <a:cs typeface="Times New Roman" pitchFamily="18" charset="0"/>
              </a:rPr>
              <a:t>Implement native mobile app solutions or progressive web app (PWA) features for enhanced mobile user experience.</a:t>
            </a:r>
          </a:p>
          <a:p>
            <a:pPr algn="just"/>
            <a:endParaRPr lang="en-GB" dirty="0">
              <a:latin typeface="Times New Roman" pitchFamily="18" charset="0"/>
              <a:cs typeface="Times New Roman" pitchFamily="18" charset="0"/>
            </a:endParaRPr>
          </a:p>
          <a:p>
            <a:pPr algn="just"/>
            <a:endParaRPr lang="en-GB" dirty="0">
              <a:latin typeface="Times New Roman" pitchFamily="18" charset="0"/>
              <a:cs typeface="Times New Roman" pitchFamily="18" charset="0"/>
            </a:endParaRPr>
          </a:p>
          <a:p>
            <a:pPr algn="just"/>
            <a:r>
              <a:rPr lang="en-GB" dirty="0">
                <a:latin typeface="Times New Roman" pitchFamily="18" charset="0"/>
                <a:cs typeface="Times New Roman" pitchFamily="18" charset="0"/>
              </a:rPr>
              <a:t>By implementing these proposed solutions, the car rentals application can offer a comprehensive and user-centric platform that meets the needs of both customers and rental agencies, driving improved efficiency, customer satisfaction, and business growth.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Technology Used</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871371" y="1604923"/>
            <a:ext cx="3299908"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607410" y="1744965"/>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dirty="0"/>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dirty="0"/>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203</TotalTime>
  <Words>2349</Words>
  <Application>Microsoft Office PowerPoint</Application>
  <PresentationFormat>On-screen Show (16:9)</PresentationFormat>
  <Paragraphs>150</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   </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Varun Kannan</cp:lastModifiedBy>
  <cp:revision>32</cp:revision>
  <dcterms:modified xsi:type="dcterms:W3CDTF">2024-04-13T07:48:17Z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