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9" r:id="rId4"/>
    <p:sldId id="259" r:id="rId5"/>
    <p:sldId id="268" r:id="rId6"/>
    <p:sldId id="263" r:id="rId7"/>
    <p:sldId id="262" r:id="rId8"/>
    <p:sldId id="270"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87" autoAdjust="0"/>
    <p:restoredTop sz="94660"/>
  </p:normalViewPr>
  <p:slideViewPr>
    <p:cSldViewPr snapToGrid="0">
      <p:cViewPr varScale="1">
        <p:scale>
          <a:sx n="73" d="100"/>
          <a:sy n="73" d="100"/>
        </p:scale>
        <p:origin x="72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DF531B98-7DAA-4F67-B12F-4F673C8BF44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F531B98-7DAA-4F67-B12F-4F673C8BF44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F531B98-7DAA-4F67-B12F-4F673C8BF44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F531B98-7DAA-4F67-B12F-4F673C8BF44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F531B98-7DAA-4F67-B12F-4F673C8BF44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DF531B98-7DAA-4F67-B12F-4F673C8BF44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DF531B98-7DAA-4F67-B12F-4F673C8BF44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DF531B98-7DAA-4F67-B12F-4F673C8BF44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531B98-7DAA-4F67-B12F-4F673C8BF44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F531B98-7DAA-4F67-B12F-4F673C8BF44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F531B98-7DAA-4F67-B12F-4F673C8BF44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l="2000" t="-2000" b="8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31B98-7DAA-4F67-B12F-4F673C8BF44F}"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CC68A8-5216-4190-A4A6-D33F30E85D5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p:nvPr/>
        </p:nvSpPr>
        <p:spPr>
          <a:xfrm>
            <a:off x="0" y="432163"/>
            <a:ext cx="11707761" cy="6019800"/>
          </a:xfrm>
          <a:prstGeom prst="rect">
            <a:avLst/>
          </a:prstGeom>
          <a:noFill/>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1700" b="1" dirty="0">
                <a:latin typeface="Bookman Old Style" panose="02050604050505020204" pitchFamily="18" charset="0"/>
                <a:cs typeface="Times New Roman" panose="02020603050405020304" pitchFamily="18" charset="0"/>
              </a:rPr>
              <a:t>BACHELOR OF TECHNOLOGY </a:t>
            </a:r>
            <a:endParaRPr lang="en-US" sz="1700" b="1" dirty="0">
              <a:latin typeface="Bookman Old Style" panose="02050604050505020204" pitchFamily="18" charset="0"/>
              <a:cs typeface="Times New Roman" panose="02020603050405020304" pitchFamily="18" charset="0"/>
            </a:endParaRPr>
          </a:p>
          <a:p>
            <a:pPr algn="ctr">
              <a:buFont typeface="Arial" panose="020B0604020202020204" pitchFamily="34" charset="0"/>
              <a:buNone/>
            </a:pPr>
            <a:r>
              <a:rPr lang="en-US" sz="1700" b="1" dirty="0">
                <a:latin typeface="Bookman Old Style" panose="02050604050505020204" pitchFamily="18" charset="0"/>
                <a:cs typeface="Times New Roman" panose="02020603050405020304" pitchFamily="18" charset="0"/>
              </a:rPr>
              <a:t>IN </a:t>
            </a:r>
            <a:endParaRPr lang="en-US" sz="1700" b="1" dirty="0">
              <a:latin typeface="Bookman Old Style" panose="02050604050505020204" pitchFamily="18" charset="0"/>
              <a:cs typeface="Times New Roman" panose="02020603050405020304" pitchFamily="18" charset="0"/>
            </a:endParaRPr>
          </a:p>
          <a:p>
            <a:pPr algn="ctr">
              <a:buFont typeface="Arial" panose="020B0604020202020204" pitchFamily="34" charset="0"/>
              <a:buNone/>
            </a:pPr>
            <a:r>
              <a:rPr lang="en-US" sz="1700" b="1" dirty="0">
                <a:latin typeface="Bookman Old Style" panose="02050604050505020204" pitchFamily="18" charset="0"/>
                <a:cs typeface="Times New Roman" panose="02020603050405020304" pitchFamily="18" charset="0"/>
              </a:rPr>
              <a:t>Artificial Intelligence and Machine Learning</a:t>
            </a:r>
            <a:endParaRPr lang="en-US" sz="1700" b="1" dirty="0">
              <a:latin typeface="Bookman Old Style" panose="02050604050505020204" pitchFamily="18" charset="0"/>
              <a:cs typeface="Times New Roman" panose="02020603050405020304" pitchFamily="18" charset="0"/>
            </a:endParaRPr>
          </a:p>
          <a:p>
            <a:pPr algn="ctr">
              <a:buFont typeface="Arial" panose="020B0604020202020204" pitchFamily="34" charset="0"/>
              <a:buNone/>
            </a:pPr>
            <a:endParaRPr lang="en-US" sz="1700" b="1" dirty="0">
              <a:latin typeface="Bookman Old Style" panose="02050604050505020204" pitchFamily="18" charset="0"/>
              <a:cs typeface="Times New Roman" panose="02020603050405020304" pitchFamily="18" charset="0"/>
            </a:endParaRPr>
          </a:p>
          <a:p>
            <a:pPr algn="ctr">
              <a:buFont typeface="Arial" panose="020B0604020202020204" pitchFamily="34" charset="0"/>
              <a:buNone/>
            </a:pPr>
            <a:r>
              <a:rPr lang="en-US" b="1" dirty="0">
                <a:latin typeface="Times New Roman" panose="02020603050405020304" pitchFamily="18" charset="0"/>
                <a:cs typeface="Times New Roman" panose="02020603050405020304" pitchFamily="18" charset="0"/>
              </a:rPr>
              <a:t>Analysis of the tonality of  texts based on machine learning methods</a:t>
            </a:r>
            <a:endParaRPr lang="en-US"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FF"/>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1600" dirty="0"/>
              <a:t>				</a:t>
            </a:r>
            <a:endParaRPr lang="en-US" sz="1600" dirty="0"/>
          </a:p>
          <a:p>
            <a:pPr algn="ctr">
              <a:buFont typeface="Arial" panose="020B0604020202020204" pitchFamily="34" charset="0"/>
              <a:buNone/>
            </a:pPr>
            <a:r>
              <a:rPr lang="en-US" sz="1600" b="1" dirty="0">
                <a:solidFill>
                  <a:srgbClr val="000000"/>
                </a:solidFill>
                <a:latin typeface="Bookman Old Style" panose="02050604050505020204" pitchFamily="18" charset="0"/>
                <a:cs typeface="Times New Roman" panose="02020603050405020304" pitchFamily="18" charset="0"/>
              </a:rPr>
              <a:t>                                                                                                                          </a:t>
            </a:r>
            <a:endParaRPr lang="en-US" sz="1900" b="1" dirty="0">
              <a:solidFill>
                <a:srgbClr val="00000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1600" dirty="0" smtClean="0">
                <a:latin typeface="Times New Roman" panose="02020603050405020304" pitchFamily="18" charset="0"/>
                <a:cs typeface="Times New Roman" panose="02020603050405020304" pitchFamily="18" charset="0"/>
              </a:rPr>
              <a:t>Addanki Sriram</a:t>
            </a:r>
            <a:r>
              <a:rPr lang="en-US" sz="1600" dirty="0">
                <a:latin typeface="Times New Roman" panose="02020603050405020304" pitchFamily="18" charset="0"/>
                <a:cs typeface="Times New Roman" panose="02020603050405020304" pitchFamily="18" charset="0"/>
              </a:rPr>
              <a:t>     :   </a:t>
            </a:r>
            <a:r>
              <a:rPr lang="en-US" sz="1600" dirty="0" smtClean="0">
                <a:latin typeface="Times New Roman" panose="02020603050405020304" pitchFamily="18" charset="0"/>
                <a:cs typeface="Times New Roman" panose="02020603050405020304" pitchFamily="18" charset="0"/>
              </a:rPr>
              <a:t>2011CS020434</a:t>
            </a:r>
            <a:endParaRPr lang="en-US" sz="1600" dirty="0" smtClean="0">
              <a:latin typeface="Times New Roman" panose="02020603050405020304" pitchFamily="18" charset="0"/>
              <a:cs typeface="Times New Roman" panose="02020603050405020304" pitchFamily="18" charset="0"/>
            </a:endParaRPr>
          </a:p>
          <a:p>
            <a:pPr algn="just">
              <a:buNone/>
            </a:pPr>
            <a:r>
              <a:rPr lang="en-US" sz="1400" dirty="0">
                <a:solidFill>
                  <a:srgbClr val="7030A0"/>
                </a:solidFill>
                <a:latin typeface="Times New Roman" panose="02020603050405020304" pitchFamily="18" charset="0"/>
                <a:cs typeface="Times New Roman" panose="02020603050405020304" pitchFamily="18" charset="0"/>
              </a:rPr>
              <a:t> </a:t>
            </a:r>
            <a:r>
              <a:rPr lang="en-US" sz="1400" dirty="0" smtClean="0">
                <a:solidFill>
                  <a:srgbClr val="7030A0"/>
                </a:solidFill>
                <a:latin typeface="Times New Roman" panose="02020603050405020304" pitchFamily="18" charset="0"/>
                <a:cs typeface="Times New Roman" panose="02020603050405020304" pitchFamily="18" charset="0"/>
              </a:rPr>
              <a:t>                 </a:t>
            </a:r>
            <a:endParaRPr lang="en-US" sz="1400" dirty="0" smtClean="0">
              <a:solidFill>
                <a:srgbClr val="7030A0"/>
              </a:solidFill>
              <a:latin typeface="Times New Roman" panose="02020603050405020304" pitchFamily="18" charset="0"/>
              <a:cs typeface="Times New Roman" panose="02020603050405020304" pitchFamily="18" charset="0"/>
            </a:endParaRPr>
          </a:p>
          <a:p>
            <a:pPr algn="just">
              <a:buNone/>
            </a:pPr>
            <a:r>
              <a:rPr lang="en-US" sz="1400" b="1" dirty="0">
                <a:solidFill>
                  <a:srgbClr val="7030A0"/>
                </a:solidFill>
                <a:latin typeface="Times New Roman" panose="02020603050405020304" pitchFamily="18" charset="0"/>
                <a:cs typeface="Times New Roman" panose="02020603050405020304" pitchFamily="18" charset="0"/>
              </a:rPr>
              <a:t> </a:t>
            </a:r>
            <a:r>
              <a:rPr lang="en-US" sz="1400" b="1" dirty="0" smtClean="0">
                <a:solidFill>
                  <a:srgbClr val="7030A0"/>
                </a:solidFill>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Project </a:t>
            </a:r>
            <a:r>
              <a:rPr lang="en-US" sz="1600" b="1" dirty="0">
                <a:latin typeface="Times New Roman" panose="02020603050405020304" pitchFamily="18" charset="0"/>
                <a:cs typeface="Times New Roman" panose="02020603050405020304" pitchFamily="18" charset="0"/>
              </a:rPr>
              <a:t>Guide</a:t>
            </a:r>
            <a:r>
              <a:rPr lang="en-US" sz="1600" dirty="0">
                <a:latin typeface="Bookman Old Style" panose="02050604050505020204" pitchFamily="18" charset="0"/>
                <a:cs typeface="Times New Roman" panose="02020603050405020304" pitchFamily="18" charset="0"/>
              </a:rPr>
              <a:t>						             </a:t>
            </a:r>
            <a:endParaRPr lang="en-US" sz="1800" b="1" dirty="0">
              <a:latin typeface="Times New Roman" panose="02020603050405020304" pitchFamily="18" charset="0"/>
              <a:cs typeface="Times New Roman" panose="02020603050405020304" pitchFamily="18" charset="0"/>
            </a:endParaRPr>
          </a:p>
          <a:p>
            <a:pPr algn="just">
              <a:buNone/>
            </a:pP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Dr. P. </a:t>
            </a:r>
            <a:r>
              <a:rPr lang="en-US" sz="1800" dirty="0" err="1">
                <a:latin typeface="Times New Roman" panose="02020603050405020304" pitchFamily="18" charset="0"/>
                <a:cs typeface="Times New Roman" panose="02020603050405020304" pitchFamily="18" charset="0"/>
              </a:rPr>
              <a:t>Venkateshwara</a:t>
            </a:r>
            <a:r>
              <a:rPr lang="en-US" sz="18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Rao </a:t>
            </a:r>
            <a:endParaRPr lang="en-US" sz="1600" dirty="0">
              <a:latin typeface="Times New Roman" panose="02020603050405020304" pitchFamily="18" charset="0"/>
              <a:cs typeface="Times New Roman" panose="02020603050405020304" pitchFamily="18" charset="0"/>
            </a:endParaRPr>
          </a:p>
          <a:p>
            <a:pPr algn="just">
              <a:buFont typeface="Arial" panose="020B0604020202020204" pitchFamily="34" charset="0"/>
              <a:buNone/>
            </a:pPr>
            <a:r>
              <a:rPr lang="en-US" sz="1600" dirty="0" smtClean="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None/>
            </a:pPr>
            <a:r>
              <a:rPr lang="en-US" sz="1600" dirty="0" smtClean="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2200" b="1"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00" b="1" dirty="0">
                <a:latin typeface="Bookman Old Style" panose="02050604050505020204" pitchFamily="18" charset="0"/>
                <a:cs typeface="Times New Roman" panose="02020603050405020304" pitchFamily="18" charset="0"/>
              </a:rPr>
              <a:t>Department of AIML, School of Engineering</a:t>
            </a:r>
            <a:endParaRPr lang="en-US" sz="2200" b="1" dirty="0">
              <a:latin typeface="Bookman Old Style" panose="02050604050505020204" pitchFamily="18" charset="0"/>
              <a:cs typeface="Times New Roman" panose="02020603050405020304" pitchFamily="18" charset="0"/>
            </a:endParaRPr>
          </a:p>
          <a:p>
            <a:pPr algn="ctr">
              <a:buFont typeface="Arial" panose="020B0604020202020204" pitchFamily="34" charset="0"/>
              <a:buNone/>
            </a:pPr>
            <a:r>
              <a:rPr lang="en-US" sz="1700" b="1" dirty="0" err="1">
                <a:latin typeface="Bookman Old Style" panose="02050604050505020204" pitchFamily="18" charset="0"/>
                <a:cs typeface="Times New Roman" panose="02020603050405020304" pitchFamily="18" charset="0"/>
              </a:rPr>
              <a:t>Malla</a:t>
            </a:r>
            <a:r>
              <a:rPr lang="en-US" sz="1700" b="1" dirty="0">
                <a:latin typeface="Bookman Old Style" panose="02050604050505020204" pitchFamily="18" charset="0"/>
                <a:cs typeface="Times New Roman" panose="02020603050405020304" pitchFamily="18" charset="0"/>
              </a:rPr>
              <a:t> Reddy University</a:t>
            </a:r>
            <a:endParaRPr lang="en-US" sz="14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078" y="827138"/>
            <a:ext cx="10515600" cy="1325563"/>
          </a:xfrm>
        </p:spPr>
        <p:txBody>
          <a:bodyPr/>
          <a:lstStyle/>
          <a:p>
            <a:r>
              <a:rPr lang="en-US" u="sng" dirty="0">
                <a:latin typeface="Times New Roman" panose="02020603050405020304" pitchFamily="18" charset="0"/>
                <a:cs typeface="Times New Roman" panose="02020603050405020304" pitchFamily="18" charset="0"/>
              </a:rPr>
              <a:t>Abstract</a:t>
            </a:r>
            <a:endParaRPr lang="en-US"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algn="just"/>
            <a:r>
              <a:rPr lang="en-US" dirty="0">
                <a:latin typeface="Times New Roman" panose="02020603050405020304" pitchFamily="18" charset="0"/>
                <a:cs typeface="Times New Roman" panose="02020603050405020304" pitchFamily="18" charset="0"/>
              </a:rPr>
              <a:t>Sentiment analysis is a natural language processing technique that aims to identify and extract the emotional content and opinions expressed in text data. It involves analyzing the text for polarity, i.e., whether the sentiment expressed is positive, negative, or neutral.</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Sentiment analysis has numerous applications in various domains, including marketing, customer service, politics, and healthcare. It is accomplished using various techniques, such as lexicon-based analysis, machine learning, and deep learning.</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The accuracy of sentiment analysis depends on factors such as the quality of the data, the type of sentiment being analyzed, and the choice of the appropriate algorithms and models. Overall, sentiment analysis has proven to be a valuable tool in extracting insights from unstructured text data and improving decision-making in a wide range of applications</a:t>
            </a:r>
            <a:r>
              <a:rPr lang="en-US" dirty="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7280"/>
            <a:ext cx="10515600" cy="593408"/>
          </a:xfrm>
        </p:spPr>
        <p:txBody>
          <a:bodyPr>
            <a:normAutofit/>
          </a:bodyPr>
          <a:lstStyle/>
          <a:p>
            <a:r>
              <a:rPr lang="en-US" sz="3500" u="sng" dirty="0">
                <a:latin typeface="Times New Roman" panose="02020603050405020304" pitchFamily="18" charset="0"/>
                <a:cs typeface="Times New Roman" panose="02020603050405020304" pitchFamily="18" charset="0"/>
              </a:rPr>
              <a:t>Introduction</a:t>
            </a:r>
            <a:endParaRPr lang="en-IN" sz="35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076848" cy="4661802"/>
          </a:xfrm>
        </p:spPr>
        <p:txBody>
          <a:bodyPr>
            <a:normAutofit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The ability to judge sentiment would be helpful when applied number of opinions found in growing number of news websites, tweets etc.</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 It would allow for organization of information into groups and make it easier for user to find and react to similar or opposite opinions thus improving and simplifying the process of sharing and discussing opinions .</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Companies become much more efficient at communicating with their customers, by studying customer </a:t>
            </a:r>
            <a:r>
              <a:rPr lang="en-US" sz="2400" dirty="0" err="1">
                <a:latin typeface="Times New Roman" panose="02020603050405020304" pitchFamily="18" charset="0"/>
                <a:cs typeface="Times New Roman" panose="02020603050405020304" pitchFamily="18" charset="0"/>
              </a:rPr>
              <a:t>feedback,a</a:t>
            </a:r>
            <a:r>
              <a:rPr lang="en-US" sz="2400" dirty="0">
                <a:latin typeface="Times New Roman" panose="02020603050405020304" pitchFamily="18" charset="0"/>
                <a:cs typeface="Times New Roman" panose="02020603050405020304" pitchFamily="18" charset="0"/>
              </a:rPr>
              <a:t> company can discover public opinion about their products.</a:t>
            </a:r>
            <a:endParaRPr lang="en-IN" sz="24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215" y="584933"/>
            <a:ext cx="10515600" cy="1325563"/>
          </a:xfrm>
        </p:spPr>
        <p:txBody>
          <a:bodyPr>
            <a:normAutofit/>
          </a:bodyPr>
          <a:lstStyle/>
          <a:p>
            <a:br>
              <a:rPr lang="en-IN" sz="3500" dirty="0">
                <a:latin typeface="Times New Roman" panose="02020603050405020304" pitchFamily="18" charset="0"/>
                <a:cs typeface="Times New Roman" panose="02020603050405020304" pitchFamily="18" charset="0"/>
              </a:rPr>
            </a:br>
            <a:r>
              <a:rPr lang="en-IN" sz="3500" u="sng" dirty="0">
                <a:latin typeface="Times New Roman" panose="02020603050405020304" pitchFamily="18" charset="0"/>
                <a:cs typeface="Times New Roman" panose="02020603050405020304" pitchFamily="18" charset="0"/>
              </a:rPr>
              <a:t>Literature Survey:</a:t>
            </a:r>
            <a:endParaRPr lang="en-IN" sz="35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endParaRPr lang="en-US" b="0" i="0" dirty="0">
              <a:effectLst/>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a:t>
            </a:r>
            <a:r>
              <a:rPr lang="en-US" sz="2400" b="0" i="0" dirty="0">
                <a:effectLst/>
                <a:latin typeface="Times New Roman" panose="02020603050405020304" pitchFamily="18" charset="0"/>
                <a:cs typeface="Times New Roman" panose="02020603050405020304" pitchFamily="18" charset="0"/>
              </a:rPr>
              <a:t>Sentiment Analysis: A Comprehensive Survey" by Bing Liu (2012) - This paper provides a comprehensive overview of sentiment analysis, including its various subtasks, approaches, and applications. It also discusses the challenges and future directions of sentiment analysis research.</a:t>
            </a:r>
            <a:endParaRPr lang="en-US" sz="2400" b="0" i="0" dirty="0">
              <a:effectLst/>
              <a:latin typeface="Times New Roman" panose="02020603050405020304" pitchFamily="18" charset="0"/>
              <a:cs typeface="Times New Roman" panose="02020603050405020304" pitchFamily="18" charset="0"/>
            </a:endParaRPr>
          </a:p>
          <a:p>
            <a:pPr marL="0" indent="0" algn="just">
              <a:buNone/>
            </a:pPr>
            <a:endParaRPr lang="en-US" sz="2400" b="0" i="0" dirty="0">
              <a:effectLst/>
              <a:latin typeface="Times New Roman" panose="02020603050405020304" pitchFamily="18" charset="0"/>
              <a:cs typeface="Times New Roman" panose="02020603050405020304" pitchFamily="18" charset="0"/>
            </a:endParaRPr>
          </a:p>
          <a:p>
            <a:pPr algn="just"/>
            <a:r>
              <a:rPr lang="en-US" sz="2400" i="0" dirty="0">
                <a:effectLst/>
                <a:latin typeface="Times New Roman" panose="02020603050405020304" pitchFamily="18" charset="0"/>
                <a:cs typeface="Times New Roman" panose="02020603050405020304" pitchFamily="18" charset="0"/>
              </a:rPr>
              <a:t>"A Survey of Sentiment Analysis Techniques" by </a:t>
            </a:r>
            <a:r>
              <a:rPr lang="en-US" sz="2400" i="0" dirty="0" err="1">
                <a:effectLst/>
                <a:latin typeface="Times New Roman" panose="02020603050405020304" pitchFamily="18" charset="0"/>
                <a:cs typeface="Times New Roman" panose="02020603050405020304" pitchFamily="18" charset="0"/>
              </a:rPr>
              <a:t>Xiaowen</a:t>
            </a:r>
            <a:r>
              <a:rPr lang="en-US" sz="2400" i="0" dirty="0">
                <a:effectLst/>
                <a:latin typeface="Times New Roman" panose="02020603050405020304" pitchFamily="18" charset="0"/>
                <a:cs typeface="Times New Roman" panose="02020603050405020304" pitchFamily="18" charset="0"/>
              </a:rPr>
              <a:t> Ding et al. (2018) - This paper reviews various techniques used in sentiment analysis, including lexicon-based, machine learning-based, and hybrid approaches. It also discusses the challenges and limitations of sentiment analysis and provides recommendations for future research.</a:t>
            </a:r>
            <a:endParaRPr lang="en-US" sz="2400" i="0" dirty="0">
              <a:effectLst/>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931" y="676657"/>
            <a:ext cx="10515600" cy="1325563"/>
          </a:xfrm>
        </p:spPr>
        <p:txBody>
          <a:bodyPr>
            <a:normAutofit/>
          </a:bodyPr>
          <a:lstStyle/>
          <a:p>
            <a:r>
              <a:rPr lang="en-US" sz="3200" b="1" u="sng" dirty="0">
                <a:latin typeface="Times New Roman" panose="02020603050405020304" pitchFamily="18" charset="0"/>
                <a:cs typeface="Times New Roman" panose="02020603050405020304" pitchFamily="18" charset="0"/>
              </a:rPr>
              <a:t>Proposed Methodology</a:t>
            </a:r>
            <a:endParaRPr lang="en-IN" sz="32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45393"/>
            <a:ext cx="10515600" cy="2782216"/>
          </a:xfrm>
        </p:spPr>
        <p:txBody>
          <a:bodyPr>
            <a:normAutofit/>
          </a:bodyPr>
          <a:lstStyle/>
          <a:p>
            <a:pPr algn="just"/>
            <a:r>
              <a:rPr lang="en-IN" sz="2200" dirty="0">
                <a:latin typeface="Times New Roman" panose="02020603050405020304" pitchFamily="18" charset="0"/>
                <a:cs typeface="Times New Roman" panose="02020603050405020304" pitchFamily="18" charset="0"/>
              </a:rPr>
              <a:t> Machine learning approaches use algorithms to train a model to classify the text into different sentiment or tonality categories. </a:t>
            </a:r>
            <a:endParaRPr lang="en-IN" sz="2200" dirty="0">
              <a:latin typeface="Times New Roman" panose="02020603050405020304" pitchFamily="18" charset="0"/>
              <a:cs typeface="Times New Roman" panose="02020603050405020304" pitchFamily="18" charset="0"/>
            </a:endParaRPr>
          </a:p>
          <a:p>
            <a:pPr algn="just"/>
            <a:r>
              <a:rPr lang="en-IN" sz="2200" dirty="0">
                <a:latin typeface="Times New Roman" panose="02020603050405020304" pitchFamily="18" charset="0"/>
                <a:cs typeface="Times New Roman" panose="02020603050405020304" pitchFamily="18" charset="0"/>
              </a:rPr>
              <a:t>The model is typically trained on a </a:t>
            </a:r>
            <a:r>
              <a:rPr lang="en-IN" sz="2200" dirty="0" err="1">
                <a:latin typeface="Times New Roman" panose="02020603050405020304" pitchFamily="18" charset="0"/>
                <a:cs typeface="Times New Roman" panose="02020603050405020304" pitchFamily="18" charset="0"/>
              </a:rPr>
              <a:t>labeled</a:t>
            </a:r>
            <a:r>
              <a:rPr lang="en-IN" sz="2200" dirty="0">
                <a:latin typeface="Times New Roman" panose="02020603050405020304" pitchFamily="18" charset="0"/>
                <a:cs typeface="Times New Roman" panose="02020603050405020304" pitchFamily="18" charset="0"/>
              </a:rPr>
              <a:t> dataset of text examples and learns to identify patterns and features in the text that are associated with each sentiment or tonality category. </a:t>
            </a:r>
            <a:endParaRPr lang="en-IN" sz="2200" dirty="0">
              <a:latin typeface="Times New Roman" panose="02020603050405020304" pitchFamily="18" charset="0"/>
              <a:cs typeface="Times New Roman" panose="02020603050405020304" pitchFamily="18" charset="0"/>
            </a:endParaRPr>
          </a:p>
          <a:p>
            <a:pPr algn="just"/>
            <a:r>
              <a:rPr lang="en-IN" sz="2200" dirty="0">
                <a:latin typeface="Times New Roman" panose="02020603050405020304" pitchFamily="18" charset="0"/>
                <a:cs typeface="Times New Roman" panose="02020603050405020304" pitchFamily="18" charset="0"/>
              </a:rPr>
              <a:t>Machine learning approaches can be highly accurate and adaptable, but may require significant amounts of training data and computational resources</a:t>
            </a:r>
            <a:endParaRPr lang="en-IN" sz="2200" dirty="0">
              <a:latin typeface="Times New Roman" panose="02020603050405020304" pitchFamily="18" charset="0"/>
              <a:cs typeface="Times New Roman" panose="02020603050405020304" pitchFamily="18" charset="0"/>
            </a:endParaRPr>
          </a:p>
        </p:txBody>
      </p:sp>
      <p:pic>
        <p:nvPicPr>
          <p:cNvPr id="4" name="image4.jpeg"/>
          <p:cNvPicPr>
            <a:picLocks noChangeAspect="1"/>
          </p:cNvPicPr>
          <p:nvPr/>
        </p:nvPicPr>
        <p:blipFill>
          <a:blip r:embed="rId1" cstate="print"/>
          <a:stretch>
            <a:fillRect/>
          </a:stretch>
        </p:blipFill>
        <p:spPr>
          <a:xfrm>
            <a:off x="4076700" y="4318059"/>
            <a:ext cx="5295900" cy="235496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88414"/>
            <a:ext cx="10515600" cy="1381760"/>
          </a:xfrm>
        </p:spPr>
        <p:txBody>
          <a:bodyPr>
            <a:normAutofit/>
          </a:bodyPr>
          <a:lstStyle/>
          <a:p>
            <a:r>
              <a:rPr lang="en-IN" sz="3100" b="1" u="sng" dirty="0">
                <a:latin typeface="Times New Roman" panose="02020603050405020304" pitchFamily="18" charset="0"/>
                <a:cs typeface="Times New Roman" panose="02020603050405020304" pitchFamily="18" charset="0"/>
              </a:rPr>
              <a:t>Results and Discussions</a:t>
            </a:r>
            <a:endParaRPr lang="en-IN" sz="3100" b="1" u="sng" dirty="0">
              <a:latin typeface="Times New Roman" panose="02020603050405020304" pitchFamily="18" charset="0"/>
              <a:cs typeface="Times New Roman" panose="02020603050405020304" pitchFamily="18" charset="0"/>
            </a:endParaRPr>
          </a:p>
        </p:txBody>
      </p:sp>
      <p:pic>
        <p:nvPicPr>
          <p:cNvPr id="3" name="Content Placeholder 2"/>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49160" y="2514149"/>
            <a:ext cx="3023221" cy="3146425"/>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4224" y="2270174"/>
            <a:ext cx="6878616" cy="445749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9463" y="875264"/>
            <a:ext cx="10515600" cy="1325563"/>
          </a:xfrm>
        </p:spPr>
        <p:txBody>
          <a:bodyPr>
            <a:normAutofit/>
          </a:bodyPr>
          <a:lstStyle/>
          <a:p>
            <a:r>
              <a:rPr lang="en-US" sz="2500" b="1" u="sng" dirty="0">
                <a:effectLst/>
                <a:latin typeface="Times New Roman" panose="02020603050405020304" pitchFamily="18" charset="0"/>
                <a:ea typeface="Times New Roman" panose="02020603050405020304" pitchFamily="18" charset="0"/>
              </a:rPr>
              <a:t> Conclusion</a:t>
            </a:r>
            <a:endParaRPr lang="en-US" sz="2500" u="sng" dirty="0"/>
          </a:p>
        </p:txBody>
      </p:sp>
      <p:sp>
        <p:nvSpPr>
          <p:cNvPr id="3" name="Content Placeholder 2"/>
          <p:cNvSpPr>
            <a:spLocks noGrp="1"/>
          </p:cNvSpPr>
          <p:nvPr>
            <p:ph idx="1"/>
          </p:nvPr>
        </p:nvSpPr>
        <p:spPr/>
        <p:txBody>
          <a:bodyPr>
            <a:normAutofit fontScale="77500" lnSpcReduction="20000"/>
          </a:bodyPr>
          <a:lstStyle/>
          <a:p>
            <a:pPr marL="457200" marR="0" algn="just">
              <a:lnSpc>
                <a:spcPct val="150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In conclusion, sentiment analysis using machine learning is a powerful technique that can provide insights into people's opinions and emotions about various products, services, or topics. By using various algorithms and models, it is possible to classify text data into positive, negative, or neutral sentiments.</a:t>
            </a:r>
            <a:endParaRPr lang="en-US" sz="2400" dirty="0">
              <a:effectLst/>
              <a:latin typeface="Times New Roman" panose="02020603050405020304" pitchFamily="18" charset="0"/>
              <a:ea typeface="Times New Roman" panose="02020603050405020304" pitchFamily="18" charset="0"/>
            </a:endParaRPr>
          </a:p>
          <a:p>
            <a:pPr marL="457200" marR="0" algn="just">
              <a:lnSpc>
                <a:spcPct val="150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The accuracy of sentiment analysis models can vary depending on the quality and quantity of the data used to train them. Therefore, it is essential to choose appropriate features and perform data preprocessing to achieve better results.</a:t>
            </a:r>
            <a:endParaRPr lang="en-US" sz="2400" dirty="0">
              <a:effectLst/>
              <a:latin typeface="Times New Roman" panose="02020603050405020304" pitchFamily="18" charset="0"/>
              <a:ea typeface="Times New Roman" panose="02020603050405020304" pitchFamily="18" charset="0"/>
            </a:endParaRPr>
          </a:p>
          <a:p>
            <a:pPr marL="457200" marR="0" algn="just">
              <a:lnSpc>
                <a:spcPct val="150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Overall, sentiment analysis using machine learning has many potential applications in marketing, customer service, and social media analysis. As the amount of digital data continues to grow, sentiment analysis will become increasingly important for businesses to gain insights into their customers' opinions and improve their products and services accordingly.</a:t>
            </a:r>
            <a:endParaRPr lang="en-US" sz="2400" dirty="0">
              <a:effectLst/>
              <a:latin typeface="Times New Roman" panose="02020603050405020304" pitchFamily="18" charset="0"/>
              <a:ea typeface="Times New Roman" panose="02020603050405020304" pitchFamily="18" charset="0"/>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a:latin typeface="Times New Roman" panose="02020603050405020304" pitchFamily="18" charset="0"/>
                <a:cs typeface="Times New Roman" panose="02020603050405020304" pitchFamily="18" charset="0"/>
              </a:rPr>
              <a:t>Thankyou</a:t>
            </a:r>
            <a:endParaRPr lang="en-IN" sz="8000" dirty="0">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1"/>
          </p:nvPr>
        </p:nvSpPr>
        <p:spPr/>
        <p:txBody>
          <a:bodyPr/>
          <a:lstStyle/>
          <a:p>
            <a:r>
              <a:rPr lang="en-IN" dirty="0"/>
              <a:t>    Batch-19</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4552</Words>
  <Application>WPS Presentation</Application>
  <PresentationFormat>Widescreen</PresentationFormat>
  <Paragraphs>63</Paragraphs>
  <Slides>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SimSun</vt:lpstr>
      <vt:lpstr>Wingdings</vt:lpstr>
      <vt:lpstr>Times New Roman</vt:lpstr>
      <vt:lpstr>Bookman Old Style</vt:lpstr>
      <vt:lpstr>Calibri</vt:lpstr>
      <vt:lpstr>Microsoft YaHei</vt:lpstr>
      <vt:lpstr>Arial Unicode MS</vt:lpstr>
      <vt:lpstr>Calibri Light</vt:lpstr>
      <vt:lpstr>Office Theme</vt:lpstr>
      <vt:lpstr>PowerPoint 演示文稿</vt:lpstr>
      <vt:lpstr>Abstract</vt:lpstr>
      <vt:lpstr>Introduction</vt:lpstr>
      <vt:lpstr> Literature Survey:</vt:lpstr>
      <vt:lpstr>Proposed Methodology</vt:lpstr>
      <vt:lpstr>Results and Discussions</vt:lpstr>
      <vt:lpstr> Conclusion</vt:lpstr>
      <vt:lpstr>Thankyou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Omkar Jagan</dc:creator>
  <cp:lastModifiedBy>addan</cp:lastModifiedBy>
  <cp:revision>32</cp:revision>
  <dcterms:created xsi:type="dcterms:W3CDTF">2023-03-16T15:58:00Z</dcterms:created>
  <dcterms:modified xsi:type="dcterms:W3CDTF">2024-08-20T08:37:39Z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3A8755C71B1B4AE4B365AC993F714E2C_13</vt:lpwstr>
  </property>
  <property fmtid="{D5CDD505-2E9C-101B-9397-08002B2CF9AE}" pid="3" name="KSOProductBuildVer">
    <vt:lpwstr>1033-12.2.0.17562</vt:lpwstr>
  </property>
</Properties>
</file>