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B343D-0789-6AB8-CE23-AC5BD6930743}" v="35" dt="2023-02-10T07:32:03.792"/>
    <p1510:client id="{6BCADA3B-275B-67A0-CBBC-663427A7E1AD}" v="3" dt="2023-02-10T07:39:15.064"/>
    <p1510:client id="{9F17C55B-56C8-9950-85EC-E49C13B2A820}" v="21" dt="2023-02-10T06:15:51.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8FDC-5853-DB3F-6FD4-1BD2848E4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3BB22-AF70-DCF2-5EB4-17F86E43D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4A634-2E3B-41F4-6876-9C0F6200B5C6}"/>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5" name="Footer Placeholder 4">
            <a:extLst>
              <a:ext uri="{FF2B5EF4-FFF2-40B4-BE49-F238E27FC236}">
                <a16:creationId xmlns:a16="http://schemas.microsoft.com/office/drawing/2014/main" id="{709EB965-C98F-5BB2-7594-377976928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85FAF-82A2-E2E2-4F33-1214E2957D9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5983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1F3A-BDB2-AFAD-9F43-0989D7B47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8FC7B-7D1C-203F-8C4A-D7878DD5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3ED71-63C4-45D7-A06C-9126042B59F4}"/>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5" name="Footer Placeholder 4">
            <a:extLst>
              <a:ext uri="{FF2B5EF4-FFF2-40B4-BE49-F238E27FC236}">
                <a16:creationId xmlns:a16="http://schemas.microsoft.com/office/drawing/2014/main" id="{13311F40-6D5A-1FE5-A258-51700CADB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E88FF-CE18-59E9-05FE-10564BAE6F7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96052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3B251-5724-462D-7F54-99BC92EA7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B8DC-1B72-3EC4-5FD3-83C3D9F4F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232FC-9517-74B0-AC14-4D3C2392BE5E}"/>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5" name="Footer Placeholder 4">
            <a:extLst>
              <a:ext uri="{FF2B5EF4-FFF2-40B4-BE49-F238E27FC236}">
                <a16:creationId xmlns:a16="http://schemas.microsoft.com/office/drawing/2014/main" id="{3DFBC776-94A6-0B65-837F-47A7971B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18E5E-F5BC-02AA-775A-4CC75130EDF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2049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E6D-85DA-7088-FD29-EB7FCA3CB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8FA0-F056-CEC9-E214-BC44D05A2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28519-C642-53CB-EB8E-9DF0411B0D0D}"/>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5" name="Footer Placeholder 4">
            <a:extLst>
              <a:ext uri="{FF2B5EF4-FFF2-40B4-BE49-F238E27FC236}">
                <a16:creationId xmlns:a16="http://schemas.microsoft.com/office/drawing/2014/main" id="{F4D55D0A-5637-02CE-1E9E-5D3AFEB39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192A1-39CD-AF26-2F49-3D85FCFF33A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74543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0BC-3186-FBE2-53C2-4773B7418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A802-A721-7BF3-E0D7-7C44D224B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BBE5-197B-5A51-9EAB-0BE41852A370}"/>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5" name="Footer Placeholder 4">
            <a:extLst>
              <a:ext uri="{FF2B5EF4-FFF2-40B4-BE49-F238E27FC236}">
                <a16:creationId xmlns:a16="http://schemas.microsoft.com/office/drawing/2014/main" id="{F2F05A2C-2E6A-5CE7-6518-C62AE3957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94EE5-DE47-FE75-A58C-FECF96CA5E68}"/>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0683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B7B-1797-D3A8-8B1E-55CE079A7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F8C8-6A5A-82AA-6C1C-2BEFA6EC4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AA7F7-B9A2-9D62-B948-469E99743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67A644-BF37-AFA2-DFE2-A6F3774CE804}"/>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6" name="Footer Placeholder 5">
            <a:extLst>
              <a:ext uri="{FF2B5EF4-FFF2-40B4-BE49-F238E27FC236}">
                <a16:creationId xmlns:a16="http://schemas.microsoft.com/office/drawing/2014/main" id="{9F832532-4DD9-BE48-4FD9-CCEC142F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1DB54-1E65-A76F-63D2-BDC42D1E2B87}"/>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2125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2D09-7412-9483-A008-70485B77B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69E27-A137-A205-C196-A36427826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23CC3-72ED-B784-DAEB-2E4922ED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628CF-AD0E-A8AB-AE82-F7C8F59AF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020D-BDA2-1E0F-F467-094E13EBF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A41D8-1966-F813-960D-ED7D7A11F2E7}"/>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8" name="Footer Placeholder 7">
            <a:extLst>
              <a:ext uri="{FF2B5EF4-FFF2-40B4-BE49-F238E27FC236}">
                <a16:creationId xmlns:a16="http://schemas.microsoft.com/office/drawing/2014/main" id="{8FCD861E-AF14-B499-8491-B04ED08F8D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BF1457-F64E-12C5-9E2A-684D82C8A74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1885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AB4-204B-0B74-545F-2F63B8CA1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AC768-8001-3B9D-CCEB-F09A3D55529B}"/>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4" name="Footer Placeholder 3">
            <a:extLst>
              <a:ext uri="{FF2B5EF4-FFF2-40B4-BE49-F238E27FC236}">
                <a16:creationId xmlns:a16="http://schemas.microsoft.com/office/drawing/2014/main" id="{27F92B46-76D8-1832-672D-1795B1D86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4D2CBF-0F75-AC84-8A09-4E30A891D666}"/>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0442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A90EA-F8CA-3614-7C24-DD077509CE7A}"/>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3" name="Footer Placeholder 2">
            <a:extLst>
              <a:ext uri="{FF2B5EF4-FFF2-40B4-BE49-F238E27FC236}">
                <a16:creationId xmlns:a16="http://schemas.microsoft.com/office/drawing/2014/main" id="{D2DC5321-A217-10A3-03AF-D184B181C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18151-640A-0FB5-DC12-7B2405455D4B}"/>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650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AC6-6BE9-4A3E-D8E9-E2BDBE0AF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54E3E-35F1-0714-BA40-46D9F79CE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D4A45-6DA0-9BAC-EDA4-FB7B78C4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E3876-495C-EBA1-FD1B-136162E1225B}"/>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6" name="Footer Placeholder 5">
            <a:extLst>
              <a:ext uri="{FF2B5EF4-FFF2-40B4-BE49-F238E27FC236}">
                <a16:creationId xmlns:a16="http://schemas.microsoft.com/office/drawing/2014/main" id="{0AF1F65D-A2AB-48C1-BF6F-24AC4E195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C0DD-A9F3-5E8F-72C8-BEA1F14EF0E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0879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FADF-B4C6-B940-FBD7-01685D9FE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1FAED-CB88-3187-5692-2F49E72CB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A6DCA-E302-1552-F3A6-0FECEE5F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796A-3D92-1F7A-695B-08EB7119EE4B}"/>
              </a:ext>
            </a:extLst>
          </p:cNvPr>
          <p:cNvSpPr>
            <a:spLocks noGrp="1"/>
          </p:cNvSpPr>
          <p:nvPr>
            <p:ph type="dt" sz="half" idx="10"/>
          </p:nvPr>
        </p:nvSpPr>
        <p:spPr/>
        <p:txBody>
          <a:bodyPr/>
          <a:lstStyle/>
          <a:p>
            <a:fld id="{7B7FBCE0-6AB8-4E78-9703-370BEEA06AF3}" type="datetimeFigureOut">
              <a:rPr lang="en-IN" smtClean="0"/>
              <a:t>09-02-2023</a:t>
            </a:fld>
            <a:endParaRPr lang="en-IN"/>
          </a:p>
        </p:txBody>
      </p:sp>
      <p:sp>
        <p:nvSpPr>
          <p:cNvPr id="6" name="Footer Placeholder 5">
            <a:extLst>
              <a:ext uri="{FF2B5EF4-FFF2-40B4-BE49-F238E27FC236}">
                <a16:creationId xmlns:a16="http://schemas.microsoft.com/office/drawing/2014/main" id="{B84B5D7A-DFFA-D65C-89E7-1ACA2E29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97798-0ACD-ADAA-5F30-47F4523E832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7941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2B427-3EDA-61DD-37CF-C5CAFE2F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C36F-67D4-F3CC-1F5E-3F1A90829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D681D-1F68-A21B-40D3-56AED7437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FBCE0-6AB8-4E78-9703-370BEEA06AF3}" type="datetimeFigureOut">
              <a:rPr lang="en-IN" smtClean="0"/>
              <a:t>09-02-2023</a:t>
            </a:fld>
            <a:endParaRPr lang="en-IN"/>
          </a:p>
        </p:txBody>
      </p:sp>
      <p:sp>
        <p:nvSpPr>
          <p:cNvPr id="5" name="Footer Placeholder 4">
            <a:extLst>
              <a:ext uri="{FF2B5EF4-FFF2-40B4-BE49-F238E27FC236}">
                <a16:creationId xmlns:a16="http://schemas.microsoft.com/office/drawing/2014/main" id="{2798EF43-6961-AD79-E871-448ED1C9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EB212C-490A-6D18-CAE0-42ADB6D1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98A6E-96EE-4BDD-91EB-1BE10203D3A8}" type="slidenum">
              <a:rPr lang="en-IN" smtClean="0"/>
              <a:t>‹#›</a:t>
            </a:fld>
            <a:endParaRPr lang="en-IN"/>
          </a:p>
        </p:txBody>
      </p:sp>
    </p:spTree>
    <p:extLst>
      <p:ext uri="{BB962C8B-B14F-4D97-AF65-F5344CB8AC3E}">
        <p14:creationId xmlns:p14="http://schemas.microsoft.com/office/powerpoint/2010/main" val="96977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B12-1217-1137-CE62-B40FCC432923}"/>
              </a:ext>
            </a:extLst>
          </p:cNvPr>
          <p:cNvSpPr>
            <a:spLocks noGrp="1"/>
          </p:cNvSpPr>
          <p:nvPr>
            <p:ph type="ctrTitle"/>
          </p:nvPr>
        </p:nvSpPr>
        <p:spPr>
          <a:xfrm>
            <a:off x="1524000" y="1312863"/>
            <a:ext cx="9144000" cy="2117725"/>
          </a:xfrm>
        </p:spPr>
        <p:txBody>
          <a:bodyPr>
            <a:normAutofit/>
          </a:bodyPr>
          <a:lstStyle/>
          <a:p>
            <a:r>
              <a:rPr lang="en-IN" sz="5400" b="1" dirty="0"/>
              <a:t>FACI</a:t>
            </a:r>
            <a:r>
              <a:rPr lang="en-IN" sz="5400" dirty="0"/>
              <a:t> - AN APP TO DETECTS FAKE CURRENCY NOTES</a:t>
            </a:r>
            <a:endParaRPr lang="en-IN" sz="5400">
              <a:cs typeface="Calibri Light"/>
            </a:endParaRPr>
          </a:p>
        </p:txBody>
      </p:sp>
      <p:sp>
        <p:nvSpPr>
          <p:cNvPr id="3" name="Subtitle 2">
            <a:extLst>
              <a:ext uri="{FF2B5EF4-FFF2-40B4-BE49-F238E27FC236}">
                <a16:creationId xmlns:a16="http://schemas.microsoft.com/office/drawing/2014/main" id="{BC34DF61-4055-CCAD-A98C-045A8A39ADA7}"/>
              </a:ext>
            </a:extLst>
          </p:cNvPr>
          <p:cNvSpPr>
            <a:spLocks noGrp="1"/>
          </p:cNvSpPr>
          <p:nvPr>
            <p:ph type="subTitle" idx="1"/>
          </p:nvPr>
        </p:nvSpPr>
        <p:spPr>
          <a:xfrm>
            <a:off x="569496" y="4508416"/>
            <a:ext cx="4852736" cy="1146425"/>
          </a:xfrm>
        </p:spPr>
        <p:txBody>
          <a:bodyPr vert="horz" lIns="91440" tIns="45720" rIns="91440" bIns="45720" rtlCol="0" anchor="t">
            <a:normAutofit/>
          </a:bodyPr>
          <a:lstStyle/>
          <a:p>
            <a:pPr algn="l"/>
            <a:r>
              <a:rPr lang="en-IN" sz="2000" dirty="0"/>
              <a:t>Supervised By:</a:t>
            </a:r>
          </a:p>
          <a:p>
            <a:pPr algn="l"/>
            <a:r>
              <a:rPr lang="en-IN" sz="2000">
                <a:cs typeface="Calibri"/>
              </a:rPr>
              <a:t>V VINOTH KUMAR (M.E)</a:t>
            </a:r>
            <a:endParaRPr lang="en-IN" sz="2000" dirty="0">
              <a:cs typeface="Calibri"/>
            </a:endParaRPr>
          </a:p>
          <a:p>
            <a:pPr algn="l"/>
            <a:endParaRPr lang="en-IN" sz="2000">
              <a:cs typeface="Calibri" panose="020F0502020204030204"/>
            </a:endParaRPr>
          </a:p>
        </p:txBody>
      </p:sp>
      <p:sp>
        <p:nvSpPr>
          <p:cNvPr id="4" name="Subtitle 2">
            <a:extLst>
              <a:ext uri="{FF2B5EF4-FFF2-40B4-BE49-F238E27FC236}">
                <a16:creationId xmlns:a16="http://schemas.microsoft.com/office/drawing/2014/main" id="{73A24DCA-991F-BD19-C77E-69EA30E136FC}"/>
              </a:ext>
            </a:extLst>
          </p:cNvPr>
          <p:cNvSpPr txBox="1">
            <a:spLocks/>
          </p:cNvSpPr>
          <p:nvPr/>
        </p:nvSpPr>
        <p:spPr>
          <a:xfrm>
            <a:off x="6769769" y="4508416"/>
            <a:ext cx="505326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a:t>Presented by:</a:t>
            </a:r>
          </a:p>
          <a:p>
            <a:pPr algn="l"/>
            <a:r>
              <a:rPr lang="en-IN" sz="2000"/>
              <a:t>	SRIRAM KARTHICK K - 311619104072</a:t>
            </a:r>
          </a:p>
          <a:p>
            <a:pPr algn="l"/>
            <a:r>
              <a:rPr lang="en-IN" sz="2000"/>
              <a:t>	VARUN KUMAR – 311619104079</a:t>
            </a:r>
          </a:p>
          <a:p>
            <a:pPr algn="l"/>
            <a:r>
              <a:rPr lang="en-IN" sz="2000"/>
              <a:t>	IV year CSE B/MNMJEC</a:t>
            </a:r>
          </a:p>
        </p:txBody>
      </p:sp>
    </p:spTree>
    <p:extLst>
      <p:ext uri="{BB962C8B-B14F-4D97-AF65-F5344CB8AC3E}">
        <p14:creationId xmlns:p14="http://schemas.microsoft.com/office/powerpoint/2010/main" val="1795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82DD-E6C1-9BFD-5E42-C371497FB9C6}"/>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83D549DF-87F8-169F-FEB8-813DFE93324B}"/>
              </a:ext>
            </a:extLst>
          </p:cNvPr>
          <p:cNvSpPr>
            <a:spLocks noGrp="1"/>
          </p:cNvSpPr>
          <p:nvPr>
            <p:ph idx="1"/>
          </p:nvPr>
        </p:nvSpPr>
        <p:spPr/>
        <p:txBody>
          <a:bodyPr/>
          <a:lstStyle/>
          <a:p>
            <a:r>
              <a:rPr lang="en-IN"/>
              <a:t>Pre-process</a:t>
            </a:r>
          </a:p>
          <a:p>
            <a:r>
              <a:rPr lang="en-IN"/>
              <a:t>Segmentation</a:t>
            </a:r>
          </a:p>
          <a:p>
            <a:r>
              <a:rPr lang="en-IN"/>
              <a:t>Acquisition</a:t>
            </a:r>
          </a:p>
          <a:p>
            <a:r>
              <a:rPr lang="en-IN"/>
              <a:t>Comparison </a:t>
            </a:r>
          </a:p>
          <a:p>
            <a:r>
              <a:rPr lang="en-IN"/>
              <a:t>Result</a:t>
            </a:r>
          </a:p>
        </p:txBody>
      </p:sp>
    </p:spTree>
    <p:extLst>
      <p:ext uri="{BB962C8B-B14F-4D97-AF65-F5344CB8AC3E}">
        <p14:creationId xmlns:p14="http://schemas.microsoft.com/office/powerpoint/2010/main" val="273879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2C-EF81-E36C-423E-332F62A2D80A}"/>
              </a:ext>
            </a:extLst>
          </p:cNvPr>
          <p:cNvSpPr>
            <a:spLocks noGrp="1"/>
          </p:cNvSpPr>
          <p:nvPr>
            <p:ph type="title"/>
          </p:nvPr>
        </p:nvSpPr>
        <p:spPr/>
        <p:txBody>
          <a:bodyPr/>
          <a:lstStyle/>
          <a:p>
            <a:r>
              <a:rPr lang="en-IN"/>
              <a:t>DATA FLOW DIAGRAM</a:t>
            </a:r>
          </a:p>
        </p:txBody>
      </p:sp>
      <p:pic>
        <p:nvPicPr>
          <p:cNvPr id="5" name="Content Placeholder 4">
            <a:extLst>
              <a:ext uri="{FF2B5EF4-FFF2-40B4-BE49-F238E27FC236}">
                <a16:creationId xmlns:a16="http://schemas.microsoft.com/office/drawing/2014/main" id="{BE53E185-C510-A4DB-170D-70CB7658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148" y="1825625"/>
            <a:ext cx="2425703" cy="4351338"/>
          </a:xfrm>
        </p:spPr>
      </p:pic>
    </p:spTree>
    <p:extLst>
      <p:ext uri="{BB962C8B-B14F-4D97-AF65-F5344CB8AC3E}">
        <p14:creationId xmlns:p14="http://schemas.microsoft.com/office/powerpoint/2010/main" val="259715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183-D090-3B93-D220-FDA3AADCEB05}"/>
              </a:ext>
            </a:extLst>
          </p:cNvPr>
          <p:cNvSpPr>
            <a:spLocks noGrp="1"/>
          </p:cNvSpPr>
          <p:nvPr>
            <p:ph type="title"/>
          </p:nvPr>
        </p:nvSpPr>
        <p:spPr/>
        <p:txBody>
          <a:bodyPr/>
          <a:lstStyle/>
          <a:p>
            <a:r>
              <a:rPr lang="en-IN"/>
              <a:t>REFERENCE PAPER</a:t>
            </a:r>
          </a:p>
        </p:txBody>
      </p:sp>
      <p:sp>
        <p:nvSpPr>
          <p:cNvPr id="3" name="Content Placeholder 2">
            <a:extLst>
              <a:ext uri="{FF2B5EF4-FFF2-40B4-BE49-F238E27FC236}">
                <a16:creationId xmlns:a16="http://schemas.microsoft.com/office/drawing/2014/main" id="{BF6735F2-688C-8344-D1CF-599DDB7B6D5E}"/>
              </a:ext>
            </a:extLst>
          </p:cNvPr>
          <p:cNvSpPr>
            <a:spLocks noGrp="1"/>
          </p:cNvSpPr>
          <p:nvPr>
            <p:ph idx="1"/>
          </p:nvPr>
        </p:nvSpPr>
        <p:spPr/>
        <p:txBody>
          <a:bodyPr vert="horz" lIns="91440" tIns="45720" rIns="91440" bIns="45720" rtlCol="0" anchor="t">
            <a:normAutofit/>
          </a:bodyPr>
          <a:lstStyle/>
          <a:p>
            <a:r>
              <a:rPr lang="en-IN" sz="2000">
                <a:ea typeface="+mn-lt"/>
                <a:cs typeface="+mn-lt"/>
              </a:rPr>
              <a:t> Zahid Ahmed, Sabina Yasmin, Md </a:t>
            </a:r>
            <a:r>
              <a:rPr lang="en-IN" sz="2000" err="1">
                <a:ea typeface="+mn-lt"/>
                <a:cs typeface="+mn-lt"/>
              </a:rPr>
              <a:t>Nahidul</a:t>
            </a:r>
            <a:r>
              <a:rPr lang="en-IN" sz="2000">
                <a:ea typeface="+mn-lt"/>
                <a:cs typeface="+mn-lt"/>
              </a:rPr>
              <a:t> Islam, Raihan Uddin Ahmed “Image Processing Based Feature Extraction of Bangladesh Banknotes”</a:t>
            </a:r>
            <a:endParaRPr lang="en-US" sz="2000">
              <a:ea typeface="+mn-lt"/>
              <a:cs typeface="+mn-lt"/>
            </a:endParaRPr>
          </a:p>
          <a:p>
            <a:r>
              <a:rPr lang="en-US" sz="2000">
                <a:ea typeface="+mn-lt"/>
                <a:cs typeface="+mn-lt"/>
              </a:rPr>
              <a:t> Shital Mahajan &amp; </a:t>
            </a:r>
            <a:r>
              <a:rPr lang="en-US" sz="2000" err="1">
                <a:ea typeface="+mn-lt"/>
                <a:cs typeface="+mn-lt"/>
              </a:rPr>
              <a:t>K.P.Rane</a:t>
            </a:r>
            <a:r>
              <a:rPr lang="en-US" sz="2000">
                <a:ea typeface="+mn-lt"/>
                <a:cs typeface="+mn-lt"/>
              </a:rPr>
              <a:t>. "A Survey on Counterfeit Paper Currency Recognition and Detection." in International Conference on Industrial Automation and Computing (ICIAC), April 2015. </a:t>
            </a:r>
            <a:endParaRPr lang="en-IN" sz="2000">
              <a:ea typeface="+mn-lt"/>
              <a:cs typeface="+mn-lt"/>
            </a:endParaRPr>
          </a:p>
          <a:p>
            <a:pPr>
              <a:buFont typeface="Arial"/>
            </a:pPr>
            <a:r>
              <a:rPr lang="en-IN" sz="2000">
                <a:ea typeface="+mn-lt"/>
                <a:cs typeface="+mn-lt"/>
              </a:rPr>
              <a:t>Prof. Renuka Nagpure, Shreya Shetty, Trupti Ghotkar, Chirayu Yadav, Suraj Kanojiya “Currency Recognition and Fake Note Detection” in International Journal of Innovative Research in Computer and Communication Engineering (IJIRCCE), March 2016. </a:t>
            </a:r>
            <a:endParaRPr lang="en-IN" sz="2000">
              <a:ea typeface="Calibri" panose="020F0502020204030204"/>
              <a:cs typeface="Calibri" panose="020F0502020204030204"/>
            </a:endParaRPr>
          </a:p>
        </p:txBody>
      </p:sp>
    </p:spTree>
    <p:extLst>
      <p:ext uri="{BB962C8B-B14F-4D97-AF65-F5344CB8AC3E}">
        <p14:creationId xmlns:p14="http://schemas.microsoft.com/office/powerpoint/2010/main" val="40374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FC5A-5D92-C550-0F7F-5E4AA380779A}"/>
              </a:ext>
            </a:extLst>
          </p:cNvPr>
          <p:cNvSpPr>
            <a:spLocks noGrp="1"/>
          </p:cNvSpPr>
          <p:nvPr>
            <p:ph type="title"/>
          </p:nvPr>
        </p:nvSpPr>
        <p:spPr/>
        <p:txBody>
          <a:bodyPr/>
          <a:lstStyle/>
          <a:p>
            <a:r>
              <a:rPr lang="en-IN"/>
              <a:t>ABSTRACT</a:t>
            </a:r>
          </a:p>
        </p:txBody>
      </p:sp>
      <p:sp>
        <p:nvSpPr>
          <p:cNvPr id="3" name="Content Placeholder 2">
            <a:extLst>
              <a:ext uri="{FF2B5EF4-FFF2-40B4-BE49-F238E27FC236}">
                <a16:creationId xmlns:a16="http://schemas.microsoft.com/office/drawing/2014/main" id="{8DE721AC-459A-8CEA-59EA-4F7199892073}"/>
              </a:ext>
            </a:extLst>
          </p:cNvPr>
          <p:cNvSpPr>
            <a:spLocks noGrp="1"/>
          </p:cNvSpPr>
          <p:nvPr>
            <p:ph idx="1"/>
          </p:nvPr>
        </p:nvSpPr>
        <p:spPr>
          <a:xfrm>
            <a:off x="838200" y="1317500"/>
            <a:ext cx="10515600" cy="5460290"/>
          </a:xfrm>
        </p:spPr>
        <p:txBody>
          <a:bodyPr>
            <a:noAutofit/>
          </a:bodyPr>
          <a:lstStyle/>
          <a:p>
            <a:r>
              <a:rPr lang="en-US" sz="1800"/>
              <a:t>Fake notes in India are being flooded into the system. At present fake note recognition becomes the major issue for the researchers. The main focus of this standard paper currency identification system is on recognizing fake currencies. </a:t>
            </a:r>
          </a:p>
          <a:p>
            <a:r>
              <a:rPr lang="en-US" sz="1800"/>
              <a:t>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sz="1800"/>
              <a:t>The paper also proposes a review on Fake Indian Currency identification techniques to detect mal practicing. It concludes that, when we apply some efficient pre-processing and feature extraction techniques, we can still improve the accuracy of currency identification system.</a:t>
            </a:r>
          </a:p>
          <a:p>
            <a:r>
              <a:rPr lang="en-US" sz="1800"/>
              <a:t> 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sz="1800"/>
              <a:t>Counterfeiting of money is as old as money itself, and is sufficiently prevalent throughout history that it has been called the world's second oldest profession. This has led to the increase of corruption in our country’s growth. </a:t>
            </a:r>
          </a:p>
          <a:p>
            <a:r>
              <a:rPr lang="en-US" sz="1800"/>
              <a:t>Some of the methods to detect fake currency are water marking, optically variable ink, security thread, latent image, techniques like counterfeit detection pen and using PYTHON OR </a:t>
            </a:r>
            <a:r>
              <a:rPr lang="en-IN" sz="1800"/>
              <a:t>MATLAB</a:t>
            </a:r>
            <a:r>
              <a:rPr lang="en-US" sz="1800"/>
              <a:t>	</a:t>
            </a:r>
            <a:endParaRPr lang="en-IN" sz="1800"/>
          </a:p>
        </p:txBody>
      </p:sp>
    </p:spTree>
    <p:extLst>
      <p:ext uri="{BB962C8B-B14F-4D97-AF65-F5344CB8AC3E}">
        <p14:creationId xmlns:p14="http://schemas.microsoft.com/office/powerpoint/2010/main" val="190243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0B8-FB03-A37D-24AD-C9B32AF05CF0}"/>
              </a:ext>
            </a:extLst>
          </p:cNvPr>
          <p:cNvSpPr>
            <a:spLocks noGrp="1"/>
          </p:cNvSpPr>
          <p:nvPr>
            <p:ph type="title"/>
          </p:nvPr>
        </p:nvSpPr>
        <p:spPr/>
        <p:txBody>
          <a:bodyPr/>
          <a:lstStyle/>
          <a:p>
            <a:r>
              <a:rPr lang="en-IN"/>
              <a:t>BASE PAPER DETAILS</a:t>
            </a:r>
          </a:p>
        </p:txBody>
      </p:sp>
      <p:sp>
        <p:nvSpPr>
          <p:cNvPr id="3" name="Content Placeholder 2">
            <a:extLst>
              <a:ext uri="{FF2B5EF4-FFF2-40B4-BE49-F238E27FC236}">
                <a16:creationId xmlns:a16="http://schemas.microsoft.com/office/drawing/2014/main" id="{FE00A709-DD56-0531-1056-B29E9E87C2A5}"/>
              </a:ext>
            </a:extLst>
          </p:cNvPr>
          <p:cNvSpPr>
            <a:spLocks noGrp="1"/>
          </p:cNvSpPr>
          <p:nvPr>
            <p:ph idx="1"/>
          </p:nvPr>
        </p:nvSpPr>
        <p:spPr>
          <a:xfrm>
            <a:off x="838200" y="2521827"/>
            <a:ext cx="10515600" cy="1814346"/>
          </a:xfrm>
        </p:spPr>
        <p:txBody>
          <a:bodyPr>
            <a:normAutofit/>
          </a:bodyPr>
          <a:lstStyle/>
          <a:p>
            <a:pPr marL="0" indent="0" algn="ctr">
              <a:buNone/>
            </a:pPr>
            <a:r>
              <a:rPr lang="en-US" sz="2400">
                <a:solidFill>
                  <a:srgbClr val="000000"/>
                </a:solidFill>
              </a:rPr>
              <a:t>	</a:t>
            </a:r>
            <a:r>
              <a:rPr lang="en-US" sz="2400" b="1">
                <a:solidFill>
                  <a:srgbClr val="000000"/>
                </a:solidFill>
              </a:rPr>
              <a:t> FAKE CURRENCY DETECTION USING K-NN TECHNIQUE </a:t>
            </a:r>
            <a:endParaRPr lang="en-US" sz="2400">
              <a:solidFill>
                <a:srgbClr val="000000"/>
              </a:solidFill>
            </a:endParaRPr>
          </a:p>
          <a:p>
            <a:pPr marL="0" indent="0" algn="ctr">
              <a:buNone/>
            </a:pPr>
            <a:r>
              <a:rPr lang="en-US" sz="2400" b="1">
                <a:solidFill>
                  <a:srgbClr val="000000"/>
                </a:solidFill>
              </a:rPr>
              <a:t>Journal</a:t>
            </a:r>
            <a:r>
              <a:rPr lang="en-US" sz="2400">
                <a:solidFill>
                  <a:srgbClr val="000000"/>
                </a:solidFill>
              </a:rPr>
              <a:t>: International Research Journal Of Engineering and Technology</a:t>
            </a:r>
          </a:p>
          <a:p>
            <a:pPr marL="0" indent="0" algn="ctr">
              <a:buNone/>
            </a:pPr>
            <a:r>
              <a:rPr lang="en-US" sz="2400" b="1">
                <a:solidFill>
                  <a:srgbClr val="000000"/>
                </a:solidFill>
              </a:rPr>
              <a:t>Authors</a:t>
            </a:r>
            <a:r>
              <a:rPr lang="en-US" sz="2400">
                <a:solidFill>
                  <a:srgbClr val="000000"/>
                </a:solidFill>
              </a:rPr>
              <a:t>: </a:t>
            </a:r>
            <a:r>
              <a:rPr lang="en-US" sz="2400" err="1">
                <a:solidFill>
                  <a:srgbClr val="000000"/>
                </a:solidFill>
              </a:rPr>
              <a:t>Y.Neeraja</a:t>
            </a:r>
            <a:r>
              <a:rPr lang="en-US" sz="2400" i="0">
                <a:solidFill>
                  <a:srgbClr val="202124"/>
                </a:solidFill>
                <a:effectLst/>
              </a:rPr>
              <a:t>, </a:t>
            </a:r>
            <a:r>
              <a:rPr lang="en-US" sz="2400" i="0" err="1">
                <a:solidFill>
                  <a:srgbClr val="202124"/>
                </a:solidFill>
                <a:effectLst/>
              </a:rPr>
              <a:t>B.Divija</a:t>
            </a:r>
            <a:r>
              <a:rPr lang="en-US" sz="2400" i="0">
                <a:solidFill>
                  <a:srgbClr val="202124"/>
                </a:solidFill>
                <a:effectLst/>
              </a:rPr>
              <a:t>, </a:t>
            </a:r>
            <a:r>
              <a:rPr lang="en-US" sz="2400" i="0" err="1">
                <a:solidFill>
                  <a:srgbClr val="202124"/>
                </a:solidFill>
                <a:effectLst/>
              </a:rPr>
              <a:t>M.Nithish</a:t>
            </a:r>
            <a:r>
              <a:rPr lang="en-US" sz="2400" i="0">
                <a:solidFill>
                  <a:srgbClr val="202124"/>
                </a:solidFill>
                <a:effectLst/>
              </a:rPr>
              <a:t> Kumar</a:t>
            </a:r>
            <a:endParaRPr lang="en-US" sz="2400">
              <a:solidFill>
                <a:srgbClr val="202124"/>
              </a:solidFill>
            </a:endParaRPr>
          </a:p>
          <a:p>
            <a:pPr marL="0" indent="0" algn="ctr">
              <a:buNone/>
            </a:pPr>
            <a:r>
              <a:rPr lang="en-US" sz="2400" b="1">
                <a:solidFill>
                  <a:srgbClr val="202124"/>
                </a:solidFill>
              </a:rPr>
              <a:t>Volume</a:t>
            </a:r>
            <a:r>
              <a:rPr lang="en-US" sz="2400">
                <a:solidFill>
                  <a:srgbClr val="202124"/>
                </a:solidFill>
              </a:rPr>
              <a:t>: 09 </a:t>
            </a:r>
            <a:r>
              <a:rPr lang="en-US" sz="2400" b="1">
                <a:solidFill>
                  <a:srgbClr val="202124"/>
                </a:solidFill>
              </a:rPr>
              <a:t>Issue</a:t>
            </a:r>
            <a:r>
              <a:rPr lang="en-US" sz="2400">
                <a:solidFill>
                  <a:srgbClr val="202124"/>
                </a:solidFill>
              </a:rPr>
              <a:t>: 01 May 2019</a:t>
            </a:r>
            <a:endParaRPr lang="en-IN" sz="2400"/>
          </a:p>
          <a:p>
            <a:pPr marL="0" indent="0" algn="ctr">
              <a:buNone/>
            </a:pPr>
            <a:endParaRPr lang="en-IN" sz="2400"/>
          </a:p>
        </p:txBody>
      </p:sp>
    </p:spTree>
    <p:extLst>
      <p:ext uri="{BB962C8B-B14F-4D97-AF65-F5344CB8AC3E}">
        <p14:creationId xmlns:p14="http://schemas.microsoft.com/office/powerpoint/2010/main" val="290487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FDC6-5B40-36F8-A9C6-AC826758ED27}"/>
              </a:ext>
            </a:extLst>
          </p:cNvPr>
          <p:cNvSpPr>
            <a:spLocks noGrp="1"/>
          </p:cNvSpPr>
          <p:nvPr>
            <p:ph type="title"/>
          </p:nvPr>
        </p:nvSpPr>
        <p:spPr/>
        <p:txBody>
          <a:bodyPr/>
          <a:lstStyle/>
          <a:p>
            <a:r>
              <a:rPr lang="en-IN"/>
              <a:t>EXISTING SYSTEM</a:t>
            </a:r>
          </a:p>
        </p:txBody>
      </p:sp>
      <p:sp>
        <p:nvSpPr>
          <p:cNvPr id="3" name="Content Placeholder 2">
            <a:extLst>
              <a:ext uri="{FF2B5EF4-FFF2-40B4-BE49-F238E27FC236}">
                <a16:creationId xmlns:a16="http://schemas.microsoft.com/office/drawing/2014/main" id="{E617F2E0-D187-5DE5-B52A-433AE7E499AF}"/>
              </a:ext>
            </a:extLst>
          </p:cNvPr>
          <p:cNvSpPr>
            <a:spLocks noGrp="1"/>
          </p:cNvSpPr>
          <p:nvPr>
            <p:ph idx="1"/>
          </p:nvPr>
        </p:nvSpPr>
        <p:spPr/>
        <p:txBody>
          <a:bodyPr>
            <a:normAutofit/>
          </a:bodyPr>
          <a:lstStyle/>
          <a:p>
            <a:r>
              <a:rPr lang="en-US"/>
              <a:t>The existing system of this project used counterfeit pen to find the originality of note. </a:t>
            </a:r>
          </a:p>
          <a:p>
            <a:r>
              <a:rPr lang="en-US"/>
              <a:t>The iodine is used to detect the fake note by reacting with the paper. </a:t>
            </a:r>
          </a:p>
          <a:p>
            <a:r>
              <a:rPr lang="en-US"/>
              <a:t>The disadvantage of this system is it can easily counterfeited by removing the starch in paper.</a:t>
            </a:r>
          </a:p>
          <a:p>
            <a:pPr marL="0" indent="0">
              <a:buNone/>
            </a:pPr>
            <a:endParaRPr lang="en-IN"/>
          </a:p>
        </p:txBody>
      </p:sp>
    </p:spTree>
    <p:extLst>
      <p:ext uri="{BB962C8B-B14F-4D97-AF65-F5344CB8AC3E}">
        <p14:creationId xmlns:p14="http://schemas.microsoft.com/office/powerpoint/2010/main" val="319812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E8F-0E78-7017-A77E-FE41D5B82D65}"/>
              </a:ext>
            </a:extLst>
          </p:cNvPr>
          <p:cNvSpPr>
            <a:spLocks noGrp="1"/>
          </p:cNvSpPr>
          <p:nvPr>
            <p:ph type="title"/>
          </p:nvPr>
        </p:nvSpPr>
        <p:spPr/>
        <p:txBody>
          <a:bodyPr/>
          <a:lstStyle/>
          <a:p>
            <a:r>
              <a:rPr lang="en-IN"/>
              <a:t>PROPOSED SYSTEM</a:t>
            </a:r>
          </a:p>
        </p:txBody>
      </p:sp>
      <p:sp>
        <p:nvSpPr>
          <p:cNvPr id="3" name="Content Placeholder 2">
            <a:extLst>
              <a:ext uri="{FF2B5EF4-FFF2-40B4-BE49-F238E27FC236}">
                <a16:creationId xmlns:a16="http://schemas.microsoft.com/office/drawing/2014/main" id="{8E129D1F-6BF4-99B7-7334-28336D0B62E2}"/>
              </a:ext>
            </a:extLst>
          </p:cNvPr>
          <p:cNvSpPr>
            <a:spLocks noGrp="1"/>
          </p:cNvSpPr>
          <p:nvPr>
            <p:ph idx="1"/>
          </p:nvPr>
        </p:nvSpPr>
        <p:spPr/>
        <p:txBody>
          <a:bodyPr>
            <a:normAutofit fontScale="85000" lnSpcReduction="20000"/>
          </a:bodyPr>
          <a:lstStyle/>
          <a:p>
            <a:r>
              <a:rPr lang="en-US"/>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a:t>A. Image of paper currency will be acquired by simple scanner in .jpg extension. </a:t>
            </a:r>
          </a:p>
          <a:p>
            <a:pPr marL="0" indent="0">
              <a:buNone/>
            </a:pPr>
            <a:r>
              <a:rPr lang="en-US"/>
              <a:t>B. The image processing will be implemented on this image. </a:t>
            </a:r>
          </a:p>
          <a:p>
            <a:pPr marL="0" indent="0">
              <a:buNone/>
            </a:pPr>
            <a:r>
              <a:rPr lang="en-US"/>
              <a:t>C. The various characteristics of the paper currency will be cropped and segmented. </a:t>
            </a:r>
          </a:p>
          <a:p>
            <a:pPr marL="0" indent="0">
              <a:buNone/>
            </a:pPr>
            <a:r>
              <a:rPr lang="en-US"/>
              <a:t>D. After segmentation, the characteristics of the paper currency will be extracted. </a:t>
            </a:r>
          </a:p>
          <a:p>
            <a:pPr marL="0" indent="0">
              <a:buNone/>
            </a:pPr>
            <a:r>
              <a:rPr lang="en-US"/>
              <a:t>E. The extracted characteristic of test image then undergoes classification. </a:t>
            </a:r>
          </a:p>
          <a:p>
            <a:pPr marL="0" indent="0">
              <a:buNone/>
            </a:pPr>
            <a:r>
              <a:rPr lang="en-US"/>
              <a:t>F. On the basis of classification the result is generated. In the proposed method characteristics of paper currencies are employed that are used by people for differentiating different banknote denominations. </a:t>
            </a:r>
            <a:endParaRPr lang="en-IN"/>
          </a:p>
        </p:txBody>
      </p:sp>
    </p:spTree>
    <p:extLst>
      <p:ext uri="{BB962C8B-B14F-4D97-AF65-F5344CB8AC3E}">
        <p14:creationId xmlns:p14="http://schemas.microsoft.com/office/powerpoint/2010/main" val="192120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2A71-3F16-C6B4-8933-8DC5F5002FC0}"/>
              </a:ext>
            </a:extLst>
          </p:cNvPr>
          <p:cNvSpPr>
            <a:spLocks noGrp="1"/>
          </p:cNvSpPr>
          <p:nvPr>
            <p:ph type="title"/>
          </p:nvPr>
        </p:nvSpPr>
        <p:spPr/>
        <p:txBody>
          <a:bodyPr/>
          <a:lstStyle/>
          <a:p>
            <a:r>
              <a:rPr lang="en-IN"/>
              <a:t>SYSTEM ARCHITECTURE</a:t>
            </a:r>
          </a:p>
        </p:txBody>
      </p:sp>
      <p:sp>
        <p:nvSpPr>
          <p:cNvPr id="30" name="Rectangle 29">
            <a:extLst>
              <a:ext uri="{FF2B5EF4-FFF2-40B4-BE49-F238E27FC236}">
                <a16:creationId xmlns:a16="http://schemas.microsoft.com/office/drawing/2014/main" id="{B410FACA-BC15-F3D1-E9CC-7FACD91DBBC5}"/>
              </a:ext>
            </a:extLst>
          </p:cNvPr>
          <p:cNvSpPr/>
          <p:nvPr/>
        </p:nvSpPr>
        <p:spPr>
          <a:xfrm>
            <a:off x="1218078" y="2145924"/>
            <a:ext cx="3612775" cy="38682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solidFill>
                <a:schemeClr val="tx1"/>
              </a:solidFill>
            </a:endParaRPr>
          </a:p>
        </p:txBody>
      </p:sp>
      <p:sp>
        <p:nvSpPr>
          <p:cNvPr id="31" name="Rectangle 30">
            <a:extLst>
              <a:ext uri="{FF2B5EF4-FFF2-40B4-BE49-F238E27FC236}">
                <a16:creationId xmlns:a16="http://schemas.microsoft.com/office/drawing/2014/main" id="{55273A49-2D1F-77DB-BC5C-E978418D018E}"/>
              </a:ext>
            </a:extLst>
          </p:cNvPr>
          <p:cNvSpPr/>
          <p:nvPr/>
        </p:nvSpPr>
        <p:spPr>
          <a:xfrm>
            <a:off x="1379444" y="2643467"/>
            <a:ext cx="2707341" cy="1071283"/>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CAMERA</a:t>
            </a:r>
            <a:endParaRPr lang="en-IN"/>
          </a:p>
        </p:txBody>
      </p:sp>
      <p:sp>
        <p:nvSpPr>
          <p:cNvPr id="32" name="Rectangle 31">
            <a:extLst>
              <a:ext uri="{FF2B5EF4-FFF2-40B4-BE49-F238E27FC236}">
                <a16:creationId xmlns:a16="http://schemas.microsoft.com/office/drawing/2014/main" id="{CC35FB37-BDAA-7F92-53B6-F49897B9B5B8}"/>
              </a:ext>
            </a:extLst>
          </p:cNvPr>
          <p:cNvSpPr/>
          <p:nvPr/>
        </p:nvSpPr>
        <p:spPr>
          <a:xfrm>
            <a:off x="1379444" y="4454338"/>
            <a:ext cx="2707340" cy="977153"/>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COMMUNICATION</a:t>
            </a:r>
          </a:p>
          <a:p>
            <a:pPr algn="ctr"/>
            <a:endParaRPr lang="en-US"/>
          </a:p>
          <a:p>
            <a:pPr algn="ctr"/>
            <a:r>
              <a:rPr lang="en-US"/>
              <a:t>WEB SERVICE PROTOCOL</a:t>
            </a:r>
            <a:endParaRPr lang="en-IN"/>
          </a:p>
        </p:txBody>
      </p:sp>
      <p:cxnSp>
        <p:nvCxnSpPr>
          <p:cNvPr id="33" name="Straight Arrow Connector 32">
            <a:extLst>
              <a:ext uri="{FF2B5EF4-FFF2-40B4-BE49-F238E27FC236}">
                <a16:creationId xmlns:a16="http://schemas.microsoft.com/office/drawing/2014/main" id="{CF6EECCF-484D-099D-085C-5F9326A7D9A8}"/>
              </a:ext>
            </a:extLst>
          </p:cNvPr>
          <p:cNvCxnSpPr/>
          <p:nvPr/>
        </p:nvCxnSpPr>
        <p:spPr>
          <a:xfrm>
            <a:off x="2661397" y="3714750"/>
            <a:ext cx="0" cy="721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0AC935BA-93D9-653C-EC94-34EB316475D4}"/>
              </a:ext>
            </a:extLst>
          </p:cNvPr>
          <p:cNvSpPr/>
          <p:nvPr/>
        </p:nvSpPr>
        <p:spPr>
          <a:xfrm>
            <a:off x="1987623" y="2224758"/>
            <a:ext cx="1347548"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0" cap="none" spc="0">
                <a:ln w="0"/>
                <a:effectLst>
                  <a:outerShdw blurRad="38100" dist="25400" dir="5400000" algn="ctr" rotWithShape="0">
                    <a:srgbClr val="6E747A">
                      <a:alpha val="43000"/>
                    </a:srgbClr>
                  </a:outerShdw>
                </a:effectLst>
              </a:rPr>
              <a:t>FRONTEND</a:t>
            </a:r>
          </a:p>
        </p:txBody>
      </p:sp>
      <p:sp>
        <p:nvSpPr>
          <p:cNvPr id="35" name="Rectangle 34">
            <a:extLst>
              <a:ext uri="{FF2B5EF4-FFF2-40B4-BE49-F238E27FC236}">
                <a16:creationId xmlns:a16="http://schemas.microsoft.com/office/drawing/2014/main" id="{C3E5F9DB-C98A-51BD-EF05-7C88F85AB816}"/>
              </a:ext>
            </a:extLst>
          </p:cNvPr>
          <p:cNvSpPr/>
          <p:nvPr/>
        </p:nvSpPr>
        <p:spPr>
          <a:xfrm>
            <a:off x="5775929" y="2482103"/>
            <a:ext cx="4424783" cy="1972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solidFill>
                <a:schemeClr val="tx1"/>
              </a:solidFill>
            </a:endParaRPr>
          </a:p>
        </p:txBody>
      </p:sp>
      <p:sp>
        <p:nvSpPr>
          <p:cNvPr id="36" name="Rectangle 35">
            <a:extLst>
              <a:ext uri="{FF2B5EF4-FFF2-40B4-BE49-F238E27FC236}">
                <a16:creationId xmlns:a16="http://schemas.microsoft.com/office/drawing/2014/main" id="{09F889BE-70F1-387A-03D8-341B9E4CB659}"/>
              </a:ext>
            </a:extLst>
          </p:cNvPr>
          <p:cNvSpPr/>
          <p:nvPr/>
        </p:nvSpPr>
        <p:spPr>
          <a:xfrm>
            <a:off x="5971261" y="2780177"/>
            <a:ext cx="2017059" cy="85164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WEB SERVICE</a:t>
            </a:r>
            <a:endParaRPr lang="en-IN"/>
          </a:p>
        </p:txBody>
      </p:sp>
      <p:sp>
        <p:nvSpPr>
          <p:cNvPr id="37" name="Rectangle 36">
            <a:extLst>
              <a:ext uri="{FF2B5EF4-FFF2-40B4-BE49-F238E27FC236}">
                <a16:creationId xmlns:a16="http://schemas.microsoft.com/office/drawing/2014/main" id="{27C37F78-FAEF-2BAC-5D9B-EDC4D8E105DC}"/>
              </a:ext>
            </a:extLst>
          </p:cNvPr>
          <p:cNvSpPr/>
          <p:nvPr/>
        </p:nvSpPr>
        <p:spPr>
          <a:xfrm>
            <a:off x="8551209" y="3604932"/>
            <a:ext cx="1461235" cy="7216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solidFill>
                  <a:schemeClr val="tx1"/>
                </a:solidFill>
              </a:rPr>
              <a:t>NODE JS</a:t>
            </a:r>
            <a:endParaRPr lang="en-IN">
              <a:solidFill>
                <a:schemeClr val="tx1"/>
              </a:solidFill>
            </a:endParaRPr>
          </a:p>
        </p:txBody>
      </p:sp>
      <p:cxnSp>
        <p:nvCxnSpPr>
          <p:cNvPr id="38" name="Connector: Elbow 37">
            <a:extLst>
              <a:ext uri="{FF2B5EF4-FFF2-40B4-BE49-F238E27FC236}">
                <a16:creationId xmlns:a16="http://schemas.microsoft.com/office/drawing/2014/main" id="{8C0FC367-DC7B-35F5-D987-18CDBBF77CF4}"/>
              </a:ext>
            </a:extLst>
          </p:cNvPr>
          <p:cNvCxnSpPr/>
          <p:nvPr/>
        </p:nvCxnSpPr>
        <p:spPr>
          <a:xfrm>
            <a:off x="7201316" y="3604932"/>
            <a:ext cx="1349893" cy="470647"/>
          </a:xfrm>
          <a:prstGeom prst="bentConnector3">
            <a:avLst>
              <a:gd name="adj1" fmla="val -11097"/>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CFC30ED6-1C0E-C696-DDB0-727BCE48BD85}"/>
              </a:ext>
            </a:extLst>
          </p:cNvPr>
          <p:cNvCxnSpPr/>
          <p:nvPr/>
        </p:nvCxnSpPr>
        <p:spPr>
          <a:xfrm flipV="1">
            <a:off x="4086784" y="3333750"/>
            <a:ext cx="1884477" cy="1855694"/>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839F27E-94EC-A0CE-0E59-F0EE9E58B805}"/>
              </a:ext>
            </a:extLst>
          </p:cNvPr>
          <p:cNvSpPr/>
          <p:nvPr/>
        </p:nvSpPr>
        <p:spPr>
          <a:xfrm>
            <a:off x="7111669" y="4987878"/>
            <a:ext cx="2084999" cy="83371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KNN PROCESSING</a:t>
            </a:r>
            <a:endParaRPr lang="en-IN"/>
          </a:p>
        </p:txBody>
      </p:sp>
      <p:cxnSp>
        <p:nvCxnSpPr>
          <p:cNvPr id="41" name="Connector: Elbow 40">
            <a:extLst>
              <a:ext uri="{FF2B5EF4-FFF2-40B4-BE49-F238E27FC236}">
                <a16:creationId xmlns:a16="http://schemas.microsoft.com/office/drawing/2014/main" id="{77D3C48D-DA4E-B748-E4F0-17760DD11144}"/>
              </a:ext>
            </a:extLst>
          </p:cNvPr>
          <p:cNvCxnSpPr>
            <a:cxnSpLocks/>
          </p:cNvCxnSpPr>
          <p:nvPr/>
        </p:nvCxnSpPr>
        <p:spPr>
          <a:xfrm rot="5400000" flipH="1" flipV="1">
            <a:off x="8829116" y="4732245"/>
            <a:ext cx="1201271" cy="466164"/>
          </a:xfrm>
          <a:prstGeom prst="bentConnector3">
            <a:avLst>
              <a:gd name="adj1" fmla="val -298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658CA3CC-8862-4391-5BC7-4B7C5DE1DA99}"/>
              </a:ext>
            </a:extLst>
          </p:cNvPr>
          <p:cNvSpPr/>
          <p:nvPr/>
        </p:nvSpPr>
        <p:spPr>
          <a:xfrm>
            <a:off x="6954943" y="2058542"/>
            <a:ext cx="1438279"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ln w="0"/>
                <a:effectLst>
                  <a:outerShdw blurRad="38100" dist="19050" dir="2700000" algn="tl" rotWithShape="0">
                    <a:schemeClr val="dk1">
                      <a:alpha val="40000"/>
                    </a:schemeClr>
                  </a:outerShdw>
                </a:effectLst>
              </a:rPr>
              <a:t>WEB</a:t>
            </a:r>
            <a:r>
              <a:rPr lang="en-US">
                <a:ln w="0"/>
                <a:effectLst>
                  <a:outerShdw blurRad="38100" dist="19050" dir="2700000" algn="tl" rotWithShape="0">
                    <a:schemeClr val="dk1">
                      <a:alpha val="40000"/>
                    </a:schemeClr>
                  </a:outerShdw>
                </a:effectLst>
              </a:rPr>
              <a:t> SERVER</a:t>
            </a:r>
            <a:endParaRPr lang="en-US"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63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9F0C-E38E-9142-F5E1-E44888EA9987}"/>
              </a:ext>
            </a:extLst>
          </p:cNvPr>
          <p:cNvSpPr>
            <a:spLocks noGrp="1"/>
          </p:cNvSpPr>
          <p:nvPr>
            <p:ph type="title"/>
          </p:nvPr>
        </p:nvSpPr>
        <p:spPr/>
        <p:txBody>
          <a:bodyPr/>
          <a:lstStyle/>
          <a:p>
            <a:r>
              <a:rPr lang="en-IN"/>
              <a:t>KNN TECHNIQUE</a:t>
            </a:r>
          </a:p>
        </p:txBody>
      </p:sp>
      <p:sp>
        <p:nvSpPr>
          <p:cNvPr id="3" name="Content Placeholder 2">
            <a:extLst>
              <a:ext uri="{FF2B5EF4-FFF2-40B4-BE49-F238E27FC236}">
                <a16:creationId xmlns:a16="http://schemas.microsoft.com/office/drawing/2014/main" id="{20BFEC9D-6A68-A5D5-EED7-04605063126C}"/>
              </a:ext>
            </a:extLst>
          </p:cNvPr>
          <p:cNvSpPr>
            <a:spLocks noGrp="1"/>
          </p:cNvSpPr>
          <p:nvPr>
            <p:ph idx="1"/>
          </p:nvPr>
        </p:nvSpPr>
        <p:spPr/>
        <p:txBody>
          <a:bodyPr>
            <a:normAutofit fontScale="77500" lnSpcReduction="20000"/>
          </a:bodyPr>
          <a:lstStyle/>
          <a:p>
            <a:r>
              <a:rPr lang="en-US"/>
              <a:t>K nearest </a:t>
            </a:r>
            <a:r>
              <a:rPr lang="en-US" err="1"/>
              <a:t>neighbour</a:t>
            </a:r>
            <a:r>
              <a:rPr lang="en-US"/>
              <a:t> algorithm is very simple.</a:t>
            </a:r>
          </a:p>
          <a:p>
            <a:r>
              <a:rPr lang="en-US"/>
              <a:t> It works based on minimum distance from the query instance to the training samples to determine the K-nearest </a:t>
            </a:r>
            <a:r>
              <a:rPr lang="en-US" err="1"/>
              <a:t>neighbours</a:t>
            </a:r>
            <a:r>
              <a:rPr lang="en-US"/>
              <a:t>.</a:t>
            </a:r>
          </a:p>
          <a:p>
            <a:r>
              <a:rPr lang="en-US"/>
              <a:t> The data for KNN algorithm consist of several multivariate attributes name that will be used to classify images. </a:t>
            </a:r>
          </a:p>
          <a:p>
            <a:r>
              <a:rPr lang="en-US"/>
              <a:t>K nearest neighbors is a simple algorithm that stores all available cases and classifies new cases based on a similarity measure (e.g., distance functions). KNN has been used in statistical estimation and pattern recognition. </a:t>
            </a:r>
          </a:p>
          <a:p>
            <a:r>
              <a:rPr lang="en-US"/>
              <a:t>The KNN algorithm is a robust and versatile classifier that is often used as a benchmark for more complex classifiers such as Artificial Neural Networks (ANN) and Support Vector Machines (SVM). </a:t>
            </a:r>
          </a:p>
          <a:p>
            <a:r>
              <a:rPr lang="en-US"/>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a:p>
        </p:txBody>
      </p:sp>
    </p:spTree>
    <p:extLst>
      <p:ext uri="{BB962C8B-B14F-4D97-AF65-F5344CB8AC3E}">
        <p14:creationId xmlns:p14="http://schemas.microsoft.com/office/powerpoint/2010/main" val="204662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BCCF-6C91-A5E4-4EA5-57FFA4081288}"/>
              </a:ext>
            </a:extLst>
          </p:cNvPr>
          <p:cNvSpPr>
            <a:spLocks noGrp="1"/>
          </p:cNvSpPr>
          <p:nvPr>
            <p:ph type="title"/>
          </p:nvPr>
        </p:nvSpPr>
        <p:spPr/>
        <p:txBody>
          <a:bodyPr/>
          <a:lstStyle/>
          <a:p>
            <a:r>
              <a:rPr lang="en-IN"/>
              <a:t>METHODOLOGY</a:t>
            </a:r>
          </a:p>
        </p:txBody>
      </p:sp>
      <p:sp>
        <p:nvSpPr>
          <p:cNvPr id="3" name="Content Placeholder 2">
            <a:extLst>
              <a:ext uri="{FF2B5EF4-FFF2-40B4-BE49-F238E27FC236}">
                <a16:creationId xmlns:a16="http://schemas.microsoft.com/office/drawing/2014/main" id="{AC5CB152-372A-5CC4-1DF0-E6CA89C2078B}"/>
              </a:ext>
            </a:extLst>
          </p:cNvPr>
          <p:cNvSpPr>
            <a:spLocks noGrp="1"/>
          </p:cNvSpPr>
          <p:nvPr>
            <p:ph idx="1"/>
          </p:nvPr>
        </p:nvSpPr>
        <p:spPr/>
        <p:txBody>
          <a:bodyPr>
            <a:normAutofit fontScale="62500" lnSpcReduction="20000"/>
          </a:bodyPr>
          <a:lstStyle/>
          <a:p>
            <a:pPr marL="0" indent="0">
              <a:buNone/>
            </a:pPr>
            <a:r>
              <a:rPr lang="en-US"/>
              <a:t>1. </a:t>
            </a:r>
            <a:r>
              <a:rPr lang="en-US" b="1"/>
              <a:t>See through Register :</a:t>
            </a:r>
          </a:p>
          <a:p>
            <a:pPr marL="0" indent="0">
              <a:buNone/>
            </a:pPr>
            <a:r>
              <a:rPr lang="en-US"/>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a:t>2. </a:t>
            </a:r>
            <a:r>
              <a:rPr lang="en-US" b="1"/>
              <a:t>Water marking : </a:t>
            </a:r>
          </a:p>
          <a:p>
            <a:pPr marL="0" indent="0">
              <a:buNone/>
            </a:pPr>
            <a:r>
              <a:rPr lang="en-US"/>
              <a:t>                          The Mahatma Gandhi Series of banknotes contain the Mahatma Gandhi watermark with a light and shade effect and multidirectional lines in the watermark window. </a:t>
            </a:r>
          </a:p>
          <a:p>
            <a:pPr marL="0" indent="0">
              <a:buNone/>
            </a:pPr>
            <a:r>
              <a:rPr lang="en-US"/>
              <a:t>3. </a:t>
            </a:r>
            <a:r>
              <a:rPr lang="en-US" b="1"/>
              <a:t>Fluorescence : </a:t>
            </a:r>
          </a:p>
          <a:p>
            <a:pPr marL="0" indent="0">
              <a:buNone/>
            </a:pPr>
            <a:r>
              <a:rPr lang="en-US"/>
              <a:t>                    Number panels of the notes are printed in fluorescent ink. The notes also have optical </a:t>
            </a:r>
            <a:r>
              <a:rPr lang="en-US" err="1"/>
              <a:t>fibres</a:t>
            </a:r>
            <a:r>
              <a:rPr lang="en-US"/>
              <a:t>. Both can be seen when the notes are exposed to ultra-violet lamp. </a:t>
            </a:r>
          </a:p>
          <a:p>
            <a:pPr marL="0" indent="0">
              <a:buNone/>
            </a:pPr>
            <a:r>
              <a:rPr lang="en-US"/>
              <a:t>4. </a:t>
            </a:r>
            <a:r>
              <a:rPr lang="en-US" b="1"/>
              <a:t>Security Thread :  </a:t>
            </a:r>
          </a:p>
          <a:p>
            <a:pPr marL="0" indent="0">
              <a:buNone/>
            </a:pPr>
            <a:r>
              <a:rPr lang="en-US"/>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a:p>
        </p:txBody>
      </p:sp>
    </p:spTree>
    <p:extLst>
      <p:ext uri="{BB962C8B-B14F-4D97-AF65-F5344CB8AC3E}">
        <p14:creationId xmlns:p14="http://schemas.microsoft.com/office/powerpoint/2010/main" val="8427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0F553-C79E-58E7-4B28-20F8C175818A}"/>
              </a:ext>
            </a:extLst>
          </p:cNvPr>
          <p:cNvSpPr>
            <a:spLocks noGrp="1"/>
          </p:cNvSpPr>
          <p:nvPr>
            <p:ph idx="1"/>
          </p:nvPr>
        </p:nvSpPr>
        <p:spPr>
          <a:xfrm>
            <a:off x="838200" y="537882"/>
            <a:ext cx="10515600" cy="5639081"/>
          </a:xfrm>
        </p:spPr>
        <p:txBody>
          <a:bodyPr>
            <a:normAutofit/>
          </a:bodyPr>
          <a:lstStyle/>
          <a:p>
            <a:pPr marL="0" indent="0">
              <a:buNone/>
            </a:pPr>
            <a:r>
              <a:rPr lang="en-US" sz="1800"/>
              <a:t>5. </a:t>
            </a:r>
            <a:r>
              <a:rPr lang="en-US" sz="1800" b="1"/>
              <a:t>Intaglio Printing : </a:t>
            </a:r>
          </a:p>
          <a:p>
            <a:pPr marL="0" indent="0">
              <a:buNone/>
            </a:pPr>
            <a:r>
              <a:rPr lang="en-US" sz="180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sz="1800"/>
              <a:t>6. </a:t>
            </a:r>
            <a:r>
              <a:rPr lang="en-US" sz="1800" b="1"/>
              <a:t>Latent image : </a:t>
            </a:r>
          </a:p>
          <a:p>
            <a:pPr marL="0" indent="0">
              <a:buNone/>
            </a:pPr>
            <a:r>
              <a:rPr lang="en-US" sz="180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sz="1800"/>
              <a:t>7. </a:t>
            </a:r>
            <a:r>
              <a:rPr lang="en-US" sz="1800" b="1"/>
              <a:t>Micro lettering :  </a:t>
            </a:r>
          </a:p>
          <a:p>
            <a:pPr marL="0" indent="0">
              <a:buNone/>
            </a:pPr>
            <a:r>
              <a:rPr lang="en-US" sz="180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sz="1800"/>
          </a:p>
        </p:txBody>
      </p:sp>
    </p:spTree>
    <p:extLst>
      <p:ext uri="{BB962C8B-B14F-4D97-AF65-F5344CB8AC3E}">
        <p14:creationId xmlns:p14="http://schemas.microsoft.com/office/powerpoint/2010/main" val="101943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FACI - AN APP TO DETECTS FAKE CURRENCY NOTES</vt:lpstr>
      <vt:lpstr>ABSTRACT</vt:lpstr>
      <vt:lpstr>BASE PAPER DETAILS</vt:lpstr>
      <vt:lpstr>EXISTING SYSTEM</vt:lpstr>
      <vt:lpstr>PROPOSED SYSTEM</vt:lpstr>
      <vt:lpstr>SYSTEM ARCHITECTURE</vt:lpstr>
      <vt:lpstr>KNN TECHNIQUE</vt:lpstr>
      <vt:lpstr>METHODOLOGY</vt:lpstr>
      <vt:lpstr>PowerPoint Presentation</vt:lpstr>
      <vt:lpstr>MODULES</vt:lpstr>
      <vt:lpstr>DATA FLOW DIAGRAM</vt:lpstr>
      <vt:lpstr>REFERENCE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VARUNKUMAR</dc:creator>
  <cp:revision>18</cp:revision>
  <dcterms:created xsi:type="dcterms:W3CDTF">2023-01-30T15:25:06Z</dcterms:created>
  <dcterms:modified xsi:type="dcterms:W3CDTF">2023-02-10T07:39:34Z</dcterms:modified>
</cp:coreProperties>
</file>