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ieMCNjtQBrrot0qe6iwBlGvLT4J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A9BCF8D-272E-4931-B967-7B2771C823BC}">
  <a:tblStyle styleId="{EA9BCF8D-272E-4931-B967-7B2771C823BC}"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7" name="Google Shape;7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3" name="Google Shape;14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4" name="Google Shape;8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9"/>
        <p:cNvGrpSpPr/>
        <p:nvPr/>
      </p:nvGrpSpPr>
      <p:grpSpPr>
        <a:xfrm>
          <a:off x="0" y="0"/>
          <a:ext cx="0" cy="0"/>
          <a:chOff x="0" y="0"/>
          <a:chExt cx="0" cy="0"/>
        </a:xfrm>
      </p:grpSpPr>
      <p:sp>
        <p:nvSpPr>
          <p:cNvPr id="70" name="Google Shape;70;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2" name="Google Shape;52;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3" name="Google Shape;53;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6"/>
        <p:cNvGrpSpPr/>
        <p:nvPr/>
      </p:nvGrpSpPr>
      <p:grpSpPr>
        <a:xfrm>
          <a:off x="0" y="0"/>
          <a:ext cx="0" cy="0"/>
          <a:chOff x="0" y="0"/>
          <a:chExt cx="0" cy="0"/>
        </a:xfrm>
      </p:grpSpPr>
      <p:sp>
        <p:nvSpPr>
          <p:cNvPr id="57" name="Google Shape;57;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8"/>
          <p:cNvSpPr>
            <a:spLocks noGrp="1"/>
          </p:cNvSpPr>
          <p:nvPr>
            <p:ph type="pic" idx="2"/>
          </p:nvPr>
        </p:nvSpPr>
        <p:spPr>
          <a:xfrm>
            <a:off x="5183188" y="987425"/>
            <a:ext cx="6172200" cy="4873625"/>
          </a:xfrm>
          <a:prstGeom prst="rect">
            <a:avLst/>
          </a:prstGeom>
          <a:noFill/>
          <a:ln>
            <a:noFill/>
          </a:ln>
        </p:spPr>
      </p:sp>
      <p:sp>
        <p:nvSpPr>
          <p:cNvPr id="59" name="Google Shape;59;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0" name="Google Shape;60;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3"/>
        <p:cNvGrpSpPr/>
        <p:nvPr/>
      </p:nvGrpSpPr>
      <p:grpSpPr>
        <a:xfrm>
          <a:off x="0" y="0"/>
          <a:ext cx="0" cy="0"/>
          <a:chOff x="0" y="0"/>
          <a:chExt cx="0" cy="0"/>
        </a:xfrm>
      </p:grpSpPr>
      <p:sp>
        <p:nvSpPr>
          <p:cNvPr id="64" name="Google Shape;64;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
          <p:cNvSpPr txBox="1">
            <a:spLocks noGrp="1"/>
          </p:cNvSpPr>
          <p:nvPr>
            <p:ph type="ctrTitle"/>
          </p:nvPr>
        </p:nvSpPr>
        <p:spPr>
          <a:xfrm>
            <a:off x="1524000" y="2142067"/>
            <a:ext cx="9144000" cy="1286933"/>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5400"/>
              <a:buFont typeface="Calibri"/>
              <a:buNone/>
            </a:pPr>
            <a:r>
              <a:rPr lang="en-US" sz="5400"/>
              <a:t>Fake Currency Identification</a:t>
            </a:r>
            <a:br>
              <a:rPr lang="en-US"/>
            </a:br>
            <a:r>
              <a:rPr lang="en-US" sz="1800"/>
              <a:t>(An Application to detect counterfeit currency)</a:t>
            </a:r>
            <a:endParaRPr sz="1800"/>
          </a:p>
        </p:txBody>
      </p:sp>
      <p:sp>
        <p:nvSpPr>
          <p:cNvPr id="80" name="Google Shape;80;p1"/>
          <p:cNvSpPr txBox="1">
            <a:spLocks noGrp="1"/>
          </p:cNvSpPr>
          <p:nvPr>
            <p:ph type="subTitle" idx="1"/>
          </p:nvPr>
        </p:nvSpPr>
        <p:spPr>
          <a:xfrm>
            <a:off x="844062" y="4190160"/>
            <a:ext cx="4384431" cy="18189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b="1" u="sng"/>
              <a:t>GUIDE NAME:</a:t>
            </a:r>
            <a:endParaRPr/>
          </a:p>
          <a:p>
            <a:pPr marL="0" lvl="0" indent="0" algn="l" rtl="0">
              <a:lnSpc>
                <a:spcPct val="90000"/>
              </a:lnSpc>
              <a:spcBef>
                <a:spcPts val="1000"/>
              </a:spcBef>
              <a:spcAft>
                <a:spcPts val="0"/>
              </a:spcAft>
              <a:buClr>
                <a:schemeClr val="dk1"/>
              </a:buClr>
              <a:buSzPts val="1800"/>
              <a:buNone/>
            </a:pPr>
            <a:endParaRPr sz="1800"/>
          </a:p>
          <a:p>
            <a:pPr marL="0" lvl="0" indent="0" algn="l" rtl="0">
              <a:lnSpc>
                <a:spcPct val="90000"/>
              </a:lnSpc>
              <a:spcBef>
                <a:spcPts val="1000"/>
              </a:spcBef>
              <a:spcAft>
                <a:spcPts val="0"/>
              </a:spcAft>
              <a:buClr>
                <a:schemeClr val="dk1"/>
              </a:buClr>
              <a:buSzPts val="1800"/>
              <a:buNone/>
            </a:pPr>
            <a:r>
              <a:rPr lang="en-US" sz="1800"/>
              <a:t>Mr. V.VINOTH KUMAR, B.E., M.E.</a:t>
            </a:r>
            <a:endParaRPr/>
          </a:p>
          <a:p>
            <a:pPr marL="0" lvl="0" indent="0" algn="l" rtl="0">
              <a:lnSpc>
                <a:spcPct val="90000"/>
              </a:lnSpc>
              <a:spcBef>
                <a:spcPts val="1000"/>
              </a:spcBef>
              <a:spcAft>
                <a:spcPts val="0"/>
              </a:spcAft>
              <a:buClr>
                <a:schemeClr val="dk1"/>
              </a:buClr>
              <a:buSzPts val="1800"/>
              <a:buNone/>
            </a:pPr>
            <a:r>
              <a:rPr lang="en-US" sz="1800"/>
              <a:t>ASSISTANT PROFESSOR/CSE/MNMJEC</a:t>
            </a:r>
            <a:endParaRPr/>
          </a:p>
        </p:txBody>
      </p:sp>
      <p:sp>
        <p:nvSpPr>
          <p:cNvPr id="81" name="Google Shape;81;p1"/>
          <p:cNvSpPr txBox="1"/>
          <p:nvPr/>
        </p:nvSpPr>
        <p:spPr>
          <a:xfrm>
            <a:off x="6963508" y="4162528"/>
            <a:ext cx="4881162" cy="15696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sng" strike="noStrike" cap="none">
                <a:solidFill>
                  <a:schemeClr val="dk1"/>
                </a:solidFill>
                <a:latin typeface="Calibri"/>
                <a:ea typeface="Calibri"/>
                <a:cs typeface="Calibri"/>
                <a:sym typeface="Calibri"/>
              </a:rPr>
              <a:t>DONE BY: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SRIRAM KARTHICK K - 311619104073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VARUN KUMAR - 311619104079</a:t>
            </a:r>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IV year CSE/MNMJEC</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a:spLocks noGrp="1"/>
          </p:cNvSpPr>
          <p:nvPr>
            <p:ph type="title"/>
          </p:nvPr>
        </p:nvSpPr>
        <p:spPr>
          <a:xfrm>
            <a:off x="838200" y="599052"/>
            <a:ext cx="10515600" cy="770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6000"/>
              <a:t>Hardware Requirements</a:t>
            </a:r>
            <a:endParaRPr sz="6000"/>
          </a:p>
        </p:txBody>
      </p:sp>
      <p:sp>
        <p:nvSpPr>
          <p:cNvPr id="146" name="Google Shape;146;p24"/>
          <p:cNvSpPr txBox="1">
            <a:spLocks noGrp="1"/>
          </p:cNvSpPr>
          <p:nvPr>
            <p:ph type="body" idx="1"/>
          </p:nvPr>
        </p:nvSpPr>
        <p:spPr>
          <a:xfrm>
            <a:off x="838200" y="1850066"/>
            <a:ext cx="10515600" cy="2966485"/>
          </a:xfrm>
          <a:prstGeom prst="rect">
            <a:avLst/>
          </a:prstGeom>
          <a:noFill/>
          <a:ln>
            <a:noFill/>
          </a:ln>
        </p:spPr>
        <p:txBody>
          <a:bodyPr spcFirstLastPara="1" wrap="square" lIns="91425" tIns="45700" rIns="91425" bIns="45700" anchor="t" anchorCtr="0">
            <a:normAutofit/>
          </a:bodyPr>
          <a:lstStyle/>
          <a:p>
            <a:pPr marL="635000" lvl="0" indent="-457200" algn="just" rtl="0">
              <a:lnSpc>
                <a:spcPct val="90000"/>
              </a:lnSpc>
              <a:spcBef>
                <a:spcPts val="0"/>
              </a:spcBef>
              <a:spcAft>
                <a:spcPts val="0"/>
              </a:spcAft>
              <a:buSzPts val="2800"/>
              <a:buChar char="•"/>
            </a:pPr>
            <a:r>
              <a:rPr lang="en-US"/>
              <a:t>8GB RAM</a:t>
            </a:r>
            <a:endParaRPr/>
          </a:p>
          <a:p>
            <a:pPr marL="635000" lvl="0" indent="-457200" algn="just" rtl="0">
              <a:lnSpc>
                <a:spcPct val="90000"/>
              </a:lnSpc>
              <a:spcBef>
                <a:spcPts val="0"/>
              </a:spcBef>
              <a:spcAft>
                <a:spcPts val="0"/>
              </a:spcAft>
              <a:buSzPts val="2800"/>
              <a:buChar char="•"/>
            </a:pPr>
            <a:r>
              <a:rPr lang="en-US"/>
              <a:t>AMD 3600 processor or an equivalent Intel processor</a:t>
            </a:r>
            <a:endParaRPr/>
          </a:p>
          <a:p>
            <a:pPr marL="635000" lvl="0" indent="-457200" algn="just" rtl="0">
              <a:lnSpc>
                <a:spcPct val="90000"/>
              </a:lnSpc>
              <a:spcBef>
                <a:spcPts val="0"/>
              </a:spcBef>
              <a:spcAft>
                <a:spcPts val="0"/>
              </a:spcAft>
              <a:buSzPts val="2800"/>
              <a:buChar char="•"/>
            </a:pPr>
            <a:r>
              <a:rPr lang="en-US"/>
              <a:t>2GB storage capacity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a:spLocks noGrp="1"/>
          </p:cNvSpPr>
          <p:nvPr>
            <p:ph type="title"/>
          </p:nvPr>
        </p:nvSpPr>
        <p:spPr>
          <a:xfrm>
            <a:off x="838200" y="599052"/>
            <a:ext cx="10515600" cy="770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6000"/>
              <a:t>Software Requirements</a:t>
            </a:r>
            <a:endParaRPr sz="6000"/>
          </a:p>
        </p:txBody>
      </p:sp>
      <p:sp>
        <p:nvSpPr>
          <p:cNvPr id="152" name="Google Shape;152;p25"/>
          <p:cNvSpPr txBox="1">
            <a:spLocks noGrp="1"/>
          </p:cNvSpPr>
          <p:nvPr>
            <p:ph type="body" idx="1"/>
          </p:nvPr>
        </p:nvSpPr>
        <p:spPr>
          <a:xfrm>
            <a:off x="838200" y="1850066"/>
            <a:ext cx="10515600" cy="3317359"/>
          </a:xfrm>
          <a:prstGeom prst="rect">
            <a:avLst/>
          </a:prstGeom>
          <a:noFill/>
          <a:ln>
            <a:noFill/>
          </a:ln>
        </p:spPr>
        <p:txBody>
          <a:bodyPr spcFirstLastPara="1" wrap="square" lIns="91425" tIns="45700" rIns="91425" bIns="45700" anchor="t" anchorCtr="0">
            <a:normAutofit/>
          </a:bodyPr>
          <a:lstStyle/>
          <a:p>
            <a:pPr marL="635000" lvl="0" indent="-457200" algn="just" rtl="0">
              <a:lnSpc>
                <a:spcPct val="90000"/>
              </a:lnSpc>
              <a:spcBef>
                <a:spcPts val="0"/>
              </a:spcBef>
              <a:spcAft>
                <a:spcPts val="0"/>
              </a:spcAft>
              <a:buSzPts val="2800"/>
              <a:buChar char="•"/>
            </a:pPr>
            <a:r>
              <a:rPr lang="en-US"/>
              <a:t>Python</a:t>
            </a:r>
            <a:endParaRPr/>
          </a:p>
          <a:p>
            <a:pPr marL="635000" lvl="0" indent="-457200" algn="just" rtl="0">
              <a:lnSpc>
                <a:spcPct val="90000"/>
              </a:lnSpc>
              <a:spcBef>
                <a:spcPts val="0"/>
              </a:spcBef>
              <a:spcAft>
                <a:spcPts val="0"/>
              </a:spcAft>
              <a:buSzPts val="2800"/>
              <a:buChar char="•"/>
            </a:pPr>
            <a:r>
              <a:rPr lang="en-US"/>
              <a:t>Flask</a:t>
            </a:r>
            <a:endParaRPr/>
          </a:p>
          <a:p>
            <a:pPr marL="635000" lvl="0" indent="-457200" algn="just" rtl="0">
              <a:lnSpc>
                <a:spcPct val="90000"/>
              </a:lnSpc>
              <a:spcBef>
                <a:spcPts val="0"/>
              </a:spcBef>
              <a:spcAft>
                <a:spcPts val="0"/>
              </a:spcAft>
              <a:buSzPts val="2800"/>
              <a:buChar char="•"/>
            </a:pPr>
            <a:r>
              <a:rPr lang="en-US"/>
              <a:t>Jupyter notebook</a:t>
            </a:r>
            <a:endParaRPr/>
          </a:p>
          <a:p>
            <a:pPr marL="635000" lvl="0" indent="-457200" algn="just" rtl="0">
              <a:lnSpc>
                <a:spcPct val="90000"/>
              </a:lnSpc>
              <a:spcBef>
                <a:spcPts val="0"/>
              </a:spcBef>
              <a:spcAft>
                <a:spcPts val="0"/>
              </a:spcAft>
              <a:buSzPts val="2800"/>
              <a:buChar char="•"/>
            </a:pPr>
            <a:r>
              <a:rPr lang="en-US"/>
              <a:t>Visual Studio Code</a:t>
            </a:r>
            <a:endParaRPr/>
          </a:p>
          <a:p>
            <a:pPr marL="635000" lvl="0" indent="-457200" algn="just" rtl="0">
              <a:lnSpc>
                <a:spcPct val="90000"/>
              </a:lnSpc>
              <a:spcBef>
                <a:spcPts val="0"/>
              </a:spcBef>
              <a:spcAft>
                <a:spcPts val="0"/>
              </a:spcAft>
              <a:buSzPts val="2800"/>
              <a:buChar char="•"/>
            </a:pPr>
            <a:r>
              <a:rPr lang="en-US"/>
              <a:t>Nodejs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838200" y="503349"/>
            <a:ext cx="10515600" cy="770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6000"/>
              <a:t>Paper References</a:t>
            </a:r>
            <a:endParaRPr sz="6000"/>
          </a:p>
        </p:txBody>
      </p:sp>
      <p:sp>
        <p:nvSpPr>
          <p:cNvPr id="158" name="Google Shape;158;p8"/>
          <p:cNvSpPr txBox="1">
            <a:spLocks noGrp="1"/>
          </p:cNvSpPr>
          <p:nvPr>
            <p:ph type="body" idx="1"/>
          </p:nvPr>
        </p:nvSpPr>
        <p:spPr>
          <a:xfrm>
            <a:off x="838200" y="1509823"/>
            <a:ext cx="10515600" cy="4844828"/>
          </a:xfrm>
          <a:prstGeom prst="rect">
            <a:avLst/>
          </a:prstGeom>
          <a:noFill/>
          <a:ln>
            <a:noFill/>
          </a:ln>
        </p:spPr>
        <p:txBody>
          <a:bodyPr spcFirstLastPara="1" wrap="square" lIns="91425" tIns="45700" rIns="91425" bIns="45700" anchor="t" anchorCtr="0">
            <a:normAutofit/>
          </a:bodyPr>
          <a:lstStyle/>
          <a:p>
            <a:pPr marL="571500" lvl="0" indent="-457200" algn="l" rtl="0">
              <a:lnSpc>
                <a:spcPct val="90000"/>
              </a:lnSpc>
              <a:spcBef>
                <a:spcPts val="1000"/>
              </a:spcBef>
              <a:spcAft>
                <a:spcPts val="0"/>
              </a:spcAft>
              <a:buSzPts val="1800"/>
              <a:buFont typeface="Arial"/>
              <a:buAutoNum type="arabicPeriod"/>
            </a:pPr>
            <a:r>
              <a:rPr lang="en-US" sz="2200" b="0" i="0" u="none" strike="noStrike" dirty="0">
                <a:latin typeface="Calibri"/>
                <a:ea typeface="Calibri"/>
                <a:cs typeface="Calibri"/>
                <a:sym typeface="Calibri"/>
              </a:rPr>
              <a:t>D. V. </a:t>
            </a:r>
            <a:r>
              <a:rPr lang="en-US" sz="2200" b="0" i="0" u="none" strike="noStrike" dirty="0" err="1">
                <a:latin typeface="Calibri"/>
                <a:ea typeface="Calibri"/>
                <a:cs typeface="Calibri"/>
                <a:sym typeface="Calibri"/>
              </a:rPr>
              <a:t>Kapare</a:t>
            </a:r>
            <a:r>
              <a:rPr lang="en-US" sz="2200" b="0" i="0" u="none" strike="noStrike" dirty="0">
                <a:latin typeface="Calibri"/>
                <a:ea typeface="Calibri"/>
                <a:cs typeface="Calibri"/>
                <a:sym typeface="Calibri"/>
              </a:rPr>
              <a:t>, S. </a:t>
            </a:r>
            <a:r>
              <a:rPr lang="en-US" sz="2200" b="0" i="0" u="none" strike="noStrike" dirty="0" err="1">
                <a:latin typeface="Calibri"/>
                <a:ea typeface="Calibri"/>
                <a:cs typeface="Calibri"/>
                <a:sym typeface="Calibri"/>
              </a:rPr>
              <a:t>Lokhande</a:t>
            </a:r>
            <a:r>
              <a:rPr lang="en-US" sz="2200" b="0" i="0" u="none" strike="noStrike" dirty="0">
                <a:latin typeface="Calibri"/>
                <a:ea typeface="Calibri"/>
                <a:cs typeface="Calibri"/>
                <a:sym typeface="Calibri"/>
              </a:rPr>
              <a:t>, and S. Kale, “Automatic Cash </a:t>
            </a:r>
            <a:r>
              <a:rPr lang="en-US" sz="2200" b="0" i="0" u="none" strike="noStrike" dirty="0" err="1">
                <a:latin typeface="Calibri"/>
                <a:ea typeface="Calibri"/>
                <a:cs typeface="Calibri"/>
                <a:sym typeface="Calibri"/>
              </a:rPr>
              <a:t>Deposite</a:t>
            </a:r>
            <a:r>
              <a:rPr lang="en-US" sz="2200" b="0" i="0" u="none" strike="noStrike" dirty="0">
                <a:latin typeface="Calibri"/>
                <a:ea typeface="Calibri"/>
                <a:cs typeface="Calibri"/>
                <a:sym typeface="Calibri"/>
              </a:rPr>
              <a:t> Machine With Currency Detection Using Fluorescent And UV Light,” vol. 3, pp. 309–311, 2020. </a:t>
            </a:r>
            <a:r>
              <a:rPr lang="en-US" sz="2000" dirty="0">
                <a:latin typeface="Calibri"/>
                <a:ea typeface="Calibri"/>
                <a:cs typeface="Calibri"/>
                <a:sym typeface="Calibri"/>
              </a:rPr>
              <a:t> </a:t>
            </a:r>
            <a:endParaRPr sz="2000" dirty="0"/>
          </a:p>
          <a:p>
            <a:pPr marL="558800" lvl="0" indent="-457200" algn="l" rtl="0">
              <a:lnSpc>
                <a:spcPct val="90000"/>
              </a:lnSpc>
              <a:spcBef>
                <a:spcPts val="0"/>
              </a:spcBef>
              <a:spcAft>
                <a:spcPts val="0"/>
              </a:spcAft>
              <a:buSzPts val="2000"/>
              <a:buFont typeface="Arial"/>
              <a:buAutoNum type="arabicPeriod"/>
            </a:pPr>
            <a:r>
              <a:rPr lang="en-US" sz="2200" dirty="0"/>
              <a:t>P. P. Binod Prasad Yadav, C. S. Patil, R. R. </a:t>
            </a:r>
            <a:r>
              <a:rPr lang="en-US" sz="2200" dirty="0" err="1"/>
              <a:t>Karhe</a:t>
            </a:r>
            <a:r>
              <a:rPr lang="en-US" sz="2200" dirty="0"/>
              <a:t>, “An automatic recognition of fake Indian paper currency note using MATLAB,” Certif. Int. J. Eng. Sci. </a:t>
            </a:r>
            <a:r>
              <a:rPr lang="en-US" sz="2200" dirty="0" err="1"/>
              <a:t>Innov</a:t>
            </a:r>
            <a:r>
              <a:rPr lang="en-US" sz="2200" dirty="0"/>
              <a:t>. Technol., vol. 9001, no. 4, pp. 2319–5967, 2020, [Online]. Available: http://www.ijesit.com/Volume 3/Issue 4/IJESIT201404_77.pdf. </a:t>
            </a:r>
            <a:r>
              <a:rPr lang="en-US" sz="2000" dirty="0"/>
              <a:t> </a:t>
            </a:r>
            <a:endParaRPr dirty="0"/>
          </a:p>
          <a:p>
            <a:pPr marL="558800" lvl="0" indent="-457200" algn="l" rtl="0">
              <a:lnSpc>
                <a:spcPct val="90000"/>
              </a:lnSpc>
              <a:spcBef>
                <a:spcPts val="0"/>
              </a:spcBef>
              <a:spcAft>
                <a:spcPts val="0"/>
              </a:spcAft>
              <a:buSzPts val="2000"/>
              <a:buFont typeface="Arial"/>
              <a:buAutoNum type="arabicPeriod"/>
            </a:pPr>
            <a:r>
              <a:rPr lang="en-US" sz="2200" dirty="0"/>
              <a:t>S. Arya and M. Sasikumar, “Fake Currency Detection,” 2019 Int. Conf. Recent Adv. </a:t>
            </a:r>
            <a:r>
              <a:rPr lang="en-US" sz="2200" dirty="0" err="1"/>
              <a:t>EnergyEfficient</a:t>
            </a:r>
            <a:r>
              <a:rPr lang="en-US" sz="2200" dirty="0"/>
              <a:t> </a:t>
            </a:r>
            <a:r>
              <a:rPr lang="en-US" sz="2200" dirty="0" err="1"/>
              <a:t>Comput.Commun</a:t>
            </a:r>
            <a:r>
              <a:rPr lang="en-US" sz="2200" dirty="0"/>
              <a:t>. ICRAECC 2019, pp.2019–2022, 2019, doi:10.1109/ICRAECC43874.2019.8994968. </a:t>
            </a:r>
            <a:endParaRPr dirty="0"/>
          </a:p>
          <a:p>
            <a:pPr marL="558800" lvl="0" indent="-457200" algn="l" rtl="0">
              <a:lnSpc>
                <a:spcPct val="90000"/>
              </a:lnSpc>
              <a:spcBef>
                <a:spcPts val="0"/>
              </a:spcBef>
              <a:spcAft>
                <a:spcPts val="0"/>
              </a:spcAft>
              <a:buSzPts val="2000"/>
              <a:buFont typeface="Arial"/>
              <a:buAutoNum type="arabicPeriod"/>
            </a:pPr>
            <a:r>
              <a:rPr lang="en-US" sz="2200" dirty="0"/>
              <a:t>A. Ghimire, S. Thapa, A. K. Jha, S. Adhikari, and A. Kumar, “Accelerating business growth with bigdata and artificial intelligence,” Proc. 4th Int. </a:t>
            </a:r>
            <a:r>
              <a:rPr lang="en-US" sz="2200" dirty="0" err="1"/>
              <a:t>Conf.IoT</a:t>
            </a:r>
            <a:r>
              <a:rPr lang="en-US" sz="2200" dirty="0"/>
              <a:t> Soc. Mobile, Anal. Cloud, ISMAC 2020, pp.441–448, 2020,doi:10.1109/ISMAC49090.2020.9243318. </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p:nvPr/>
        </p:nvSpPr>
        <p:spPr>
          <a:xfrm>
            <a:off x="1959935" y="2705725"/>
            <a:ext cx="8272130" cy="14465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800" b="0" i="0" u="none" strike="noStrike" cap="none">
                <a:solidFill>
                  <a:srgbClr val="000000"/>
                </a:solidFill>
                <a:latin typeface="Calibri"/>
                <a:ea typeface="Calibri"/>
                <a:cs typeface="Calibri"/>
                <a:sym typeface="Calibri"/>
              </a:rPr>
              <a:t>THANK YOU</a:t>
            </a:r>
            <a:endParaRPr sz="8800" b="0" i="0" u="none" strike="noStrike" cap="non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838200" y="365126"/>
            <a:ext cx="10515600" cy="101149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Calibri"/>
              <a:buNone/>
            </a:pPr>
            <a:r>
              <a:rPr lang="en-US" sz="6000"/>
              <a:t>Abstract</a:t>
            </a:r>
            <a:endParaRPr sz="6000"/>
          </a:p>
        </p:txBody>
      </p:sp>
      <p:sp>
        <p:nvSpPr>
          <p:cNvPr id="87" name="Google Shape;87;p2"/>
          <p:cNvSpPr txBox="1">
            <a:spLocks noGrp="1"/>
          </p:cNvSpPr>
          <p:nvPr>
            <p:ph type="body" idx="1"/>
          </p:nvPr>
        </p:nvSpPr>
        <p:spPr>
          <a:xfrm>
            <a:off x="838200" y="1547446"/>
            <a:ext cx="10515600" cy="4629517"/>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2720"/>
              <a:buChar char="•"/>
            </a:pPr>
            <a:r>
              <a:rPr lang="en-US" sz="2000"/>
              <a:t>The one important asset of our country is Bank currency and to create discrepancies of money miscreants introduce the fake notes which resembles to original note in the financial market. During demonetization time it is seen that so much of fake currency is floating in market.</a:t>
            </a:r>
            <a:endParaRPr/>
          </a:p>
          <a:p>
            <a:pPr marL="342900" lvl="0" indent="-170180" algn="l" rtl="0">
              <a:lnSpc>
                <a:spcPct val="100000"/>
              </a:lnSpc>
              <a:spcBef>
                <a:spcPts val="0"/>
              </a:spcBef>
              <a:spcAft>
                <a:spcPts val="0"/>
              </a:spcAft>
              <a:buSzPts val="2720"/>
              <a:buNone/>
            </a:pPr>
            <a:endParaRPr sz="2000"/>
          </a:p>
          <a:p>
            <a:pPr marL="342900" lvl="0" indent="-342900" algn="l" rtl="0">
              <a:lnSpc>
                <a:spcPct val="100000"/>
              </a:lnSpc>
              <a:spcBef>
                <a:spcPts val="0"/>
              </a:spcBef>
              <a:spcAft>
                <a:spcPts val="0"/>
              </a:spcAft>
              <a:buSzPts val="2720"/>
              <a:buChar char="•"/>
            </a:pPr>
            <a:r>
              <a:rPr lang="en-US" sz="2000"/>
              <a:t>In general by a human being it is very difficult to identify forged note from the genuine not instead of various parameters designed for identification as many features of forged note are similar to original one.</a:t>
            </a:r>
            <a:endParaRPr/>
          </a:p>
          <a:p>
            <a:pPr marL="342900" lvl="0" indent="-170180" algn="l" rtl="0">
              <a:lnSpc>
                <a:spcPct val="100000"/>
              </a:lnSpc>
              <a:spcBef>
                <a:spcPts val="0"/>
              </a:spcBef>
              <a:spcAft>
                <a:spcPts val="0"/>
              </a:spcAft>
              <a:buSzPts val="2720"/>
              <a:buNone/>
            </a:pPr>
            <a:endParaRPr sz="2000"/>
          </a:p>
          <a:p>
            <a:pPr marL="342900" lvl="0" indent="-342900" algn="l" rtl="0">
              <a:lnSpc>
                <a:spcPct val="100000"/>
              </a:lnSpc>
              <a:spcBef>
                <a:spcPts val="0"/>
              </a:spcBef>
              <a:spcAft>
                <a:spcPts val="0"/>
              </a:spcAft>
              <a:buSzPts val="2720"/>
              <a:buChar char="•"/>
            </a:pPr>
            <a:r>
              <a:rPr lang="en-US" sz="2000"/>
              <a:t>To discriminate between fake bank currency and original note is a challenging task. So, there must be an automated system that will be available in banks or in ATM machines.</a:t>
            </a:r>
            <a:endParaRPr/>
          </a:p>
          <a:p>
            <a:pPr marL="342900" lvl="0" indent="-170180" algn="l" rtl="0">
              <a:lnSpc>
                <a:spcPct val="100000"/>
              </a:lnSpc>
              <a:spcBef>
                <a:spcPts val="0"/>
              </a:spcBef>
              <a:spcAft>
                <a:spcPts val="0"/>
              </a:spcAft>
              <a:buSzPts val="2720"/>
              <a:buNone/>
            </a:pPr>
            <a:endParaRPr sz="2000"/>
          </a:p>
          <a:p>
            <a:pPr marL="342900" lvl="0" indent="-342900" algn="l" rtl="0">
              <a:lnSpc>
                <a:spcPct val="100000"/>
              </a:lnSpc>
              <a:spcBef>
                <a:spcPts val="0"/>
              </a:spcBef>
              <a:spcAft>
                <a:spcPts val="0"/>
              </a:spcAft>
              <a:buSzPts val="2720"/>
              <a:buChar char="•"/>
            </a:pPr>
            <a:r>
              <a:rPr lang="en-US" sz="2000"/>
              <a:t>To design such an automated system there is need to design an efficient algorithm which is able to predict weather the banknote is genuine or forged bank currency as fake notes are designed with high precision.</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txBox="1">
            <a:spLocks noGrp="1"/>
          </p:cNvSpPr>
          <p:nvPr>
            <p:ph type="ctrTitle"/>
          </p:nvPr>
        </p:nvSpPr>
        <p:spPr>
          <a:xfrm>
            <a:off x="1524000" y="893135"/>
            <a:ext cx="9144000" cy="187740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Calibri"/>
              <a:buNone/>
            </a:pPr>
            <a:r>
              <a:rPr lang="en-US" sz="7000"/>
              <a:t>Base Paper Details</a:t>
            </a:r>
            <a:endParaRPr sz="7000"/>
          </a:p>
        </p:txBody>
      </p:sp>
      <p:sp>
        <p:nvSpPr>
          <p:cNvPr id="93" name="Google Shape;93;p3"/>
          <p:cNvSpPr txBox="1"/>
          <p:nvPr/>
        </p:nvSpPr>
        <p:spPr>
          <a:xfrm>
            <a:off x="2363972" y="2770543"/>
            <a:ext cx="8304028" cy="19389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rgbClr val="000000"/>
                </a:solidFill>
                <a:latin typeface="Times"/>
                <a:ea typeface="Times"/>
                <a:cs typeface="Times"/>
                <a:sym typeface="Times"/>
              </a:rPr>
              <a:t>Aman Bhatia, Vansh Kedia, Anshul Shroff, Mayand Kumar, Bickey Kumar Shah, Aryan ,</a:t>
            </a:r>
            <a:endParaRPr/>
          </a:p>
          <a:p>
            <a:pPr marL="0" marR="0" lvl="0" indent="0" algn="l" rtl="0">
              <a:lnSpc>
                <a:spcPct val="100000"/>
              </a:lnSpc>
              <a:spcBef>
                <a:spcPts val="0"/>
              </a:spcBef>
              <a:spcAft>
                <a:spcPts val="0"/>
              </a:spcAft>
              <a:buNone/>
            </a:pPr>
            <a:r>
              <a:rPr lang="en-US" sz="2400" b="0" i="0" u="none" strike="noStrike" cap="none">
                <a:solidFill>
                  <a:srgbClr val="000000"/>
                </a:solidFill>
                <a:latin typeface="Times"/>
                <a:ea typeface="Times"/>
                <a:cs typeface="Times"/>
                <a:sym typeface="Times"/>
              </a:rPr>
              <a:t>“</a:t>
            </a:r>
            <a:r>
              <a:rPr lang="en-US" sz="2400" b="0" i="0" u="none" strike="noStrike" cap="none">
                <a:solidFill>
                  <a:srgbClr val="000000"/>
                </a:solidFill>
                <a:latin typeface="Times New Roman"/>
                <a:ea typeface="Times New Roman"/>
                <a:cs typeface="Times New Roman"/>
                <a:sym typeface="Times New Roman"/>
              </a:rPr>
              <a:t>Fake Currency Detection with Machine Learning</a:t>
            </a:r>
            <a:endParaRPr/>
          </a:p>
          <a:p>
            <a:pPr marL="0" marR="0" lvl="0" indent="0" algn="l" rtl="0">
              <a:lnSpc>
                <a:spcPct val="100000"/>
              </a:lnSpc>
              <a:spcBef>
                <a:spcPts val="0"/>
              </a:spcBef>
              <a:spcAft>
                <a:spcPts val="0"/>
              </a:spcAft>
              <a:buNone/>
            </a:pPr>
            <a:r>
              <a:rPr lang="en-US" sz="2400" b="0" i="0" u="none" strike="noStrike" cap="none">
                <a:solidFill>
                  <a:srgbClr val="000000"/>
                </a:solidFill>
                <a:latin typeface="Times New Roman"/>
                <a:ea typeface="Times New Roman"/>
                <a:cs typeface="Times New Roman"/>
                <a:sym typeface="Times New Roman"/>
              </a:rPr>
              <a:t>Algorithm and Image Processing</a:t>
            </a:r>
            <a:r>
              <a:rPr lang="en-US" sz="2400" b="1" i="0" u="none" strike="noStrike" cap="none">
                <a:solidFill>
                  <a:srgbClr val="000000"/>
                </a:solidFill>
                <a:latin typeface="Times"/>
                <a:ea typeface="Times"/>
                <a:cs typeface="Times"/>
                <a:sym typeface="Times"/>
              </a:rPr>
              <a:t>”, </a:t>
            </a:r>
            <a:r>
              <a:rPr lang="en-US" sz="2400" b="0" i="0" u="none" strike="noStrike" cap="none">
                <a:solidFill>
                  <a:srgbClr val="000000"/>
                </a:solidFill>
                <a:latin typeface="Calibri"/>
                <a:ea typeface="Calibri"/>
                <a:cs typeface="Calibri"/>
                <a:sym typeface="Calibri"/>
              </a:rPr>
              <a:t>DOI:10.1109/ICICCS51141.2021.9432274</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1"/>
          <p:cNvSpPr txBox="1">
            <a:spLocks noGrp="1"/>
          </p:cNvSpPr>
          <p:nvPr>
            <p:ph type="title"/>
          </p:nvPr>
        </p:nvSpPr>
        <p:spPr>
          <a:xfrm>
            <a:off x="838200" y="471451"/>
            <a:ext cx="10515600" cy="88951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sz="5400"/>
              <a:t>Literature Review</a:t>
            </a:r>
            <a:endParaRPr sz="5400"/>
          </a:p>
        </p:txBody>
      </p:sp>
      <p:sp>
        <p:nvSpPr>
          <p:cNvPr id="99" name="Google Shape;99;p21"/>
          <p:cNvSpPr txBox="1">
            <a:spLocks noGrp="1"/>
          </p:cNvSpPr>
          <p:nvPr>
            <p:ph type="body" idx="1"/>
          </p:nvPr>
        </p:nvSpPr>
        <p:spPr>
          <a:xfrm>
            <a:off x="838200" y="1602450"/>
            <a:ext cx="10515600" cy="4915307"/>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sz="2400"/>
              <a:t>In [1], In the past studies the data collected for the fake note detection was with professional cameras but in those data, accuracy seen was to be fair and good due to simple machine learning algorithms. K nearest neighbor algorithms were used traditionally for the detection of fake notes. Systems were getting slower when the data size became large. After that system came across to classify the precision and recognition rate with some enhancement in Machine learning algorithms and deep learning concepts</a:t>
            </a:r>
            <a:endParaRPr/>
          </a:p>
          <a:p>
            <a:pPr marL="457200" lvl="0" indent="-342900" algn="l" rtl="0">
              <a:lnSpc>
                <a:spcPct val="90000"/>
              </a:lnSpc>
              <a:spcBef>
                <a:spcPts val="1000"/>
              </a:spcBef>
              <a:spcAft>
                <a:spcPts val="0"/>
              </a:spcAft>
              <a:buClr>
                <a:schemeClr val="dk1"/>
              </a:buClr>
              <a:buSzPts val="1800"/>
              <a:buChar char="•"/>
            </a:pPr>
            <a:r>
              <a:rPr lang="en-US" sz="2400"/>
              <a:t>In [2], Due to high and large data sets, data sets were getting distorted, and the precision was not effective a lot though it was 98%. All of these detections were carried out earlier only with open cv and python but time and again with modern deep learning techniques data were collected with the count of 100 images per denomination and then measured.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2"/>
          <p:cNvSpPr txBox="1">
            <a:spLocks noGrp="1"/>
          </p:cNvSpPr>
          <p:nvPr>
            <p:ph type="body" idx="1"/>
          </p:nvPr>
        </p:nvSpPr>
        <p:spPr>
          <a:xfrm>
            <a:off x="838200" y="866553"/>
            <a:ext cx="10515600" cy="4970721"/>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sz="2400"/>
              <a:t>In [3], In 2021 the fake note is being detected with the algorithms of efficient Machine learning, Deep convolutional neural network, and followed by image processing. It has shown the efficiency to be maximum in today's days.</a:t>
            </a:r>
            <a:endParaRPr/>
          </a:p>
          <a:p>
            <a:pPr marL="457200" lvl="0" indent="-342900" algn="l" rtl="0">
              <a:lnSpc>
                <a:spcPct val="90000"/>
              </a:lnSpc>
              <a:spcBef>
                <a:spcPts val="1000"/>
              </a:spcBef>
              <a:spcAft>
                <a:spcPts val="0"/>
              </a:spcAft>
              <a:buClr>
                <a:schemeClr val="dk1"/>
              </a:buClr>
              <a:buSzPts val="1800"/>
              <a:buChar char="•"/>
            </a:pPr>
            <a:r>
              <a:rPr lang="en-US" sz="2400"/>
              <a:t>In [4], Accuracy of training and testing sets were measured. This brings the chain type efficiency that elongates to a larger value in comparison to other techniques. Concept of the transfer learning was used in the system. The noise was also captured, and this was another problem due to which much more advancement was required. After that, a Convolutional neural network came into the measurement for the error elimination. Loss trends were generally analyzed concerning training loss (TL) and validation loss (VL). Accuracy trends were generally analyzed by training accuracy (TA).</a:t>
            </a:r>
            <a:endParaRPr/>
          </a:p>
          <a:p>
            <a:pPr marL="457200" lvl="0" indent="-228600" algn="l" rtl="0">
              <a:lnSpc>
                <a:spcPct val="90000"/>
              </a:lnSpc>
              <a:spcBef>
                <a:spcPts val="1000"/>
              </a:spcBef>
              <a:spcAft>
                <a:spcPts val="0"/>
              </a:spcAft>
              <a:buClr>
                <a:schemeClr val="dk1"/>
              </a:buClr>
              <a:buSzPts val="1800"/>
              <a:buNone/>
            </a:pP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a:spLocks noGrp="1"/>
          </p:cNvSpPr>
          <p:nvPr>
            <p:ph type="title"/>
          </p:nvPr>
        </p:nvSpPr>
        <p:spPr>
          <a:xfrm>
            <a:off x="838200" y="567145"/>
            <a:ext cx="10515600" cy="770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6000"/>
              <a:t>Existing System</a:t>
            </a:r>
            <a:endParaRPr sz="6000"/>
          </a:p>
        </p:txBody>
      </p:sp>
      <p:sp>
        <p:nvSpPr>
          <p:cNvPr id="110" name="Google Shape;110;p4"/>
          <p:cNvSpPr txBox="1">
            <a:spLocks noGrp="1"/>
          </p:cNvSpPr>
          <p:nvPr>
            <p:ph type="body" idx="1"/>
          </p:nvPr>
        </p:nvSpPr>
        <p:spPr>
          <a:xfrm>
            <a:off x="838200" y="1711842"/>
            <a:ext cx="10515600" cy="4465121"/>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a:t>In the existing system, different traditional strategies and methods are available for fake currency identification based on the colors, width, and serial numbers mentioned. Processing these attributes by using digital technologies will give high false positive results leading to lower accuracy of the technology. In this system First, to classify the nationality to use certain predefined rules. Areas of significance, and then derive the denomination value. Using features such as scale, color, or script on a note, based on how distinctive the notes are in the same region.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txBox="1">
            <a:spLocks noGrp="1"/>
          </p:cNvSpPr>
          <p:nvPr>
            <p:ph type="title"/>
          </p:nvPr>
        </p:nvSpPr>
        <p:spPr>
          <a:xfrm>
            <a:off x="838200" y="567153"/>
            <a:ext cx="10515600" cy="770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6000"/>
              <a:t>Proposed System</a:t>
            </a:r>
            <a:endParaRPr sz="6000"/>
          </a:p>
        </p:txBody>
      </p:sp>
      <p:sp>
        <p:nvSpPr>
          <p:cNvPr id="116" name="Google Shape;116;p5"/>
          <p:cNvSpPr txBox="1">
            <a:spLocks noGrp="1"/>
          </p:cNvSpPr>
          <p:nvPr>
            <p:ph type="body" idx="1"/>
          </p:nvPr>
        </p:nvSpPr>
        <p:spPr>
          <a:xfrm>
            <a:off x="838200" y="1796901"/>
            <a:ext cx="10515600" cy="4380061"/>
          </a:xfrm>
          <a:prstGeom prst="rect">
            <a:avLst/>
          </a:prstGeom>
          <a:noFill/>
          <a:ln>
            <a:noFill/>
          </a:ln>
        </p:spPr>
        <p:txBody>
          <a:bodyPr spcFirstLastPara="1" wrap="square" lIns="91425" tIns="45700" rIns="91425" bIns="45700" anchor="t" anchorCtr="0">
            <a:normAutofit/>
          </a:bodyPr>
          <a:lstStyle/>
          <a:p>
            <a:pPr marL="228600" lvl="0" indent="-50800" algn="just" rtl="0">
              <a:lnSpc>
                <a:spcPct val="90000"/>
              </a:lnSpc>
              <a:spcBef>
                <a:spcPts val="0"/>
              </a:spcBef>
              <a:spcAft>
                <a:spcPts val="0"/>
              </a:spcAft>
              <a:buClr>
                <a:schemeClr val="dk1"/>
              </a:buClr>
              <a:buSzPts val="2800"/>
              <a:buNone/>
            </a:pPr>
            <a:r>
              <a:rPr lang="en-US"/>
              <a:t>Our proposed solution/system is to use  K-Nearest Neighbours followed by image processing. KNN has a high accuracy for data sets making it desirable to be used for the computer vision task. Data </a:t>
            </a:r>
            <a:endParaRPr/>
          </a:p>
          <a:p>
            <a:pPr marL="228600" lvl="0" indent="-50800" algn="just" rtl="0">
              <a:lnSpc>
                <a:spcPct val="90000"/>
              </a:lnSpc>
              <a:spcBef>
                <a:spcPts val="0"/>
              </a:spcBef>
              <a:spcAft>
                <a:spcPts val="0"/>
              </a:spcAft>
              <a:buClr>
                <a:schemeClr val="dk1"/>
              </a:buClr>
              <a:buSzPts val="2800"/>
              <a:buNone/>
            </a:pPr>
            <a:r>
              <a:rPr lang="en-US"/>
              <a:t>processing and data Extraction is performed by implementing machine learning algorithms and image processing to acquire the final result and accuracy. K- Nearest Neighbor by considering three </a:t>
            </a:r>
            <a:endParaRPr/>
          </a:p>
          <a:p>
            <a:pPr marL="228600" lvl="0" indent="-50800" algn="just" rtl="0">
              <a:lnSpc>
                <a:spcPct val="90000"/>
              </a:lnSpc>
              <a:spcBef>
                <a:spcPts val="0"/>
              </a:spcBef>
              <a:spcAft>
                <a:spcPts val="0"/>
              </a:spcAft>
              <a:buClr>
                <a:schemeClr val="dk1"/>
              </a:buClr>
              <a:buSzPts val="2800"/>
              <a:buNone/>
            </a:pPr>
            <a:r>
              <a:rPr lang="en-US"/>
              <a:t>train test ratio 80:20, 70:30 and 60:40 and measured their </a:t>
            </a:r>
            <a:endParaRPr/>
          </a:p>
          <a:p>
            <a:pPr marL="228600" lvl="0" indent="-50800" algn="just" rtl="0">
              <a:lnSpc>
                <a:spcPct val="90000"/>
              </a:lnSpc>
              <a:spcBef>
                <a:spcPts val="0"/>
              </a:spcBef>
              <a:spcAft>
                <a:spcPts val="0"/>
              </a:spcAft>
              <a:buClr>
                <a:schemeClr val="dk1"/>
              </a:buClr>
              <a:buSzPts val="2800"/>
              <a:buNone/>
            </a:pPr>
            <a:r>
              <a:rPr lang="en-US"/>
              <a:t>performance on the basis various quantitative analysis parameter </a:t>
            </a:r>
            <a:endParaRPr/>
          </a:p>
          <a:p>
            <a:pPr marL="228600" lvl="0" indent="-50800" algn="just" rtl="0">
              <a:lnSpc>
                <a:spcPct val="90000"/>
              </a:lnSpc>
              <a:spcBef>
                <a:spcPts val="0"/>
              </a:spcBef>
              <a:spcAft>
                <a:spcPts val="0"/>
              </a:spcAft>
              <a:buClr>
                <a:schemeClr val="dk1"/>
              </a:buClr>
              <a:buSzPts val="2800"/>
              <a:buNone/>
            </a:pPr>
            <a:r>
              <a:rPr lang="en-US"/>
              <a:t>like Precision, Accuracy, Recall, MCC, F1-Score and others. And some of Supervised Machine Learning (SML) algorithm are giving nearly 98% accuracy for particular train test ratio.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6"/>
          <p:cNvSpPr txBox="1">
            <a:spLocks noGrp="1"/>
          </p:cNvSpPr>
          <p:nvPr>
            <p:ph type="ctrTitle"/>
          </p:nvPr>
        </p:nvSpPr>
        <p:spPr>
          <a:xfrm>
            <a:off x="1545266" y="516311"/>
            <a:ext cx="9144000" cy="876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sz="5400"/>
              <a:t>System Architecture</a:t>
            </a:r>
            <a:endParaRPr sz="5400"/>
          </a:p>
        </p:txBody>
      </p:sp>
      <p:sp>
        <p:nvSpPr>
          <p:cNvPr id="122" name="Google Shape;122;p6"/>
          <p:cNvSpPr/>
          <p:nvPr/>
        </p:nvSpPr>
        <p:spPr>
          <a:xfrm>
            <a:off x="2418194" y="1935163"/>
            <a:ext cx="355348" cy="362191"/>
          </a:xfrm>
          <a:prstGeom prst="flowChartMagneticDisk">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txBox="1"/>
          <p:nvPr/>
        </p:nvSpPr>
        <p:spPr>
          <a:xfrm>
            <a:off x="2226714" y="2202078"/>
            <a:ext cx="7383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000"/>
              <a:t>Data Set</a:t>
            </a:r>
            <a:endParaRPr sz="1000"/>
          </a:p>
          <a:p>
            <a:pPr marL="0" lvl="0" indent="0" algn="ctr" rtl="0">
              <a:spcBef>
                <a:spcPts val="0"/>
              </a:spcBef>
              <a:spcAft>
                <a:spcPts val="0"/>
              </a:spcAft>
              <a:buNone/>
            </a:pPr>
            <a:endParaRPr sz="1000"/>
          </a:p>
        </p:txBody>
      </p:sp>
      <p:sp>
        <p:nvSpPr>
          <p:cNvPr id="124" name="Google Shape;124;p6"/>
          <p:cNvSpPr/>
          <p:nvPr/>
        </p:nvSpPr>
        <p:spPr>
          <a:xfrm>
            <a:off x="2486385" y="2514538"/>
            <a:ext cx="219000" cy="231900"/>
          </a:xfrm>
          <a:prstGeom prst="down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a:off x="2117262" y="2746462"/>
            <a:ext cx="1020600" cy="439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Dataset Pre processing</a:t>
            </a:r>
            <a:endParaRPr sz="1000"/>
          </a:p>
          <a:p>
            <a:pPr marL="0" lvl="0" indent="0" algn="ctr" rtl="0">
              <a:spcBef>
                <a:spcPts val="0"/>
              </a:spcBef>
              <a:spcAft>
                <a:spcPts val="0"/>
              </a:spcAft>
              <a:buNone/>
            </a:pPr>
            <a:endParaRPr sz="1000"/>
          </a:p>
        </p:txBody>
      </p:sp>
      <p:sp>
        <p:nvSpPr>
          <p:cNvPr id="126" name="Google Shape;126;p6"/>
          <p:cNvSpPr/>
          <p:nvPr/>
        </p:nvSpPr>
        <p:spPr>
          <a:xfrm>
            <a:off x="3106162" y="2915480"/>
            <a:ext cx="415500" cy="1782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a:off x="3512231" y="2202079"/>
            <a:ext cx="2340000" cy="15282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txBox="1"/>
          <p:nvPr/>
        </p:nvSpPr>
        <p:spPr>
          <a:xfrm>
            <a:off x="4238194" y="2202077"/>
            <a:ext cx="9876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000"/>
              <a:t>Model Building</a:t>
            </a:r>
            <a:endParaRPr sz="1000"/>
          </a:p>
        </p:txBody>
      </p:sp>
      <p:sp>
        <p:nvSpPr>
          <p:cNvPr id="129" name="Google Shape;129;p6"/>
          <p:cNvSpPr/>
          <p:nvPr/>
        </p:nvSpPr>
        <p:spPr>
          <a:xfrm>
            <a:off x="4358512" y="2694663"/>
            <a:ext cx="867300" cy="6198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K-Nearest-Neighbour</a:t>
            </a:r>
            <a:endParaRPr sz="1000"/>
          </a:p>
          <a:p>
            <a:pPr marL="0" lvl="0" indent="0" algn="ctr" rtl="0">
              <a:spcBef>
                <a:spcPts val="0"/>
              </a:spcBef>
              <a:spcAft>
                <a:spcPts val="0"/>
              </a:spcAft>
              <a:buNone/>
            </a:pPr>
            <a:r>
              <a:rPr lang="en-US" sz="1000"/>
              <a:t>(KNN)</a:t>
            </a:r>
            <a:endParaRPr sz="1000"/>
          </a:p>
        </p:txBody>
      </p:sp>
      <p:sp>
        <p:nvSpPr>
          <p:cNvPr id="130" name="Google Shape;130;p6"/>
          <p:cNvSpPr/>
          <p:nvPr/>
        </p:nvSpPr>
        <p:spPr>
          <a:xfrm>
            <a:off x="6226588" y="2393238"/>
            <a:ext cx="1316400" cy="1595400"/>
          </a:xfrm>
          <a:prstGeom prst="downArrowCallout">
            <a:avLst>
              <a:gd name="adj1" fmla="val 22234"/>
              <a:gd name="adj2" fmla="val 25000"/>
              <a:gd name="adj3" fmla="val 25000"/>
              <a:gd name="adj4" fmla="val 6497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Integrate the model with framework</a:t>
            </a:r>
            <a:endParaRPr/>
          </a:p>
        </p:txBody>
      </p:sp>
      <p:sp>
        <p:nvSpPr>
          <p:cNvPr id="131" name="Google Shape;131;p6"/>
          <p:cNvSpPr/>
          <p:nvPr/>
        </p:nvSpPr>
        <p:spPr>
          <a:xfrm>
            <a:off x="7917338" y="2297338"/>
            <a:ext cx="2189100" cy="13377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Front end</a:t>
            </a:r>
            <a:endParaRPr/>
          </a:p>
        </p:txBody>
      </p:sp>
      <p:sp>
        <p:nvSpPr>
          <p:cNvPr id="132" name="Google Shape;132;p6"/>
          <p:cNvSpPr/>
          <p:nvPr/>
        </p:nvSpPr>
        <p:spPr>
          <a:xfrm>
            <a:off x="6059813" y="3988638"/>
            <a:ext cx="1695300" cy="1065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Deploy</a:t>
            </a:r>
            <a:endParaRPr/>
          </a:p>
        </p:txBody>
      </p:sp>
      <p:sp>
        <p:nvSpPr>
          <p:cNvPr id="133" name="Google Shape;133;p6"/>
          <p:cNvSpPr/>
          <p:nvPr/>
        </p:nvSpPr>
        <p:spPr>
          <a:xfrm>
            <a:off x="5831238" y="2899278"/>
            <a:ext cx="415500" cy="2106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flipH="1">
            <a:off x="7543012" y="2899263"/>
            <a:ext cx="415500" cy="2106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838200" y="450189"/>
            <a:ext cx="10515600" cy="100647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sz="5400"/>
              <a:t>Modules</a:t>
            </a:r>
            <a:endParaRPr sz="5400"/>
          </a:p>
        </p:txBody>
      </p:sp>
      <p:graphicFrame>
        <p:nvGraphicFramePr>
          <p:cNvPr id="140" name="Google Shape;140;p23"/>
          <p:cNvGraphicFramePr/>
          <p:nvPr>
            <p:extLst>
              <p:ext uri="{D42A27DB-BD31-4B8C-83A1-F6EECF244321}">
                <p14:modId xmlns:p14="http://schemas.microsoft.com/office/powerpoint/2010/main" val="3584928149"/>
              </p:ext>
            </p:extLst>
          </p:nvPr>
        </p:nvGraphicFramePr>
        <p:xfrm>
          <a:off x="1020721" y="1731275"/>
          <a:ext cx="10237400" cy="4326560"/>
        </p:xfrm>
        <a:graphic>
          <a:graphicData uri="http://schemas.openxmlformats.org/drawingml/2006/table">
            <a:tbl>
              <a:tblPr firstRow="1" bandRow="1">
                <a:noFill/>
                <a:tableStyleId>{EA9BCF8D-272E-4931-B967-7B2771C823BC}</a:tableStyleId>
              </a:tblPr>
              <a:tblGrid>
                <a:gridCol w="1968900">
                  <a:extLst>
                    <a:ext uri="{9D8B030D-6E8A-4147-A177-3AD203B41FA5}">
                      <a16:colId xmlns:a16="http://schemas.microsoft.com/office/drawing/2014/main" val="20000"/>
                    </a:ext>
                  </a:extLst>
                </a:gridCol>
                <a:gridCol w="3149800">
                  <a:extLst>
                    <a:ext uri="{9D8B030D-6E8A-4147-A177-3AD203B41FA5}">
                      <a16:colId xmlns:a16="http://schemas.microsoft.com/office/drawing/2014/main" val="20001"/>
                    </a:ext>
                  </a:extLst>
                </a:gridCol>
                <a:gridCol w="2559350">
                  <a:extLst>
                    <a:ext uri="{9D8B030D-6E8A-4147-A177-3AD203B41FA5}">
                      <a16:colId xmlns:a16="http://schemas.microsoft.com/office/drawing/2014/main" val="20002"/>
                    </a:ext>
                  </a:extLst>
                </a:gridCol>
                <a:gridCol w="2559350">
                  <a:extLst>
                    <a:ext uri="{9D8B030D-6E8A-4147-A177-3AD203B41FA5}">
                      <a16:colId xmlns:a16="http://schemas.microsoft.com/office/drawing/2014/main" val="20003"/>
                    </a:ext>
                  </a:extLst>
                </a:gridCol>
              </a:tblGrid>
              <a:tr h="384600">
                <a:tc>
                  <a:txBody>
                    <a:bodyPr/>
                    <a:lstStyle/>
                    <a:p>
                      <a:pPr marL="0" marR="0" lvl="0" indent="0" algn="ctr" rtl="0">
                        <a:lnSpc>
                          <a:spcPct val="100000"/>
                        </a:lnSpc>
                        <a:spcBef>
                          <a:spcPts val="0"/>
                        </a:spcBef>
                        <a:spcAft>
                          <a:spcPts val="0"/>
                        </a:spcAft>
                        <a:buNone/>
                      </a:pPr>
                      <a:r>
                        <a:rPr lang="en-US" sz="1800" b="1" u="none" strike="noStrike" cap="none">
                          <a:solidFill>
                            <a:schemeClr val="dk1"/>
                          </a:solidFill>
                        </a:rPr>
                        <a:t>Sprint</a:t>
                      </a:r>
                      <a:endParaRPr sz="1800" b="1" u="none" strike="noStrike" cap="none">
                        <a:solidFill>
                          <a:schemeClr val="dk1"/>
                        </a:solidFill>
                      </a:endParaRPr>
                    </a:p>
                  </a:txBody>
                  <a:tcPr marL="91450" marR="91450" marT="45725" marB="45725">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Functional Requirement</a:t>
                      </a:r>
                      <a:endParaRPr sz="1800" u="none" strike="noStrike" cap="none">
                        <a:solidFill>
                          <a:schemeClr val="dk1"/>
                        </a:solidFill>
                      </a:endParaRPr>
                    </a:p>
                  </a:txBody>
                  <a:tcPr marL="91450" marR="91450" marT="45725" marB="45725">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Task</a:t>
                      </a:r>
                      <a:endParaRPr sz="1800" u="none" strike="noStrike" cap="none">
                        <a:solidFill>
                          <a:schemeClr val="dk1"/>
                        </a:solidFill>
                      </a:endParaRPr>
                    </a:p>
                  </a:txBody>
                  <a:tcPr marL="91450" marR="91450" marT="45725" marB="45725">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Start Date</a:t>
                      </a:r>
                      <a:endParaRPr sz="1800" u="none" strike="noStrike" cap="none">
                        <a:solidFill>
                          <a:schemeClr val="dk1"/>
                        </a:solidFill>
                      </a:endParaRPr>
                    </a:p>
                  </a:txBody>
                  <a:tcPr marL="91450" marR="91450" marT="45725" marB="45725">
                    <a:solidFill>
                      <a:schemeClr val="accent5"/>
                    </a:solidFill>
                  </a:tcPr>
                </a:tc>
                <a:extLst>
                  <a:ext uri="{0D108BD9-81ED-4DB2-BD59-A6C34878D82A}">
                    <a16:rowId xmlns:a16="http://schemas.microsoft.com/office/drawing/2014/main" val="10000"/>
                  </a:ext>
                </a:extLst>
              </a:tr>
              <a:tr h="619725">
                <a:tc>
                  <a:txBody>
                    <a:bodyPr/>
                    <a:lstStyle/>
                    <a:p>
                      <a:pPr marL="0" marR="0" lvl="0" indent="0" algn="ctr" rtl="0">
                        <a:lnSpc>
                          <a:spcPct val="100000"/>
                        </a:lnSpc>
                        <a:spcBef>
                          <a:spcPts val="0"/>
                        </a:spcBef>
                        <a:spcAft>
                          <a:spcPts val="0"/>
                        </a:spcAft>
                        <a:buNone/>
                      </a:pPr>
                      <a:r>
                        <a:rPr lang="en-US" sz="1800" u="none" strike="noStrike" cap="none"/>
                        <a:t>Sprint 1</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dirty="0"/>
                        <a:t>Data collection(Currency Details)</a:t>
                      </a:r>
                      <a:endParaRPr sz="1800" u="none" strike="noStrike" cap="none" dirty="0"/>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dirty="0"/>
                        <a:t>Collecting raw images of currency note</a:t>
                      </a:r>
                      <a:endParaRPr sz="1800" u="none" strike="noStrike" cap="none" dirty="0"/>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t>17/02/2023</a:t>
                      </a:r>
                      <a:endParaRPr sz="1800" u="none" strike="noStrike" cap="none"/>
                    </a:p>
                  </a:txBody>
                  <a:tcPr marL="91450" marR="91450" marT="45725" marB="45725" anchor="ctr">
                    <a:solidFill>
                      <a:schemeClr val="accent5"/>
                    </a:solidFill>
                  </a:tcPr>
                </a:tc>
                <a:extLst>
                  <a:ext uri="{0D108BD9-81ED-4DB2-BD59-A6C34878D82A}">
                    <a16:rowId xmlns:a16="http://schemas.microsoft.com/office/drawing/2014/main" val="10001"/>
                  </a:ext>
                </a:extLst>
              </a:tr>
              <a:tr h="619725">
                <a:tc>
                  <a:txBody>
                    <a:bodyPr/>
                    <a:lstStyle/>
                    <a:p>
                      <a:pPr marL="0" marR="0" lvl="0" indent="0" algn="ctr" rtl="0">
                        <a:lnSpc>
                          <a:spcPct val="100000"/>
                        </a:lnSpc>
                        <a:spcBef>
                          <a:spcPts val="0"/>
                        </a:spcBef>
                        <a:spcAft>
                          <a:spcPts val="0"/>
                        </a:spcAft>
                        <a:buNone/>
                      </a:pPr>
                      <a:r>
                        <a:rPr lang="en-US" sz="1800" u="none" strike="noStrike" cap="none"/>
                        <a:t>Sprint 2</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a:t>Processing images</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dirty="0"/>
                        <a:t>Scaling the images for effective utilization</a:t>
                      </a:r>
                      <a:endParaRPr sz="1600" u="none" strike="noStrike" cap="none" dirty="0"/>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t>24/02/2023</a:t>
                      </a:r>
                      <a:endParaRPr sz="1800" u="none" strike="noStrike" cap="none"/>
                    </a:p>
                  </a:txBody>
                  <a:tcPr marL="91450" marR="91450" marT="45725" marB="45725" anchor="ctr">
                    <a:solidFill>
                      <a:schemeClr val="accent5"/>
                    </a:solidFill>
                  </a:tcPr>
                </a:tc>
                <a:extLst>
                  <a:ext uri="{0D108BD9-81ED-4DB2-BD59-A6C34878D82A}">
                    <a16:rowId xmlns:a16="http://schemas.microsoft.com/office/drawing/2014/main" val="10002"/>
                  </a:ext>
                </a:extLst>
              </a:tr>
              <a:tr h="619725">
                <a:tc>
                  <a:txBody>
                    <a:bodyPr/>
                    <a:lstStyle/>
                    <a:p>
                      <a:pPr marL="0" marR="0" lvl="0" indent="0" algn="ctr" rtl="0">
                        <a:lnSpc>
                          <a:spcPct val="100000"/>
                        </a:lnSpc>
                        <a:spcBef>
                          <a:spcPts val="0"/>
                        </a:spcBef>
                        <a:spcAft>
                          <a:spcPts val="0"/>
                        </a:spcAft>
                        <a:buNone/>
                      </a:pPr>
                      <a:r>
                        <a:rPr lang="en-US" sz="1800" u="none" strike="noStrike" cap="none"/>
                        <a:t>Sprint 3</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a:t>Model building</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dirty="0"/>
                        <a:t>Choosing the best model for better accuracy</a:t>
                      </a:r>
                      <a:endParaRPr sz="1600" u="none" strike="noStrike" cap="none" dirty="0"/>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t>03/03/2023</a:t>
                      </a:r>
                      <a:endParaRPr sz="1800" u="none" strike="noStrike" cap="none"/>
                    </a:p>
                  </a:txBody>
                  <a:tcPr marL="91450" marR="91450" marT="45725" marB="45725" anchor="ctr">
                    <a:solidFill>
                      <a:schemeClr val="accent5"/>
                    </a:solidFill>
                  </a:tcPr>
                </a:tc>
                <a:extLst>
                  <a:ext uri="{0D108BD9-81ED-4DB2-BD59-A6C34878D82A}">
                    <a16:rowId xmlns:a16="http://schemas.microsoft.com/office/drawing/2014/main" val="10003"/>
                  </a:ext>
                </a:extLst>
              </a:tr>
              <a:tr h="619725">
                <a:tc>
                  <a:txBody>
                    <a:bodyPr/>
                    <a:lstStyle/>
                    <a:p>
                      <a:pPr marL="0" marR="0" lvl="0" indent="0" algn="ctr" rtl="0">
                        <a:lnSpc>
                          <a:spcPct val="100000"/>
                        </a:lnSpc>
                        <a:spcBef>
                          <a:spcPts val="0"/>
                        </a:spcBef>
                        <a:spcAft>
                          <a:spcPts val="0"/>
                        </a:spcAft>
                        <a:buNone/>
                      </a:pPr>
                      <a:r>
                        <a:rPr lang="en-US" sz="1800" u="none" strike="noStrike" cap="none"/>
                        <a:t>Sprint 4</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a:t>Training &amp; Testing</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dirty="0"/>
                        <a:t>Model will be trained and tested numerous times</a:t>
                      </a:r>
                      <a:endParaRPr sz="1600" u="none" strike="noStrike" cap="none" dirty="0"/>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t>17/03/2023</a:t>
                      </a:r>
                      <a:endParaRPr sz="1800" u="none" strike="noStrike" cap="none"/>
                    </a:p>
                  </a:txBody>
                  <a:tcPr marL="91450" marR="91450" marT="45725" marB="45725" anchor="ctr">
                    <a:solidFill>
                      <a:schemeClr val="accent5"/>
                    </a:solidFill>
                  </a:tcPr>
                </a:tc>
                <a:extLst>
                  <a:ext uri="{0D108BD9-81ED-4DB2-BD59-A6C34878D82A}">
                    <a16:rowId xmlns:a16="http://schemas.microsoft.com/office/drawing/2014/main" val="10004"/>
                  </a:ext>
                </a:extLst>
              </a:tr>
              <a:tr h="619725">
                <a:tc>
                  <a:txBody>
                    <a:bodyPr/>
                    <a:lstStyle/>
                    <a:p>
                      <a:pPr marL="0" marR="0" lvl="0" indent="0" algn="ctr" rtl="0">
                        <a:lnSpc>
                          <a:spcPct val="100000"/>
                        </a:lnSpc>
                        <a:spcBef>
                          <a:spcPts val="0"/>
                        </a:spcBef>
                        <a:spcAft>
                          <a:spcPts val="0"/>
                        </a:spcAft>
                        <a:buNone/>
                      </a:pPr>
                      <a:r>
                        <a:rPr lang="en-US" sz="1800" u="none" strike="noStrike" cap="none"/>
                        <a:t>Sprint 5</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a:t>App building</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a:t>Integrating the model with the mobile application</a:t>
                      </a:r>
                      <a:endParaRPr sz="1600" u="none" strike="noStrike" cap="none"/>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t>24/03/2023</a:t>
                      </a:r>
                      <a:endParaRPr sz="1800" u="none" strike="noStrike" cap="none"/>
                    </a:p>
                  </a:txBody>
                  <a:tcPr marL="91450" marR="91450" marT="45725" marB="45725" anchor="ctr">
                    <a:solidFill>
                      <a:schemeClr val="accent5"/>
                    </a:solidFill>
                  </a:tcPr>
                </a:tc>
                <a:extLst>
                  <a:ext uri="{0D108BD9-81ED-4DB2-BD59-A6C34878D82A}">
                    <a16:rowId xmlns:a16="http://schemas.microsoft.com/office/drawing/2014/main" val="10005"/>
                  </a:ext>
                </a:extLst>
              </a:tr>
              <a:tr h="619725">
                <a:tc>
                  <a:txBody>
                    <a:bodyPr/>
                    <a:lstStyle/>
                    <a:p>
                      <a:pPr marL="0" marR="0" lvl="0" indent="0" algn="ctr" rtl="0">
                        <a:lnSpc>
                          <a:spcPct val="100000"/>
                        </a:lnSpc>
                        <a:spcBef>
                          <a:spcPts val="0"/>
                        </a:spcBef>
                        <a:spcAft>
                          <a:spcPts val="0"/>
                        </a:spcAft>
                        <a:buNone/>
                      </a:pPr>
                      <a:r>
                        <a:rPr lang="en-US" sz="1800" u="none" strike="noStrike" cap="none"/>
                        <a:t>Sprint 6</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a:t>Deploy the web app</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a:t>Making the model available to the users through a application</a:t>
                      </a:r>
                      <a:endParaRPr sz="1600" u="none" strike="noStrike" cap="none"/>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dirty="0"/>
                        <a:t>31/03/2023</a:t>
                      </a:r>
                      <a:endParaRPr sz="1800" u="none" strike="noStrike" cap="none" dirty="0"/>
                    </a:p>
                  </a:txBody>
                  <a:tcPr marL="91450" marR="91450" marT="45725" marB="45725" anchor="ctr">
                    <a:solidFill>
                      <a:schemeClr val="accent5"/>
                    </a:solidFill>
                  </a:tcPr>
                </a:tc>
                <a:extLst>
                  <a:ext uri="{0D108BD9-81ED-4DB2-BD59-A6C34878D82A}">
                    <a16:rowId xmlns:a16="http://schemas.microsoft.com/office/drawing/2014/main" val="10006"/>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1144</Words>
  <Application>Microsoft Office PowerPoint</Application>
  <PresentationFormat>Widescreen</PresentationFormat>
  <Paragraphs>89</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vt:lpstr>
      <vt:lpstr>Times New Roman</vt:lpstr>
      <vt:lpstr>Office Theme</vt:lpstr>
      <vt:lpstr>Fake Currency Identification (An Application to detect counterfeit currency)</vt:lpstr>
      <vt:lpstr>Abstract</vt:lpstr>
      <vt:lpstr>Base Paper Details</vt:lpstr>
      <vt:lpstr>Literature Review</vt:lpstr>
      <vt:lpstr>PowerPoint Presentation</vt:lpstr>
      <vt:lpstr>Existing System</vt:lpstr>
      <vt:lpstr>Proposed System</vt:lpstr>
      <vt:lpstr>System Architecture</vt:lpstr>
      <vt:lpstr>Modules</vt:lpstr>
      <vt:lpstr>Hardware Requirements</vt:lpstr>
      <vt:lpstr>Software Requirements</vt:lpstr>
      <vt:lpstr>Paper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Currency Identification (An Application to detect counterfeit currency)</dc:title>
  <dc:creator>User</dc:creator>
  <cp:lastModifiedBy>Sriram karthick</cp:lastModifiedBy>
  <cp:revision>2</cp:revision>
  <dcterms:created xsi:type="dcterms:W3CDTF">2023-01-30T14:11:45Z</dcterms:created>
  <dcterms:modified xsi:type="dcterms:W3CDTF">2023-02-26T05:06:40Z</dcterms:modified>
</cp:coreProperties>
</file>